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09" r:id="rId2"/>
    <p:sldId id="348" r:id="rId3"/>
    <p:sldId id="383" r:id="rId4"/>
    <p:sldId id="384" r:id="rId5"/>
    <p:sldId id="385" r:id="rId6"/>
    <p:sldId id="386" r:id="rId7"/>
    <p:sldId id="387" r:id="rId8"/>
    <p:sldId id="388" r:id="rId9"/>
    <p:sldId id="389" r:id="rId10"/>
    <p:sldId id="390" r:id="rId11"/>
    <p:sldId id="392" r:id="rId12"/>
    <p:sldId id="397" r:id="rId13"/>
    <p:sldId id="396" r:id="rId14"/>
    <p:sldId id="393" r:id="rId15"/>
    <p:sldId id="394" r:id="rId16"/>
    <p:sldId id="422" r:id="rId17"/>
    <p:sldId id="395" r:id="rId18"/>
    <p:sldId id="310" r:id="rId19"/>
    <p:sldId id="311" r:id="rId20"/>
    <p:sldId id="312" r:id="rId21"/>
    <p:sldId id="398" r:id="rId22"/>
    <p:sldId id="399" r:id="rId23"/>
    <p:sldId id="400" r:id="rId24"/>
    <p:sldId id="401" r:id="rId25"/>
    <p:sldId id="402" r:id="rId26"/>
    <p:sldId id="403" r:id="rId27"/>
    <p:sldId id="404" r:id="rId28"/>
    <p:sldId id="423" r:id="rId29"/>
    <p:sldId id="424" r:id="rId30"/>
    <p:sldId id="425" r:id="rId31"/>
    <p:sldId id="428" r:id="rId32"/>
    <p:sldId id="426" r:id="rId33"/>
    <p:sldId id="427" r:id="rId34"/>
    <p:sldId id="429" r:id="rId35"/>
    <p:sldId id="405" r:id="rId36"/>
    <p:sldId id="406" r:id="rId37"/>
    <p:sldId id="407" r:id="rId38"/>
    <p:sldId id="408" r:id="rId39"/>
    <p:sldId id="409" r:id="rId40"/>
    <p:sldId id="410" r:id="rId41"/>
    <p:sldId id="411" r:id="rId42"/>
    <p:sldId id="412" r:id="rId43"/>
    <p:sldId id="413" r:id="rId44"/>
    <p:sldId id="414" r:id="rId45"/>
    <p:sldId id="415" r:id="rId46"/>
    <p:sldId id="416" r:id="rId47"/>
    <p:sldId id="417" r:id="rId48"/>
    <p:sldId id="418" r:id="rId49"/>
    <p:sldId id="419" r:id="rId50"/>
    <p:sldId id="420" r:id="rId51"/>
    <p:sldId id="421" r:id="rId52"/>
    <p:sldId id="258" r:id="rId53"/>
    <p:sldId id="259" r:id="rId54"/>
    <p:sldId id="260" r:id="rId55"/>
    <p:sldId id="314" r:id="rId56"/>
    <p:sldId id="315" r:id="rId57"/>
    <p:sldId id="316" r:id="rId58"/>
    <p:sldId id="430" r:id="rId59"/>
    <p:sldId id="431" r:id="rId60"/>
    <p:sldId id="432" r:id="rId61"/>
    <p:sldId id="433" r:id="rId62"/>
    <p:sldId id="434" r:id="rId63"/>
    <p:sldId id="435" r:id="rId64"/>
    <p:sldId id="436" r:id="rId65"/>
    <p:sldId id="437" r:id="rId66"/>
    <p:sldId id="438" r:id="rId67"/>
    <p:sldId id="439" r:id="rId68"/>
    <p:sldId id="440" r:id="rId69"/>
    <p:sldId id="441" r:id="rId70"/>
    <p:sldId id="442" r:id="rId71"/>
    <p:sldId id="317" r:id="rId72"/>
    <p:sldId id="318" r:id="rId73"/>
    <p:sldId id="319" r:id="rId74"/>
    <p:sldId id="320" r:id="rId75"/>
    <p:sldId id="322" r:id="rId76"/>
    <p:sldId id="323" r:id="rId77"/>
    <p:sldId id="324" r:id="rId78"/>
    <p:sldId id="325" r:id="rId79"/>
    <p:sldId id="326" r:id="rId80"/>
    <p:sldId id="327" r:id="rId81"/>
    <p:sldId id="328" r:id="rId82"/>
    <p:sldId id="329" r:id="rId83"/>
    <p:sldId id="330" r:id="rId84"/>
    <p:sldId id="331" r:id="rId85"/>
    <p:sldId id="332" r:id="rId86"/>
    <p:sldId id="333" r:id="rId87"/>
    <p:sldId id="334" r:id="rId88"/>
    <p:sldId id="335" r:id="rId89"/>
    <p:sldId id="336" r:id="rId90"/>
    <p:sldId id="337" r:id="rId91"/>
    <p:sldId id="338" r:id="rId92"/>
    <p:sldId id="339" r:id="rId93"/>
    <p:sldId id="340" r:id="rId94"/>
    <p:sldId id="341" r:id="rId95"/>
    <p:sldId id="342" r:id="rId96"/>
    <p:sldId id="343" r:id="rId97"/>
    <p:sldId id="344" r:id="rId98"/>
    <p:sldId id="345" r:id="rId99"/>
    <p:sldId id="346" r:id="rId100"/>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120" y="12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1597819"/>
            <a:ext cx="7772400" cy="1102519"/>
          </a:xfrm>
        </p:spPr>
        <p:txBody>
          <a:bodyPr/>
          <a:lstStyle>
            <a:lvl1pPr>
              <a:defRPr spc="300"/>
            </a:lvl1pPr>
          </a:lstStyle>
          <a:p>
            <a:r>
              <a:rPr lang="it-IT" dirty="0" smtClean="0"/>
              <a:t>INSERIRE IL TITOLO</a:t>
            </a:r>
            <a:endParaRPr lang="it-IT" dirty="0"/>
          </a:p>
        </p:txBody>
      </p:sp>
      <p:sp>
        <p:nvSpPr>
          <p:cNvPr id="3" name="Sottotitolo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dirty="0"/>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5979"/>
            <a:ext cx="6019800" cy="43886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415354"/>
            <a:ext cx="8229600" cy="857250"/>
          </a:xfrm>
        </p:spPr>
        <p:txBody>
          <a:bodyPr/>
          <a:lstStyle>
            <a:lvl1pPr>
              <a:defRPr spc="600">
                <a:latin typeface="+mn-lt"/>
              </a:defRPr>
            </a:lvl1pPr>
          </a:lstStyle>
          <a:p>
            <a:r>
              <a:rPr lang="it-IT" dirty="0" smtClean="0"/>
              <a:t>INSERIRE UN TITOLO</a:t>
            </a:r>
            <a:endParaRPr lang="it-IT" dirty="0"/>
          </a:p>
        </p:txBody>
      </p:sp>
      <p:sp>
        <p:nvSpPr>
          <p:cNvPr id="3" name="Segnaposto contenuto 2"/>
          <p:cNvSpPr>
            <a:spLocks noGrp="1"/>
          </p:cNvSpPr>
          <p:nvPr>
            <p:ph idx="1"/>
          </p:nvPr>
        </p:nvSpPr>
        <p:spPr>
          <a:xfrm>
            <a:off x="457200" y="1409526"/>
            <a:ext cx="8229600" cy="32504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8" name="Rectangle 5"/>
          <p:cNvSpPr>
            <a:spLocks noGrp="1" noChangeArrowheads="1"/>
          </p:cNvSpPr>
          <p:nvPr>
            <p:ph type="ftr" sz="quarter" idx="11"/>
          </p:nvPr>
        </p:nvSpPr>
        <p:spPr>
          <a:ln/>
        </p:spPr>
        <p:txBody>
          <a:bodyPr/>
          <a:lstStyle>
            <a:lvl1pPr>
              <a:defRPr/>
            </a:lvl1pPr>
          </a:lstStyle>
          <a:p>
            <a:endParaRPr lang="it-IT"/>
          </a:p>
        </p:txBody>
      </p:sp>
      <p:sp>
        <p:nvSpPr>
          <p:cNvPr id="9"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4" name="Rectangle 5"/>
          <p:cNvSpPr>
            <a:spLocks noGrp="1" noChangeArrowheads="1"/>
          </p:cNvSpPr>
          <p:nvPr>
            <p:ph type="ftr" sz="quarter" idx="11"/>
          </p:nvPr>
        </p:nvSpPr>
        <p:spPr>
          <a:ln/>
        </p:spPr>
        <p:txBody>
          <a:bodyPr/>
          <a:lstStyle>
            <a:lvl1pPr>
              <a:defRPr/>
            </a:lvl1pPr>
          </a:lstStyle>
          <a:p>
            <a:endParaRPr lang="it-IT"/>
          </a:p>
        </p:txBody>
      </p:sp>
      <p:sp>
        <p:nvSpPr>
          <p:cNvPr id="5"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3" name="Rectangle 5"/>
          <p:cNvSpPr>
            <a:spLocks noGrp="1" noChangeArrowheads="1"/>
          </p:cNvSpPr>
          <p:nvPr>
            <p:ph type="ftr" sz="quarter" idx="11"/>
          </p:nvPr>
        </p:nvSpPr>
        <p:spPr>
          <a:ln/>
        </p:spPr>
        <p:txBody>
          <a:bodyPr/>
          <a:lstStyle>
            <a:lvl1pPr>
              <a:defRPr/>
            </a:lvl1pPr>
          </a:lstStyle>
          <a:p>
            <a:endParaRPr lang="it-IT"/>
          </a:p>
        </p:txBody>
      </p:sp>
      <p:sp>
        <p:nvSpPr>
          <p:cNvPr id="4"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19/04/2015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A91562E3-48FC-4576-B776-E6087E72B2C5}" type="datetimeFigureOut">
              <a:rPr lang="it-IT" smtClean="0"/>
              <a:pPr/>
              <a:t>19/04/2015</a:t>
            </a:fld>
            <a:endParaRPr lang="it-IT"/>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88B551-527B-470A-B8A2-348D40C0AC9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73287"/>
            <a:ext cx="7772400" cy="1102519"/>
          </a:xfrm>
        </p:spPr>
        <p:txBody>
          <a:bodyPr/>
          <a:lstStyle/>
          <a:p>
            <a:r>
              <a:rPr lang="it-IT" sz="5400" spc="600" dirty="0" smtClean="0">
                <a:solidFill>
                  <a:schemeClr val="accent2">
                    <a:lumMod val="75000"/>
                  </a:schemeClr>
                </a:solidFill>
              </a:rPr>
              <a:t>LEZIONE 6</a:t>
            </a:r>
            <a:endParaRPr lang="it-IT" sz="5400" spc="6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JAVASCRIPT</a:t>
            </a:r>
            <a:endParaRPr lang="it-IT" dirty="0">
              <a:solidFill>
                <a:schemeClr val="accent2">
                  <a:lumMod val="75000"/>
                </a:schemeClr>
              </a:solidFill>
            </a:endParaRPr>
          </a:p>
        </p:txBody>
      </p:sp>
      <p:sp>
        <p:nvSpPr>
          <p:cNvPr id="3" name="Segnaposto contenuto 2"/>
          <p:cNvSpPr>
            <a:spLocks noGrp="1"/>
          </p:cNvSpPr>
          <p:nvPr>
            <p:ph idx="1"/>
          </p:nvPr>
        </p:nvSpPr>
        <p:spPr>
          <a:xfrm>
            <a:off x="457200" y="1409526"/>
            <a:ext cx="8229600" cy="3466480"/>
          </a:xfrm>
        </p:spPr>
        <p:txBody>
          <a:bodyPr/>
          <a:lstStyle/>
          <a:p>
            <a:pPr marL="514350" indent="-514350">
              <a:buFont typeface="+mj-lt"/>
              <a:buAutoNum type="arabicPeriod" startAt="3"/>
            </a:pPr>
            <a:r>
              <a:rPr lang="it-IT" sz="2800" dirty="0" smtClean="0"/>
              <a:t>può essere utilizzato per avere informazioni sul Browser del visitatore. </a:t>
            </a:r>
          </a:p>
          <a:p>
            <a:pPr lvl="1"/>
            <a:r>
              <a:rPr lang="it-IT" sz="2400" dirty="0" smtClean="0"/>
              <a:t>In questo modo possiamo decidere come comportarci a seconda del Browser che sta leggendo la pagina </a:t>
            </a:r>
          </a:p>
          <a:p>
            <a:pPr marL="514350" indent="-514350">
              <a:buFont typeface="+mj-lt"/>
              <a:buAutoNum type="arabicPeriod" startAt="4"/>
            </a:pPr>
            <a:r>
              <a:rPr lang="it-IT" sz="2800" dirty="0" smtClean="0"/>
              <a:t>può essere utilizzato per creare i cookie e quindi archiviare e recuperare informazioni sul computer del visitatore</a:t>
            </a:r>
            <a:endParaRPr lang="it-IT" sz="2800" dirty="0"/>
          </a:p>
        </p:txBody>
      </p:sp>
    </p:spTree>
    <p:extLst>
      <p:ext uri="{BB962C8B-B14F-4D97-AF65-F5344CB8AC3E}">
        <p14:creationId xmlns:p14="http://schemas.microsoft.com/office/powerpoint/2010/main" val="1880001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IL TAG SCRIPT</a:t>
            </a:r>
            <a:endParaRPr lang="it-IT" dirty="0">
              <a:solidFill>
                <a:srgbClr val="006699"/>
              </a:solidFill>
            </a:endParaRPr>
          </a:p>
        </p:txBody>
      </p:sp>
      <p:sp>
        <p:nvSpPr>
          <p:cNvPr id="3" name="Segnaposto contenuto 2"/>
          <p:cNvSpPr>
            <a:spLocks noGrp="1"/>
          </p:cNvSpPr>
          <p:nvPr>
            <p:ph idx="1"/>
          </p:nvPr>
        </p:nvSpPr>
        <p:spPr>
          <a:xfrm>
            <a:off x="457200" y="1200150"/>
            <a:ext cx="8229600" cy="3675855"/>
          </a:xfrm>
        </p:spPr>
        <p:txBody>
          <a:bodyPr/>
          <a:lstStyle/>
          <a:p>
            <a:r>
              <a:rPr lang="it-IT" sz="2400" dirty="0"/>
              <a:t>Il </a:t>
            </a:r>
            <a:r>
              <a:rPr lang="it-IT" sz="2400" dirty="0" err="1"/>
              <a:t>tag</a:t>
            </a:r>
            <a:r>
              <a:rPr lang="it-IT" sz="2400" dirty="0"/>
              <a:t> </a:t>
            </a:r>
            <a:r>
              <a:rPr lang="it-IT" sz="2400" dirty="0">
                <a:solidFill>
                  <a:schemeClr val="accent2">
                    <a:lumMod val="75000"/>
                  </a:schemeClr>
                </a:solidFill>
                <a:latin typeface="+mj-lt"/>
              </a:rPr>
              <a:t>&lt;script&gt; </a:t>
            </a:r>
            <a:r>
              <a:rPr lang="it-IT" sz="2400" dirty="0"/>
              <a:t>viene utilizzato per definire uno script lato client, come ad esempio </a:t>
            </a:r>
            <a:r>
              <a:rPr lang="it-IT" sz="2400" dirty="0" smtClean="0"/>
              <a:t>JavaScript</a:t>
            </a:r>
            <a:r>
              <a:rPr lang="it-IT" sz="2400" dirty="0"/>
              <a:t>.</a:t>
            </a:r>
          </a:p>
          <a:p>
            <a:r>
              <a:rPr lang="it-IT" sz="2400" dirty="0" smtClean="0"/>
              <a:t>Quando l’elemento </a:t>
            </a:r>
            <a:r>
              <a:rPr lang="it-IT" sz="2400" dirty="0">
                <a:solidFill>
                  <a:schemeClr val="accent2">
                    <a:lumMod val="75000"/>
                  </a:schemeClr>
                </a:solidFill>
                <a:latin typeface="+mj-lt"/>
              </a:rPr>
              <a:t>&lt;script&gt; </a:t>
            </a:r>
            <a:r>
              <a:rPr lang="it-IT" sz="2400" dirty="0" smtClean="0"/>
              <a:t>contiene un testo, questo viene interpretato come script da eseguire.</a:t>
            </a:r>
          </a:p>
          <a:p>
            <a:r>
              <a:rPr lang="it-IT" sz="2400" dirty="0" smtClean="0"/>
              <a:t>In alternativa l’attributo </a:t>
            </a:r>
            <a:r>
              <a:rPr lang="it-IT" sz="2400" dirty="0" err="1" smtClean="0">
                <a:solidFill>
                  <a:schemeClr val="accent2">
                    <a:lumMod val="75000"/>
                  </a:schemeClr>
                </a:solidFill>
                <a:latin typeface="+mj-lt"/>
              </a:rPr>
              <a:t>src</a:t>
            </a:r>
            <a:r>
              <a:rPr lang="it-IT" sz="2400" dirty="0" smtClean="0">
                <a:solidFill>
                  <a:schemeClr val="accent2">
                    <a:lumMod val="75000"/>
                  </a:schemeClr>
                </a:solidFill>
              </a:rPr>
              <a:t> </a:t>
            </a:r>
            <a:r>
              <a:rPr lang="it-IT" sz="2400" dirty="0" smtClean="0"/>
              <a:t>consente di collegare alla pagina uno file di script esterno. Quando è presente l’attributo </a:t>
            </a:r>
            <a:r>
              <a:rPr lang="it-IT" sz="2400" dirty="0" err="1" smtClean="0">
                <a:solidFill>
                  <a:schemeClr val="accent2">
                    <a:lumMod val="75000"/>
                  </a:schemeClr>
                </a:solidFill>
                <a:latin typeface="+mj-lt"/>
              </a:rPr>
              <a:t>src</a:t>
            </a:r>
            <a:r>
              <a:rPr lang="it-IT" sz="2400" dirty="0" smtClean="0">
                <a:solidFill>
                  <a:schemeClr val="accent2">
                    <a:lumMod val="75000"/>
                  </a:schemeClr>
                </a:solidFill>
              </a:rPr>
              <a:t> </a:t>
            </a:r>
            <a:r>
              <a:rPr lang="it-IT" sz="2400" dirty="0"/>
              <a:t>l’elemento </a:t>
            </a:r>
            <a:r>
              <a:rPr lang="it-IT" sz="2400" dirty="0">
                <a:solidFill>
                  <a:schemeClr val="accent2">
                    <a:lumMod val="75000"/>
                  </a:schemeClr>
                </a:solidFill>
                <a:latin typeface="+mj-lt"/>
              </a:rPr>
              <a:t>&lt;script&gt; </a:t>
            </a:r>
            <a:r>
              <a:rPr lang="it-IT" sz="2400" dirty="0" smtClean="0"/>
              <a:t>deve essere vuoto.</a:t>
            </a:r>
            <a:endParaRPr lang="it-IT" sz="2400" dirty="0" smtClean="0">
              <a:latin typeface="+mj-lt"/>
            </a:endParaRPr>
          </a:p>
          <a:p>
            <a:r>
              <a:rPr lang="it-IT" sz="2400" dirty="0" smtClean="0"/>
              <a:t>Usi </a:t>
            </a:r>
            <a:r>
              <a:rPr lang="it-IT" sz="2400" dirty="0"/>
              <a:t>comuni per JavaScript sono la manipolazione delle immagini, la validazione dei </a:t>
            </a:r>
            <a:r>
              <a:rPr lang="it-IT" sz="2400" dirty="0" err="1"/>
              <a:t>form</a:t>
            </a:r>
            <a:r>
              <a:rPr lang="it-IT" sz="2400" dirty="0"/>
              <a:t>, e cambiamenti dinamici di contenuti.</a:t>
            </a:r>
          </a:p>
          <a:p>
            <a:r>
              <a:rPr lang="it-IT" sz="2400" dirty="0" smtClean="0"/>
              <a:t>:</a:t>
            </a:r>
          </a:p>
          <a:p>
            <a:endParaRPr lang="it-IT" sz="2400" dirty="0" smtClean="0"/>
          </a:p>
          <a:p>
            <a:endParaRPr lang="it-IT" sz="2400" dirty="0" smtClean="0"/>
          </a:p>
          <a:p>
            <a:endParaRPr lang="it-IT" sz="2400" dirty="0" smtClean="0"/>
          </a:p>
          <a:p>
            <a:r>
              <a:rPr lang="it-IT" sz="2400" dirty="0" smtClean="0"/>
              <a:t>Possiamo inserire il codice </a:t>
            </a:r>
            <a:r>
              <a:rPr lang="it-IT" sz="2400" dirty="0" err="1" smtClean="0"/>
              <a:t>JavaScript</a:t>
            </a:r>
            <a:r>
              <a:rPr lang="it-IT" sz="2400" dirty="0" smtClean="0"/>
              <a:t> in qualsiasi parte del documento (nella head oppure nel body) a seconda delle nostre esigenze.</a:t>
            </a:r>
          </a:p>
          <a:p>
            <a:endParaRPr lang="it-IT" sz="2400" dirty="0"/>
          </a:p>
        </p:txBody>
      </p:sp>
    </p:spTree>
    <p:extLst>
      <p:ext uri="{BB962C8B-B14F-4D97-AF65-F5344CB8AC3E}">
        <p14:creationId xmlns:p14="http://schemas.microsoft.com/office/powerpoint/2010/main" val="4280805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ATTRIBUTI DI SCRIPT</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27287209"/>
              </p:ext>
            </p:extLst>
          </p:nvPr>
        </p:nvGraphicFramePr>
        <p:xfrm>
          <a:off x="457200" y="1347614"/>
          <a:ext cx="8435280" cy="3108960"/>
        </p:xfrm>
        <a:graphic>
          <a:graphicData uri="http://schemas.openxmlformats.org/drawingml/2006/table">
            <a:tbl>
              <a:tblPr firstRow="1" bandRow="1">
                <a:tableStyleId>{5C22544A-7EE6-4342-B048-85BDC9FD1C3A}</a:tableStyleId>
              </a:tblPr>
              <a:tblGrid>
                <a:gridCol w="1633004"/>
                <a:gridCol w="1364842"/>
                <a:gridCol w="5437434"/>
              </a:tblGrid>
              <a:tr h="369143">
                <a:tc>
                  <a:txBody>
                    <a:bodyPr/>
                    <a:lstStyle/>
                    <a:p>
                      <a:pPr algn="l" fontAlgn="t"/>
                      <a:r>
                        <a:rPr lang="it-IT" dirty="0" smtClean="0">
                          <a:effectLst/>
                        </a:rPr>
                        <a:t>Attributo</a:t>
                      </a:r>
                      <a:endParaRPr lang="it-IT" dirty="0">
                        <a:effectLst/>
                      </a:endParaRPr>
                    </a:p>
                  </a:txBody>
                  <a:tcPr marL="76200" marR="76200" marT="76200" marB="76200"/>
                </a:tc>
                <a:tc>
                  <a:txBody>
                    <a:bodyPr/>
                    <a:lstStyle/>
                    <a:p>
                      <a:pPr algn="l" fontAlgn="t"/>
                      <a:r>
                        <a:rPr lang="it-IT" dirty="0" smtClean="0">
                          <a:effectLst/>
                        </a:rPr>
                        <a:t>Valore</a:t>
                      </a:r>
                      <a:endParaRPr lang="it-IT" dirty="0">
                        <a:effectLst/>
                      </a:endParaRPr>
                    </a:p>
                  </a:txBody>
                  <a:tcPr marL="76200" marR="76200" marT="76200" marB="76200"/>
                </a:tc>
                <a:tc>
                  <a:txBody>
                    <a:bodyPr/>
                    <a:lstStyle/>
                    <a:p>
                      <a:pPr algn="l" fontAlgn="t"/>
                      <a:r>
                        <a:rPr lang="it-IT" dirty="0" smtClean="0">
                          <a:effectLst/>
                        </a:rPr>
                        <a:t>Descrizione</a:t>
                      </a:r>
                      <a:endParaRPr lang="it-IT" dirty="0">
                        <a:effectLst/>
                      </a:endParaRPr>
                    </a:p>
                  </a:txBody>
                  <a:tcPr marL="76200" marR="76200" marT="76200" marB="76200"/>
                </a:tc>
              </a:tr>
              <a:tr h="369143">
                <a:tc>
                  <a:txBody>
                    <a:bodyPr/>
                    <a:lstStyle/>
                    <a:p>
                      <a:pPr fontAlgn="t"/>
                      <a:r>
                        <a:rPr lang="it-IT" u="none" dirty="0" err="1">
                          <a:solidFill>
                            <a:srgbClr val="333333"/>
                          </a:solidFill>
                          <a:effectLst/>
                        </a:rPr>
                        <a:t>async</a:t>
                      </a:r>
                      <a:endParaRPr lang="it-IT" u="none" dirty="0">
                        <a:effectLst/>
                      </a:endParaRPr>
                    </a:p>
                  </a:txBody>
                  <a:tcPr marL="76200" marR="76200" marT="76200" marB="76200"/>
                </a:tc>
                <a:tc>
                  <a:txBody>
                    <a:bodyPr/>
                    <a:lstStyle/>
                    <a:p>
                      <a:pPr fontAlgn="t"/>
                      <a:r>
                        <a:rPr lang="it-IT">
                          <a:effectLst/>
                        </a:rPr>
                        <a:t>async</a:t>
                      </a:r>
                    </a:p>
                  </a:txBody>
                  <a:tcPr marL="76200" marR="76200" marT="76200" marB="76200"/>
                </a:tc>
                <a:tc>
                  <a:txBody>
                    <a:bodyPr/>
                    <a:lstStyle/>
                    <a:p>
                      <a:pPr fontAlgn="t"/>
                      <a:r>
                        <a:rPr lang="en-US" dirty="0" smtClean="0">
                          <a:effectLst/>
                        </a:rPr>
                        <a:t>Lo </a:t>
                      </a:r>
                      <a:r>
                        <a:rPr lang="en-US" dirty="0" err="1" smtClean="0">
                          <a:effectLst/>
                        </a:rPr>
                        <a:t>scritto</a:t>
                      </a:r>
                      <a:r>
                        <a:rPr lang="en-US" dirty="0" smtClean="0">
                          <a:effectLst/>
                        </a:rPr>
                        <a:t> è </a:t>
                      </a:r>
                      <a:r>
                        <a:rPr lang="en-US" dirty="0" err="1" smtClean="0">
                          <a:effectLst/>
                        </a:rPr>
                        <a:t>eseguito</a:t>
                      </a:r>
                      <a:r>
                        <a:rPr lang="en-US" dirty="0" smtClean="0">
                          <a:effectLst/>
                        </a:rPr>
                        <a:t> in </a:t>
                      </a:r>
                      <a:r>
                        <a:rPr lang="en-US" dirty="0" err="1" smtClean="0">
                          <a:effectLst/>
                        </a:rPr>
                        <a:t>modo</a:t>
                      </a:r>
                      <a:r>
                        <a:rPr lang="en-US" dirty="0" smtClean="0">
                          <a:effectLst/>
                        </a:rPr>
                        <a:t> </a:t>
                      </a:r>
                      <a:r>
                        <a:rPr lang="en-US" dirty="0" err="1" smtClean="0">
                          <a:effectLst/>
                        </a:rPr>
                        <a:t>asincrono</a:t>
                      </a:r>
                      <a:r>
                        <a:rPr lang="en-US" dirty="0" smtClean="0">
                          <a:effectLst/>
                        </a:rPr>
                        <a:t> (solo per </a:t>
                      </a:r>
                      <a:r>
                        <a:rPr lang="en-US" dirty="0" err="1" smtClean="0">
                          <a:effectLst/>
                        </a:rPr>
                        <a:t>gli</a:t>
                      </a:r>
                      <a:r>
                        <a:rPr lang="en-US" dirty="0" smtClean="0">
                          <a:effectLst/>
                        </a:rPr>
                        <a:t> script </a:t>
                      </a:r>
                      <a:r>
                        <a:rPr lang="en-US" dirty="0" err="1" smtClean="0">
                          <a:effectLst/>
                        </a:rPr>
                        <a:t>esterni</a:t>
                      </a:r>
                      <a:r>
                        <a:rPr lang="en-US" dirty="0" smtClean="0">
                          <a:effectLst/>
                        </a:rPr>
                        <a:t>)</a:t>
                      </a:r>
                      <a:endParaRPr lang="en-US" dirty="0">
                        <a:effectLst/>
                      </a:endParaRPr>
                    </a:p>
                  </a:txBody>
                  <a:tcPr marL="76200" marR="76200" marT="76200" marB="76200"/>
                </a:tc>
              </a:tr>
              <a:tr h="369143">
                <a:tc>
                  <a:txBody>
                    <a:bodyPr/>
                    <a:lstStyle/>
                    <a:p>
                      <a:pPr fontAlgn="t"/>
                      <a:r>
                        <a:rPr lang="it-IT" u="none" dirty="0" err="1">
                          <a:solidFill>
                            <a:srgbClr val="333333"/>
                          </a:solidFill>
                          <a:effectLst/>
                        </a:rPr>
                        <a:t>charset</a:t>
                      </a:r>
                      <a:endParaRPr lang="it-IT" u="none" dirty="0">
                        <a:effectLst/>
                      </a:endParaRPr>
                    </a:p>
                  </a:txBody>
                  <a:tcPr marL="76200" marR="76200" marT="76200" marB="76200"/>
                </a:tc>
                <a:tc>
                  <a:txBody>
                    <a:bodyPr/>
                    <a:lstStyle/>
                    <a:p>
                      <a:pPr fontAlgn="t"/>
                      <a:r>
                        <a:rPr lang="it-IT" i="1" dirty="0" smtClean="0">
                          <a:effectLst/>
                        </a:rPr>
                        <a:t>codifica</a:t>
                      </a:r>
                      <a:endParaRPr lang="it-IT" dirty="0">
                        <a:effectLst/>
                      </a:endParaRPr>
                    </a:p>
                  </a:txBody>
                  <a:tcPr marL="76200" marR="76200" marT="76200" marB="76200"/>
                </a:tc>
                <a:tc>
                  <a:txBody>
                    <a:bodyPr/>
                    <a:lstStyle/>
                    <a:p>
                      <a:pPr fontAlgn="t"/>
                      <a:r>
                        <a:rPr lang="en-US" dirty="0" err="1" smtClean="0">
                          <a:effectLst/>
                        </a:rPr>
                        <a:t>Codifica</a:t>
                      </a:r>
                      <a:r>
                        <a:rPr lang="en-US" baseline="0" dirty="0" smtClean="0">
                          <a:effectLst/>
                        </a:rPr>
                        <a:t> del </a:t>
                      </a:r>
                      <a:r>
                        <a:rPr lang="en-US" baseline="0" dirty="0" err="1" smtClean="0">
                          <a:effectLst/>
                        </a:rPr>
                        <a:t>testo</a:t>
                      </a:r>
                      <a:r>
                        <a:rPr lang="en-US" baseline="0" dirty="0" smtClean="0">
                          <a:effectLst/>
                        </a:rPr>
                        <a:t> </a:t>
                      </a:r>
                      <a:r>
                        <a:rPr lang="en-US" baseline="0" dirty="0" err="1" smtClean="0">
                          <a:effectLst/>
                        </a:rPr>
                        <a:t>usato</a:t>
                      </a:r>
                      <a:r>
                        <a:rPr lang="en-US" baseline="0" dirty="0" smtClean="0">
                          <a:effectLst/>
                        </a:rPr>
                        <a:t> </a:t>
                      </a:r>
                      <a:r>
                        <a:rPr lang="en-US" baseline="0" dirty="0" err="1" smtClean="0">
                          <a:effectLst/>
                        </a:rPr>
                        <a:t>nello</a:t>
                      </a:r>
                      <a:r>
                        <a:rPr lang="en-US" baseline="0" dirty="0" smtClean="0">
                          <a:effectLst/>
                        </a:rPr>
                        <a:t> script </a:t>
                      </a:r>
                      <a:r>
                        <a:rPr lang="en-US" baseline="0" dirty="0" err="1" smtClean="0">
                          <a:effectLst/>
                        </a:rPr>
                        <a:t>esterno</a:t>
                      </a:r>
                      <a:endParaRPr lang="en-US" dirty="0">
                        <a:effectLst/>
                      </a:endParaRPr>
                    </a:p>
                  </a:txBody>
                  <a:tcPr marL="76200" marR="76200" marT="76200" marB="76200"/>
                </a:tc>
              </a:tr>
              <a:tr h="369143">
                <a:tc>
                  <a:txBody>
                    <a:bodyPr/>
                    <a:lstStyle/>
                    <a:p>
                      <a:pPr fontAlgn="t"/>
                      <a:r>
                        <a:rPr lang="it-IT" u="none" dirty="0" err="1">
                          <a:solidFill>
                            <a:srgbClr val="333333"/>
                          </a:solidFill>
                          <a:effectLst/>
                        </a:rPr>
                        <a:t>defer</a:t>
                      </a:r>
                      <a:endParaRPr lang="it-IT" u="none" dirty="0">
                        <a:effectLst/>
                      </a:endParaRPr>
                    </a:p>
                  </a:txBody>
                  <a:tcPr marL="76200" marR="76200" marT="76200" marB="76200"/>
                </a:tc>
                <a:tc>
                  <a:txBody>
                    <a:bodyPr/>
                    <a:lstStyle/>
                    <a:p>
                      <a:pPr fontAlgn="t"/>
                      <a:r>
                        <a:rPr lang="it-IT">
                          <a:effectLst/>
                        </a:rPr>
                        <a:t>defer</a:t>
                      </a:r>
                    </a:p>
                  </a:txBody>
                  <a:tcPr marL="76200" marR="76200" marT="76200" marB="76200"/>
                </a:tc>
                <a:tc>
                  <a:txBody>
                    <a:bodyPr/>
                    <a:lstStyle/>
                    <a:p>
                      <a:pPr fontAlgn="t"/>
                      <a:r>
                        <a:rPr lang="en-US" dirty="0" smtClean="0">
                          <a:effectLst/>
                        </a:rPr>
                        <a:t>Lo </a:t>
                      </a:r>
                      <a:r>
                        <a:rPr lang="en-US" dirty="0" err="1" smtClean="0">
                          <a:effectLst/>
                        </a:rPr>
                        <a:t>scritto</a:t>
                      </a:r>
                      <a:r>
                        <a:rPr lang="en-US" dirty="0" smtClean="0">
                          <a:effectLst/>
                        </a:rPr>
                        <a:t> è </a:t>
                      </a:r>
                      <a:r>
                        <a:rPr lang="en-US" dirty="0" err="1" smtClean="0">
                          <a:effectLst/>
                        </a:rPr>
                        <a:t>eseguito</a:t>
                      </a:r>
                      <a:r>
                        <a:rPr lang="en-US" dirty="0" smtClean="0">
                          <a:effectLst/>
                        </a:rPr>
                        <a:t> </a:t>
                      </a:r>
                      <a:r>
                        <a:rPr lang="en-US" dirty="0" err="1" smtClean="0">
                          <a:effectLst/>
                        </a:rPr>
                        <a:t>quando</a:t>
                      </a:r>
                      <a:r>
                        <a:rPr lang="en-US" dirty="0" smtClean="0">
                          <a:effectLst/>
                        </a:rPr>
                        <a:t> la</a:t>
                      </a:r>
                      <a:r>
                        <a:rPr lang="en-US" baseline="0" dirty="0" smtClean="0">
                          <a:effectLst/>
                        </a:rPr>
                        <a:t> </a:t>
                      </a:r>
                      <a:r>
                        <a:rPr lang="en-US" baseline="0" dirty="0" err="1" smtClean="0">
                          <a:effectLst/>
                        </a:rPr>
                        <a:t>pagina</a:t>
                      </a:r>
                      <a:r>
                        <a:rPr lang="en-US" baseline="0" dirty="0" smtClean="0">
                          <a:effectLst/>
                        </a:rPr>
                        <a:t> è </a:t>
                      </a:r>
                      <a:r>
                        <a:rPr lang="en-US" baseline="0" dirty="0" err="1" smtClean="0">
                          <a:effectLst/>
                        </a:rPr>
                        <a:t>completamente</a:t>
                      </a:r>
                      <a:r>
                        <a:rPr lang="en-US" baseline="0" dirty="0" smtClean="0">
                          <a:effectLst/>
                        </a:rPr>
                        <a:t> </a:t>
                      </a:r>
                      <a:r>
                        <a:rPr lang="en-US" baseline="0" dirty="0" err="1" smtClean="0">
                          <a:effectLst/>
                        </a:rPr>
                        <a:t>caricata</a:t>
                      </a:r>
                      <a:r>
                        <a:rPr lang="en-US" dirty="0" smtClean="0">
                          <a:effectLst/>
                        </a:rPr>
                        <a:t> (solo per </a:t>
                      </a:r>
                      <a:r>
                        <a:rPr lang="en-US" dirty="0" err="1" smtClean="0">
                          <a:effectLst/>
                        </a:rPr>
                        <a:t>gli</a:t>
                      </a:r>
                      <a:r>
                        <a:rPr lang="en-US" dirty="0" smtClean="0">
                          <a:effectLst/>
                        </a:rPr>
                        <a:t> script </a:t>
                      </a:r>
                      <a:r>
                        <a:rPr lang="en-US" dirty="0" err="1" smtClean="0">
                          <a:effectLst/>
                        </a:rPr>
                        <a:t>esterni</a:t>
                      </a:r>
                      <a:r>
                        <a:rPr lang="en-US" dirty="0" smtClean="0">
                          <a:effectLst/>
                        </a:rPr>
                        <a:t>)</a:t>
                      </a:r>
                      <a:endParaRPr lang="en-US" dirty="0">
                        <a:effectLst/>
                      </a:endParaRPr>
                    </a:p>
                  </a:txBody>
                  <a:tcPr marL="76200" marR="76200" marT="76200" marB="76200"/>
                </a:tc>
              </a:tr>
              <a:tr h="369143">
                <a:tc>
                  <a:txBody>
                    <a:bodyPr/>
                    <a:lstStyle/>
                    <a:p>
                      <a:pPr fontAlgn="t"/>
                      <a:r>
                        <a:rPr lang="it-IT" u="none" dirty="0" err="1">
                          <a:solidFill>
                            <a:srgbClr val="333333"/>
                          </a:solidFill>
                          <a:effectLst/>
                        </a:rPr>
                        <a:t>src</a:t>
                      </a:r>
                      <a:endParaRPr lang="it-IT" u="none" dirty="0">
                        <a:effectLst/>
                      </a:endParaRPr>
                    </a:p>
                  </a:txBody>
                  <a:tcPr marL="76200" marR="76200" marT="76200" marB="76200"/>
                </a:tc>
                <a:tc>
                  <a:txBody>
                    <a:bodyPr/>
                    <a:lstStyle/>
                    <a:p>
                      <a:pPr fontAlgn="t"/>
                      <a:r>
                        <a:rPr lang="it-IT" i="1">
                          <a:effectLst/>
                        </a:rPr>
                        <a:t>URL</a:t>
                      </a:r>
                      <a:endParaRPr lang="it-IT">
                        <a:effectLst/>
                      </a:endParaRPr>
                    </a:p>
                  </a:txBody>
                  <a:tcPr marL="76200" marR="76200" marT="76200" marB="76200"/>
                </a:tc>
                <a:tc>
                  <a:txBody>
                    <a:bodyPr/>
                    <a:lstStyle/>
                    <a:p>
                      <a:pPr fontAlgn="t"/>
                      <a:r>
                        <a:rPr lang="en-US" dirty="0" err="1" smtClean="0">
                          <a:effectLst/>
                        </a:rPr>
                        <a:t>Url</a:t>
                      </a:r>
                      <a:r>
                        <a:rPr lang="en-US" dirty="0" smtClean="0">
                          <a:effectLst/>
                        </a:rPr>
                        <a:t> del file di script </a:t>
                      </a:r>
                      <a:r>
                        <a:rPr lang="en-US" dirty="0" err="1" smtClean="0">
                          <a:effectLst/>
                        </a:rPr>
                        <a:t>esterno</a:t>
                      </a:r>
                      <a:endParaRPr lang="en-US" dirty="0">
                        <a:effectLst/>
                      </a:endParaRPr>
                    </a:p>
                  </a:txBody>
                  <a:tcPr marL="76200" marR="76200" marT="76200" marB="76200"/>
                </a:tc>
              </a:tr>
              <a:tr h="369143">
                <a:tc>
                  <a:txBody>
                    <a:bodyPr/>
                    <a:lstStyle/>
                    <a:p>
                      <a:pPr fontAlgn="t"/>
                      <a:r>
                        <a:rPr lang="it-IT" u="none" dirty="0" err="1">
                          <a:solidFill>
                            <a:srgbClr val="333333"/>
                          </a:solidFill>
                          <a:effectLst/>
                        </a:rPr>
                        <a:t>type</a:t>
                      </a:r>
                      <a:endParaRPr lang="it-IT" u="none" dirty="0">
                        <a:effectLst/>
                      </a:endParaRPr>
                    </a:p>
                  </a:txBody>
                  <a:tcPr marL="76200" marR="76200" marT="76200" marB="76200"/>
                </a:tc>
                <a:tc>
                  <a:txBody>
                    <a:bodyPr/>
                    <a:lstStyle/>
                    <a:p>
                      <a:pPr fontAlgn="t"/>
                      <a:r>
                        <a:rPr lang="it-IT" i="1">
                          <a:effectLst/>
                        </a:rPr>
                        <a:t>media_type</a:t>
                      </a:r>
                      <a:endParaRPr lang="it-IT">
                        <a:effectLst/>
                      </a:endParaRPr>
                    </a:p>
                  </a:txBody>
                  <a:tcPr marL="76200" marR="76200" marT="76200" marB="76200"/>
                </a:tc>
                <a:tc>
                  <a:txBody>
                    <a:bodyPr/>
                    <a:lstStyle/>
                    <a:p>
                      <a:pPr fontAlgn="t"/>
                      <a:r>
                        <a:rPr lang="en-US" dirty="0" err="1" smtClean="0">
                          <a:effectLst/>
                        </a:rPr>
                        <a:t>Esempio</a:t>
                      </a:r>
                      <a:r>
                        <a:rPr lang="en-US" dirty="0" smtClean="0">
                          <a:effectLst/>
                        </a:rPr>
                        <a:t>: “text/</a:t>
                      </a:r>
                      <a:r>
                        <a:rPr lang="en-US" dirty="0" err="1" smtClean="0">
                          <a:effectLst/>
                        </a:rPr>
                        <a:t>javascript</a:t>
                      </a:r>
                      <a:r>
                        <a:rPr lang="en-US" dirty="0" smtClean="0">
                          <a:effectLst/>
                        </a:rPr>
                        <a:t>”</a:t>
                      </a:r>
                      <a:endParaRPr lang="en-US" dirty="0">
                        <a:effectLst/>
                      </a:endParaRPr>
                    </a:p>
                  </a:txBody>
                  <a:tcPr marL="76200" marR="76200" marT="76200" marB="76200"/>
                </a:tc>
              </a:tr>
            </a:tbl>
          </a:graphicData>
        </a:graphic>
      </p:graphicFrame>
    </p:spTree>
    <p:extLst>
      <p:ext uri="{BB962C8B-B14F-4D97-AF65-F5344CB8AC3E}">
        <p14:creationId xmlns:p14="http://schemas.microsoft.com/office/powerpoint/2010/main" val="277550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SCRIPT INCORPORATO</a:t>
            </a:r>
            <a:endParaRPr lang="it-IT" dirty="0">
              <a:solidFill>
                <a:srgbClr val="006699"/>
              </a:solidFill>
            </a:endParaRPr>
          </a:p>
        </p:txBody>
      </p:sp>
      <p:sp>
        <p:nvSpPr>
          <p:cNvPr id="3" name="Segnaposto contenuto 2"/>
          <p:cNvSpPr>
            <a:spLocks noGrp="1"/>
          </p:cNvSpPr>
          <p:nvPr>
            <p:ph idx="1"/>
          </p:nvPr>
        </p:nvSpPr>
        <p:spPr>
          <a:xfrm>
            <a:off x="457200" y="1200150"/>
            <a:ext cx="8229600" cy="3675855"/>
          </a:xfrm>
        </p:spPr>
        <p:txBody>
          <a:bodyPr/>
          <a:lstStyle/>
          <a:p>
            <a:r>
              <a:rPr lang="it-IT" sz="2400" dirty="0" smtClean="0"/>
              <a:t>Il codice JavaScript va inserito tra l'apertura e la chiusura del </a:t>
            </a:r>
            <a:r>
              <a:rPr lang="it-IT" sz="2400" dirty="0" err="1" smtClean="0"/>
              <a:t>tag</a:t>
            </a:r>
            <a:r>
              <a:rPr lang="it-IT" sz="2400" dirty="0" smtClean="0"/>
              <a:t>. Così:</a:t>
            </a:r>
          </a:p>
          <a:p>
            <a:endParaRPr lang="it-IT" sz="2400" dirty="0" smtClean="0"/>
          </a:p>
          <a:p>
            <a:endParaRPr lang="it-IT" sz="2400" dirty="0" smtClean="0"/>
          </a:p>
          <a:p>
            <a:endParaRPr lang="it-IT" sz="2400" dirty="0" smtClean="0"/>
          </a:p>
          <a:p>
            <a:r>
              <a:rPr lang="it-IT" sz="2400" dirty="0" smtClean="0"/>
              <a:t>Possiamo inserire il codice </a:t>
            </a:r>
            <a:r>
              <a:rPr lang="it-IT" sz="2400" dirty="0" err="1" smtClean="0"/>
              <a:t>JavaScript</a:t>
            </a:r>
            <a:r>
              <a:rPr lang="it-IT" sz="2400" dirty="0" smtClean="0"/>
              <a:t> in qualsiasi parte del documento (nella head oppure nel body) a seconda delle nostre esigenze.</a:t>
            </a:r>
          </a:p>
          <a:p>
            <a:endParaRPr lang="it-IT" sz="2400" dirty="0"/>
          </a:p>
        </p:txBody>
      </p:sp>
      <p:sp>
        <p:nvSpPr>
          <p:cNvPr id="4" name="Rettangolo 3"/>
          <p:cNvSpPr/>
          <p:nvPr/>
        </p:nvSpPr>
        <p:spPr>
          <a:xfrm>
            <a:off x="899592" y="2019493"/>
            <a:ext cx="7560840" cy="1200329"/>
          </a:xfrm>
          <a:prstGeom prst="rect">
            <a:avLst/>
          </a:prstGeom>
          <a:solidFill>
            <a:srgbClr val="FFFF99"/>
          </a:solidFill>
          <a:ln>
            <a:solidFill>
              <a:schemeClr val="tx1"/>
            </a:solidFill>
            <a:prstDash val="dash"/>
          </a:ln>
        </p:spPr>
        <p:txBody>
          <a:bodyPr wrap="square">
            <a:spAutoFit/>
          </a:bodyPr>
          <a:lstStyle/>
          <a:p>
            <a:r>
              <a:rPr lang="it-IT" sz="2400" dirty="0">
                <a:latin typeface="Source Code Pro" panose="020B0509030403020204" pitchFamily="49" charset="0"/>
                <a:cs typeface="Courier New" pitchFamily="49" charset="0"/>
              </a:rPr>
              <a:t>&lt;</a:t>
            </a:r>
            <a:r>
              <a:rPr lang="it-IT" sz="2400" dirty="0" smtClean="0">
                <a:latin typeface="Source Code Pro" panose="020B0509030403020204" pitchFamily="49" charset="0"/>
                <a:cs typeface="Courier New" pitchFamily="49" charset="0"/>
              </a:rPr>
              <a:t>script&gt;</a:t>
            </a:r>
            <a:r>
              <a:rPr lang="it-IT" sz="2400" dirty="0">
                <a:latin typeface="Source Code Pro" panose="020B0509030403020204" pitchFamily="49" charset="0"/>
                <a:cs typeface="Courier New" pitchFamily="49" charset="0"/>
              </a:rPr>
              <a:t/>
            </a:r>
            <a:br>
              <a:rPr lang="it-IT" sz="2400" dirty="0">
                <a:latin typeface="Source Code Pro" panose="020B0509030403020204" pitchFamily="49" charset="0"/>
                <a:cs typeface="Courier New" pitchFamily="49" charset="0"/>
              </a:rPr>
            </a:br>
            <a:r>
              <a:rPr lang="it-IT" sz="2400" dirty="0">
                <a:latin typeface="Source Code Pro" panose="020B0509030403020204" pitchFamily="49" charset="0"/>
                <a:cs typeface="Courier New" pitchFamily="49" charset="0"/>
              </a:rPr>
              <a:t>  </a:t>
            </a:r>
            <a:r>
              <a:rPr lang="it-IT" sz="2400" dirty="0" err="1" smtClean="0">
                <a:solidFill>
                  <a:srgbClr val="FF0000"/>
                </a:solidFill>
                <a:latin typeface="Source Code Pro" panose="020B0509030403020204" pitchFamily="49" charset="0"/>
                <a:cs typeface="Courier New" pitchFamily="49" charset="0"/>
              </a:rPr>
              <a:t>alert</a:t>
            </a:r>
            <a:r>
              <a:rPr lang="it-IT" sz="2400" dirty="0">
                <a:latin typeface="Source Code Pro" panose="020B0509030403020204" pitchFamily="49" charset="0"/>
                <a:cs typeface="Courier New" pitchFamily="49" charset="0"/>
              </a:rPr>
              <a:t>("</a:t>
            </a:r>
            <a:r>
              <a:rPr lang="it-IT" sz="2400" dirty="0" smtClean="0">
                <a:latin typeface="Source Code Pro" panose="020B0509030403020204" pitchFamily="49" charset="0"/>
                <a:cs typeface="Courier New" pitchFamily="49" charset="0"/>
              </a:rPr>
              <a:t>Ciao da </a:t>
            </a:r>
            <a:r>
              <a:rPr lang="it-IT" sz="2400" dirty="0" err="1" smtClean="0">
                <a:latin typeface="Source Code Pro" panose="020B0509030403020204" pitchFamily="49" charset="0"/>
                <a:cs typeface="Courier New" pitchFamily="49" charset="0"/>
              </a:rPr>
              <a:t>javascript</a:t>
            </a:r>
            <a:r>
              <a:rPr lang="it-IT" sz="2400" dirty="0" smtClean="0">
                <a:latin typeface="Source Code Pro" panose="020B0509030403020204" pitchFamily="49" charset="0"/>
                <a:cs typeface="Courier New" pitchFamily="49" charset="0"/>
              </a:rPr>
              <a:t>");</a:t>
            </a:r>
            <a:r>
              <a:rPr lang="it-IT" sz="2400" dirty="0">
                <a:latin typeface="Source Code Pro" panose="020B0509030403020204" pitchFamily="49" charset="0"/>
                <a:cs typeface="Courier New" pitchFamily="49" charset="0"/>
              </a:rPr>
              <a:t/>
            </a:r>
            <a:br>
              <a:rPr lang="it-IT" sz="2400" dirty="0">
                <a:latin typeface="Source Code Pro" panose="020B0509030403020204" pitchFamily="49" charset="0"/>
                <a:cs typeface="Courier New" pitchFamily="49" charset="0"/>
              </a:rPr>
            </a:br>
            <a:r>
              <a:rPr lang="it-IT" sz="2400" dirty="0">
                <a:latin typeface="Source Code Pro" panose="020B0509030403020204" pitchFamily="49" charset="0"/>
                <a:cs typeface="Courier New" pitchFamily="49" charset="0"/>
              </a:rPr>
              <a:t>&lt;/script&gt; </a:t>
            </a:r>
          </a:p>
        </p:txBody>
      </p:sp>
    </p:spTree>
    <p:extLst>
      <p:ext uri="{BB962C8B-B14F-4D97-AF65-F5344CB8AC3E}">
        <p14:creationId xmlns:p14="http://schemas.microsoft.com/office/powerpoint/2010/main" val="1961479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FILE ESTERNO</a:t>
            </a:r>
            <a:endParaRPr lang="it-IT" dirty="0">
              <a:solidFill>
                <a:srgbClr val="006699"/>
              </a:solidFill>
            </a:endParaRPr>
          </a:p>
        </p:txBody>
      </p:sp>
      <p:sp>
        <p:nvSpPr>
          <p:cNvPr id="3" name="Segnaposto contenuto 2"/>
          <p:cNvSpPr>
            <a:spLocks noGrp="1"/>
          </p:cNvSpPr>
          <p:nvPr>
            <p:ph idx="1"/>
          </p:nvPr>
        </p:nvSpPr>
        <p:spPr/>
        <p:txBody>
          <a:bodyPr/>
          <a:lstStyle/>
          <a:p>
            <a:r>
              <a:rPr lang="it-IT" sz="2800" dirty="0" smtClean="0"/>
              <a:t>Quando si scrive codice di una certa lunghezza e/o che potrebbe essere ripetuto su più pagine</a:t>
            </a:r>
          </a:p>
          <a:p>
            <a:r>
              <a:rPr lang="it-IT" sz="2800" dirty="0" smtClean="0"/>
              <a:t>Quando si utilizza un libreria Javascript esistente:</a:t>
            </a:r>
          </a:p>
          <a:p>
            <a:endParaRPr lang="it-IT" sz="2800" dirty="0" smtClean="0"/>
          </a:p>
        </p:txBody>
      </p:sp>
      <p:sp>
        <p:nvSpPr>
          <p:cNvPr id="4" name="Rettangolo 3"/>
          <p:cNvSpPr/>
          <p:nvPr/>
        </p:nvSpPr>
        <p:spPr>
          <a:xfrm>
            <a:off x="539552" y="3363838"/>
            <a:ext cx="8136904" cy="369332"/>
          </a:xfrm>
          <a:prstGeom prst="rect">
            <a:avLst/>
          </a:prstGeom>
          <a:solidFill>
            <a:srgbClr val="FFFF99"/>
          </a:solidFill>
          <a:ln>
            <a:solidFill>
              <a:schemeClr val="tx1"/>
            </a:solidFill>
            <a:prstDash val="dash"/>
          </a:ln>
        </p:spPr>
        <p:txBody>
          <a:bodyPr wrap="square">
            <a:spAutoFit/>
          </a:bodyPr>
          <a:lstStyle/>
          <a:p>
            <a:r>
              <a:rPr lang="it-IT" dirty="0">
                <a:latin typeface="Source Code Pro" panose="020B0509030403020204" pitchFamily="49" charset="0"/>
                <a:cs typeface="Courier New" pitchFamily="49" charset="0"/>
              </a:rPr>
              <a:t>&lt;script </a:t>
            </a:r>
            <a:r>
              <a:rPr lang="it-IT" dirty="0" err="1">
                <a:solidFill>
                  <a:srgbClr val="0070C0"/>
                </a:solidFill>
                <a:latin typeface="Source Code Pro" panose="020B0509030403020204" pitchFamily="49" charset="0"/>
                <a:cs typeface="Courier New" pitchFamily="49" charset="0"/>
              </a:rPr>
              <a:t>type</a:t>
            </a:r>
            <a:r>
              <a:rPr lang="it-IT" dirty="0" err="1">
                <a:latin typeface="Source Code Pro" panose="020B0509030403020204" pitchFamily="49" charset="0"/>
                <a:cs typeface="Courier New" pitchFamily="49" charset="0"/>
              </a:rPr>
              <a:t>=</a:t>
            </a:r>
            <a:r>
              <a:rPr lang="it-IT" dirty="0">
                <a:latin typeface="Source Code Pro" panose="020B0509030403020204" pitchFamily="49" charset="0"/>
                <a:cs typeface="Courier New" pitchFamily="49" charset="0"/>
              </a:rPr>
              <a:t>"text/javascript" </a:t>
            </a:r>
            <a:r>
              <a:rPr lang="it-IT" dirty="0" err="1">
                <a:solidFill>
                  <a:srgbClr val="0070C0"/>
                </a:solidFill>
                <a:latin typeface="Source Code Pro" panose="020B0509030403020204" pitchFamily="49" charset="0"/>
                <a:cs typeface="Courier New" pitchFamily="49" charset="0"/>
              </a:rPr>
              <a:t>src</a:t>
            </a:r>
            <a:r>
              <a:rPr lang="it-IT" dirty="0" err="1">
                <a:latin typeface="Source Code Pro" panose="020B0509030403020204" pitchFamily="49" charset="0"/>
                <a:cs typeface="Courier New" pitchFamily="49" charset="0"/>
              </a:rPr>
              <a:t>=</a:t>
            </a:r>
            <a:r>
              <a:rPr lang="it-IT" dirty="0">
                <a:latin typeface="Source Code Pro" panose="020B0509030403020204" pitchFamily="49" charset="0"/>
                <a:cs typeface="Courier New" pitchFamily="49" charset="0"/>
              </a:rPr>
              <a:t>"</a:t>
            </a:r>
            <a:r>
              <a:rPr lang="it-IT" b="1" dirty="0" err="1" smtClean="0">
                <a:solidFill>
                  <a:srgbClr val="00B050"/>
                </a:solidFill>
                <a:latin typeface="Source Code Pro" panose="020B0509030403020204" pitchFamily="49" charset="0"/>
                <a:cs typeface="Courier New" pitchFamily="49" charset="0"/>
              </a:rPr>
              <a:t>miofile.js</a:t>
            </a:r>
            <a:r>
              <a:rPr lang="it-IT" dirty="0">
                <a:latin typeface="Source Code Pro" panose="020B0509030403020204" pitchFamily="49" charset="0"/>
                <a:cs typeface="Courier New" pitchFamily="49" charset="0"/>
              </a:rPr>
              <a:t>"&gt;&lt;/script&gt;</a:t>
            </a:r>
          </a:p>
        </p:txBody>
      </p:sp>
    </p:spTree>
    <p:extLst>
      <p:ext uri="{BB962C8B-B14F-4D97-AF65-F5344CB8AC3E}">
        <p14:creationId xmlns:p14="http://schemas.microsoft.com/office/powerpoint/2010/main" val="404467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sz="3600" dirty="0" smtClean="0">
                <a:solidFill>
                  <a:srgbClr val="006699"/>
                </a:solidFill>
              </a:rPr>
              <a:t>GESTIONE DIRETTA EVENTO</a:t>
            </a:r>
            <a:endParaRPr lang="it-IT" sz="3600" dirty="0">
              <a:solidFill>
                <a:srgbClr val="006699"/>
              </a:solidFill>
            </a:endParaRPr>
          </a:p>
        </p:txBody>
      </p:sp>
      <p:sp>
        <p:nvSpPr>
          <p:cNvPr id="3" name="Segnaposto contenuto 2"/>
          <p:cNvSpPr>
            <a:spLocks noGrp="1"/>
          </p:cNvSpPr>
          <p:nvPr>
            <p:ph idx="1"/>
          </p:nvPr>
        </p:nvSpPr>
        <p:spPr/>
        <p:txBody>
          <a:bodyPr/>
          <a:lstStyle/>
          <a:p>
            <a:r>
              <a:rPr lang="it-IT" sz="2400" dirty="0" smtClean="0"/>
              <a:t>Come abbiamo detto Javascript è fatto principalmente per rispondere a degli eventi, come quello di un utente che clicca un elemento della pagina</a:t>
            </a:r>
          </a:p>
          <a:p>
            <a:r>
              <a:rPr lang="it-IT" sz="2400" dirty="0" smtClean="0"/>
              <a:t>Si può associare direttamente del codice javascript all'evento di un elemento usando appositi attributi come </a:t>
            </a:r>
            <a:r>
              <a:rPr lang="it-IT" sz="2400" dirty="0" err="1" smtClean="0"/>
              <a:t>onclick</a:t>
            </a:r>
            <a:r>
              <a:rPr lang="it-IT" sz="2400" dirty="0" smtClean="0"/>
              <a:t>, </a:t>
            </a:r>
            <a:r>
              <a:rPr lang="it-IT" sz="2400" dirty="0" err="1" smtClean="0"/>
              <a:t>onload</a:t>
            </a:r>
            <a:r>
              <a:rPr lang="it-IT" sz="2400" dirty="0" smtClean="0"/>
              <a:t>, ecc:</a:t>
            </a:r>
          </a:p>
          <a:p>
            <a:endParaRPr lang="it-IT" sz="2400" dirty="0" smtClean="0"/>
          </a:p>
        </p:txBody>
      </p:sp>
      <p:sp>
        <p:nvSpPr>
          <p:cNvPr id="4" name="Rettangolo 3"/>
          <p:cNvSpPr/>
          <p:nvPr/>
        </p:nvSpPr>
        <p:spPr>
          <a:xfrm>
            <a:off x="539552" y="4011910"/>
            <a:ext cx="8136904" cy="369332"/>
          </a:xfrm>
          <a:prstGeom prst="rect">
            <a:avLst/>
          </a:prstGeom>
          <a:solidFill>
            <a:srgbClr val="FFFF99"/>
          </a:solidFill>
          <a:ln>
            <a:solidFill>
              <a:schemeClr val="tx1"/>
            </a:solidFill>
            <a:prstDash val="dash"/>
          </a:ln>
        </p:spPr>
        <p:txBody>
          <a:bodyPr wrap="square">
            <a:spAutoFit/>
          </a:bodyPr>
          <a:lstStyle/>
          <a:p>
            <a:r>
              <a:rPr lang="it-IT" dirty="0" smtClean="0">
                <a:latin typeface="Courier New" pitchFamily="49" charset="0"/>
                <a:cs typeface="Courier New" pitchFamily="49" charset="0"/>
              </a:rPr>
              <a:t>&lt;</a:t>
            </a:r>
            <a:r>
              <a:rPr lang="it-IT" dirty="0" err="1" smtClean="0">
                <a:latin typeface="Courier New" pitchFamily="49" charset="0"/>
                <a:cs typeface="Courier New" pitchFamily="49" charset="0"/>
              </a:rPr>
              <a:t>button</a:t>
            </a:r>
            <a:r>
              <a:rPr lang="it-IT" dirty="0" smtClean="0">
                <a:latin typeface="Courier New" pitchFamily="49" charset="0"/>
                <a:cs typeface="Courier New" pitchFamily="49" charset="0"/>
              </a:rPr>
              <a:t> </a:t>
            </a:r>
            <a:r>
              <a:rPr lang="it-IT" dirty="0" err="1" smtClean="0">
                <a:latin typeface="Courier New" pitchFamily="49" charset="0"/>
                <a:cs typeface="Courier New" pitchFamily="49" charset="0"/>
              </a:rPr>
              <a:t>onclick=</a:t>
            </a:r>
            <a:r>
              <a:rPr lang="it-IT" dirty="0" smtClean="0">
                <a:solidFill>
                  <a:srgbClr val="FF0000"/>
                </a:solidFill>
                <a:latin typeface="Courier New" pitchFamily="49" charset="0"/>
                <a:cs typeface="Courier New" pitchFamily="49" charset="0"/>
              </a:rPr>
              <a:t>"</a:t>
            </a:r>
            <a:r>
              <a:rPr lang="it-IT" b="1" dirty="0" err="1" smtClean="0">
                <a:solidFill>
                  <a:srgbClr val="FF0000"/>
                </a:solidFill>
                <a:latin typeface="Courier New" pitchFamily="49" charset="0"/>
                <a:cs typeface="Courier New" pitchFamily="49" charset="0"/>
              </a:rPr>
              <a:t>alert</a:t>
            </a:r>
            <a:r>
              <a:rPr lang="it-IT" b="1" dirty="0" smtClean="0">
                <a:solidFill>
                  <a:srgbClr val="FF0000"/>
                </a:solidFill>
                <a:latin typeface="Courier New" pitchFamily="49" charset="0"/>
                <a:cs typeface="Courier New" pitchFamily="49" charset="0"/>
              </a:rPr>
              <a:t>('Ciao!')"</a:t>
            </a:r>
            <a:r>
              <a:rPr lang="it-IT" dirty="0" smtClean="0">
                <a:latin typeface="Courier New" pitchFamily="49" charset="0"/>
                <a:cs typeface="Courier New" pitchFamily="49" charset="0"/>
              </a:rPr>
              <a:t>&gt;</a:t>
            </a:r>
            <a:r>
              <a:rPr lang="it-IT" dirty="0" err="1" smtClean="0">
                <a:latin typeface="Courier New" pitchFamily="49" charset="0"/>
                <a:cs typeface="Courier New" pitchFamily="49" charset="0"/>
              </a:rPr>
              <a:t>Cliccami</a:t>
            </a:r>
            <a:r>
              <a:rPr lang="it-IT" dirty="0" smtClean="0">
                <a:latin typeface="Courier New" pitchFamily="49" charset="0"/>
                <a:cs typeface="Courier New" pitchFamily="49" charset="0"/>
              </a:rPr>
              <a:t> !&lt;/</a:t>
            </a:r>
            <a:r>
              <a:rPr lang="it-IT" dirty="0" err="1" smtClean="0">
                <a:latin typeface="Courier New" pitchFamily="49" charset="0"/>
                <a:cs typeface="Courier New" pitchFamily="49" charset="0"/>
              </a:rPr>
              <a:t>button</a:t>
            </a:r>
            <a:r>
              <a:rPr lang="it-IT" dirty="0" smtClean="0">
                <a:latin typeface="Courier New" pitchFamily="49" charset="0"/>
                <a:cs typeface="Courier New" pitchFamily="49" charset="0"/>
              </a:rPr>
              <a:t>&gt;</a:t>
            </a:r>
            <a:endParaRPr lang="it-IT" dirty="0">
              <a:latin typeface="Courier New" pitchFamily="49" charset="0"/>
              <a:cs typeface="Courier New" pitchFamily="49" charset="0"/>
            </a:endParaRPr>
          </a:p>
        </p:txBody>
      </p:sp>
    </p:spTree>
    <p:extLst>
      <p:ext uri="{BB962C8B-B14F-4D97-AF65-F5344CB8AC3E}">
        <p14:creationId xmlns:p14="http://schemas.microsoft.com/office/powerpoint/2010/main" val="2266462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1510"/>
            <a:ext cx="8229600" cy="489701"/>
          </a:xfrm>
        </p:spPr>
        <p:txBody>
          <a:bodyPr/>
          <a:lstStyle/>
          <a:p>
            <a:r>
              <a:rPr lang="it-IT" dirty="0" smtClean="0">
                <a:solidFill>
                  <a:srgbClr val="006699"/>
                </a:solidFill>
              </a:rPr>
              <a:t>eventi</a:t>
            </a:r>
            <a:endParaRPr lang="it-IT" dirty="0">
              <a:solidFill>
                <a:srgbClr val="006699"/>
              </a:solidFill>
            </a:endParaRPr>
          </a:p>
        </p:txBody>
      </p:sp>
      <p:graphicFrame>
        <p:nvGraphicFramePr>
          <p:cNvPr id="4" name="Segnaposto contenuto 3"/>
          <p:cNvGraphicFramePr>
            <a:graphicFrameLocks noGrp="1"/>
          </p:cNvGraphicFramePr>
          <p:nvPr>
            <p:ph idx="1"/>
          </p:nvPr>
        </p:nvGraphicFramePr>
        <p:xfrm>
          <a:off x="395536" y="1000110"/>
          <a:ext cx="8352928" cy="3803888"/>
        </p:xfrm>
        <a:graphic>
          <a:graphicData uri="http://schemas.openxmlformats.org/drawingml/2006/table">
            <a:tbl>
              <a:tblPr>
                <a:tableStyleId>{8A107856-5554-42FB-B03E-39F5DBC370BA}</a:tableStyleId>
              </a:tblPr>
              <a:tblGrid>
                <a:gridCol w="1296144"/>
                <a:gridCol w="3096344"/>
                <a:gridCol w="3960440"/>
              </a:tblGrid>
              <a:tr h="265263">
                <a:tc>
                  <a:txBody>
                    <a:bodyPr/>
                    <a:lstStyle/>
                    <a:p>
                      <a:r>
                        <a:rPr lang="it-IT" sz="1200" b="1" dirty="0" smtClean="0">
                          <a:solidFill>
                            <a:schemeClr val="bg1">
                              <a:lumMod val="95000"/>
                            </a:schemeClr>
                          </a:solidFill>
                        </a:rPr>
                        <a:t>evento</a:t>
                      </a:r>
                      <a:endParaRPr lang="it-IT" sz="1200" b="1" dirty="0">
                        <a:solidFill>
                          <a:schemeClr val="bg1">
                            <a:lumMod val="95000"/>
                          </a:schemeClr>
                        </a:solidFill>
                      </a:endParaRPr>
                    </a:p>
                  </a:txBody>
                  <a:tcPr>
                    <a:solidFill>
                      <a:srgbClr val="006699"/>
                    </a:solidFill>
                  </a:tcPr>
                </a:tc>
                <a:tc>
                  <a:txBody>
                    <a:bodyPr/>
                    <a:lstStyle/>
                    <a:p>
                      <a:r>
                        <a:rPr lang="it-IT" sz="1200" b="1" dirty="0">
                          <a:solidFill>
                            <a:schemeClr val="bg1">
                              <a:lumMod val="95000"/>
                            </a:schemeClr>
                          </a:solidFill>
                        </a:rPr>
                        <a:t>si applica a</a:t>
                      </a:r>
                      <a:r>
                        <a:rPr lang="it-IT" sz="1200" b="1" dirty="0" smtClean="0">
                          <a:solidFill>
                            <a:schemeClr val="bg1">
                              <a:lumMod val="95000"/>
                            </a:schemeClr>
                          </a:solidFill>
                        </a:rPr>
                        <a:t>...</a:t>
                      </a:r>
                      <a:endParaRPr lang="it-IT" sz="1200" b="1" dirty="0">
                        <a:solidFill>
                          <a:schemeClr val="bg1">
                            <a:lumMod val="95000"/>
                          </a:schemeClr>
                        </a:solidFill>
                      </a:endParaRPr>
                    </a:p>
                  </a:txBody>
                  <a:tcPr>
                    <a:solidFill>
                      <a:srgbClr val="006699"/>
                    </a:solidFill>
                  </a:tcPr>
                </a:tc>
                <a:tc>
                  <a:txBody>
                    <a:bodyPr/>
                    <a:lstStyle/>
                    <a:p>
                      <a:r>
                        <a:rPr lang="it-IT" sz="1200" b="1" dirty="0">
                          <a:solidFill>
                            <a:schemeClr val="bg1">
                              <a:lumMod val="95000"/>
                            </a:schemeClr>
                          </a:solidFill>
                        </a:rPr>
                        <a:t>esempio</a:t>
                      </a:r>
                    </a:p>
                  </a:txBody>
                  <a:tcPr>
                    <a:solidFill>
                      <a:srgbClr val="006699"/>
                    </a:solidFill>
                  </a:tcPr>
                </a:tc>
              </a:tr>
              <a:tr h="265263">
                <a:tc>
                  <a:txBody>
                    <a:bodyPr/>
                    <a:lstStyle/>
                    <a:p>
                      <a:r>
                        <a:rPr lang="it-IT" sz="1200" dirty="0" err="1" smtClean="0"/>
                        <a:t>onload</a:t>
                      </a:r>
                      <a:endParaRPr lang="it-IT" sz="1200" dirty="0"/>
                    </a:p>
                  </a:txBody>
                  <a:tcPr/>
                </a:tc>
                <a:tc>
                  <a:txBody>
                    <a:bodyPr/>
                    <a:lstStyle/>
                    <a:p>
                      <a:r>
                        <a:rPr lang="it-IT" sz="1200" dirty="0"/>
                        <a:t>&lt;body</a:t>
                      </a:r>
                      <a:r>
                        <a:rPr lang="it-IT" sz="1200" dirty="0" smtClean="0"/>
                        <a:t>&gt;, &lt;</a:t>
                      </a:r>
                      <a:r>
                        <a:rPr lang="it-IT" sz="1200" dirty="0" err="1"/>
                        <a:t>img</a:t>
                      </a:r>
                      <a:r>
                        <a:rPr lang="it-IT" sz="1200" dirty="0" smtClean="0"/>
                        <a:t>&gt;</a:t>
                      </a:r>
                      <a:endParaRPr lang="it-IT" sz="1200" dirty="0"/>
                    </a:p>
                  </a:txBody>
                  <a:tcPr/>
                </a:tc>
                <a:tc>
                  <a:txBody>
                    <a:bodyPr/>
                    <a:lstStyle/>
                    <a:p>
                      <a:pPr algn="l"/>
                      <a:r>
                        <a:rPr lang="it-IT" sz="1200" dirty="0"/>
                        <a:t>&lt;body </a:t>
                      </a:r>
                      <a:r>
                        <a:rPr lang="it-IT" sz="1200" dirty="0" err="1"/>
                        <a:t>onload=</a:t>
                      </a:r>
                      <a:r>
                        <a:rPr lang="it-IT" sz="1200" dirty="0"/>
                        <a:t>"</a:t>
                      </a:r>
                      <a:r>
                        <a:rPr lang="it-IT" sz="1200" dirty="0" err="1"/>
                        <a:t>alert</a:t>
                      </a:r>
                      <a:r>
                        <a:rPr lang="it-IT" sz="1200" dirty="0"/>
                        <a:t>('ciao</a:t>
                      </a:r>
                      <a:r>
                        <a:rPr lang="it-IT" sz="1200" dirty="0" smtClean="0"/>
                        <a:t>');"&gt;</a:t>
                      </a:r>
                      <a:endParaRPr lang="it-IT" sz="1200" dirty="0"/>
                    </a:p>
                  </a:txBody>
                  <a:tcPr/>
                </a:tc>
              </a:tr>
              <a:tr h="265263">
                <a:tc>
                  <a:txBody>
                    <a:bodyPr/>
                    <a:lstStyle/>
                    <a:p>
                      <a:r>
                        <a:rPr lang="it-IT" sz="1200" dirty="0" err="1"/>
                        <a:t>onunload</a:t>
                      </a:r>
                      <a:endParaRPr lang="it-IT" sz="1200" dirty="0"/>
                    </a:p>
                  </a:txBody>
                  <a:tcPr/>
                </a:tc>
                <a:tc>
                  <a:txBody>
                    <a:bodyPr/>
                    <a:lstStyle/>
                    <a:p>
                      <a:r>
                        <a:rPr lang="it-IT" sz="1200" dirty="0"/>
                        <a:t>&lt;body&gt;</a:t>
                      </a:r>
                    </a:p>
                  </a:txBody>
                  <a:tcPr/>
                </a:tc>
                <a:tc>
                  <a:txBody>
                    <a:bodyPr/>
                    <a:lstStyle/>
                    <a:p>
                      <a:pPr algn="l"/>
                      <a:r>
                        <a:rPr lang="it-IT" sz="1200" dirty="0"/>
                        <a:t>&lt;body </a:t>
                      </a:r>
                      <a:r>
                        <a:rPr lang="it-IT" sz="1200" dirty="0" err="1"/>
                        <a:t>onunload=</a:t>
                      </a:r>
                      <a:r>
                        <a:rPr lang="it-IT" sz="1200" dirty="0"/>
                        <a:t>"</a:t>
                      </a:r>
                      <a:r>
                        <a:rPr lang="it-IT" sz="1200" dirty="0" err="1"/>
                        <a:t>alert</a:t>
                      </a:r>
                      <a:r>
                        <a:rPr lang="it-IT" sz="1200" dirty="0"/>
                        <a:t>('ciao</a:t>
                      </a:r>
                      <a:r>
                        <a:rPr lang="it-IT" sz="1200" dirty="0" smtClean="0"/>
                        <a:t>');“&gt;</a:t>
                      </a:r>
                      <a:endParaRPr lang="it-IT" sz="1200" b="0" dirty="0">
                        <a:latin typeface="Courier New"/>
                      </a:endParaRPr>
                    </a:p>
                  </a:txBody>
                  <a:tcPr/>
                </a:tc>
              </a:tr>
              <a:tr h="329168">
                <a:tc>
                  <a:txBody>
                    <a:bodyPr/>
                    <a:lstStyle/>
                    <a:p>
                      <a:r>
                        <a:rPr lang="it-IT" sz="1200" dirty="0" err="1" smtClean="0"/>
                        <a:t>onmouseover</a:t>
                      </a:r>
                      <a:endParaRPr lang="it-IT" sz="1200" dirty="0"/>
                    </a:p>
                  </a:txBody>
                  <a:tcPr/>
                </a:tc>
                <a:tc>
                  <a:txBody>
                    <a:bodyPr/>
                    <a:lstStyle/>
                    <a:p>
                      <a:r>
                        <a:rPr lang="en-US" sz="1200" dirty="0"/>
                        <a:t>&lt;a</a:t>
                      </a:r>
                      <a:r>
                        <a:rPr lang="en-US" sz="1200" dirty="0" smtClean="0"/>
                        <a:t>&gt;, &lt;</a:t>
                      </a:r>
                      <a:r>
                        <a:rPr lang="en-US" sz="1200" dirty="0"/>
                        <a:t>area</a:t>
                      </a:r>
                      <a:r>
                        <a:rPr lang="en-US" sz="1200" dirty="0" smtClean="0"/>
                        <a:t>&gt;, &lt;</a:t>
                      </a:r>
                      <a:r>
                        <a:rPr lang="en-US" sz="1200" dirty="0"/>
                        <a:t>input&gt; (</a:t>
                      </a:r>
                      <a:r>
                        <a:rPr lang="en-US" sz="1200" dirty="0" smtClean="0"/>
                        <a:t>submit, button, </a:t>
                      </a:r>
                      <a:r>
                        <a:rPr lang="en-US" sz="1200" dirty="0" err="1" smtClean="0"/>
                        <a:t>ecc</a:t>
                      </a:r>
                      <a:r>
                        <a:rPr lang="en-US" sz="1200" dirty="0" smtClean="0"/>
                        <a:t>.)</a:t>
                      </a:r>
                      <a:endParaRPr lang="en-US" sz="1200" dirty="0"/>
                    </a:p>
                  </a:txBody>
                  <a:tcPr/>
                </a:tc>
                <a:tc>
                  <a:txBody>
                    <a:bodyPr/>
                    <a:lstStyle/>
                    <a:p>
                      <a:pPr algn="l"/>
                      <a:r>
                        <a:rPr lang="it-IT" sz="1200"/>
                        <a:t>&lt;a onmouseover="alert('ciao');" href="pagina.html"&gt;</a:t>
                      </a:r>
                      <a:endParaRPr lang="it-IT" sz="1200" b="0">
                        <a:latin typeface="Courier New"/>
                      </a:endParaRPr>
                    </a:p>
                  </a:txBody>
                  <a:tcPr/>
                </a:tc>
              </a:tr>
              <a:tr h="265263">
                <a:tc>
                  <a:txBody>
                    <a:bodyPr/>
                    <a:lstStyle/>
                    <a:p>
                      <a:r>
                        <a:rPr lang="it-IT" sz="1200" dirty="0" err="1" smtClean="0"/>
                        <a:t>onmouseout</a:t>
                      </a:r>
                      <a:endParaRPr lang="it-IT" sz="1200" dirty="0"/>
                    </a:p>
                  </a:txBody>
                  <a:tcPr/>
                </a:tc>
                <a:tc>
                  <a:txBody>
                    <a:bodyPr/>
                    <a:lstStyle/>
                    <a:p>
                      <a:r>
                        <a:rPr lang="it-IT" sz="1200" dirty="0"/>
                        <a:t>&lt;a</a:t>
                      </a:r>
                      <a:r>
                        <a:rPr lang="it-IT" sz="1200" dirty="0" smtClean="0"/>
                        <a:t>&gt;, &lt;</a:t>
                      </a:r>
                      <a:r>
                        <a:rPr lang="it-IT" sz="1200" dirty="0"/>
                        <a:t>area</a:t>
                      </a:r>
                      <a:r>
                        <a:rPr lang="it-IT" sz="1200" dirty="0" smtClean="0"/>
                        <a:t>&gt;, &lt;</a:t>
                      </a:r>
                      <a:r>
                        <a:rPr lang="it-IT" sz="1200" dirty="0"/>
                        <a:t>input</a:t>
                      </a:r>
                      <a:r>
                        <a:rPr lang="it-IT" sz="1200" dirty="0" smtClean="0"/>
                        <a:t>&gt;</a:t>
                      </a:r>
                      <a:endParaRPr lang="it-IT" sz="1200" dirty="0"/>
                    </a:p>
                  </a:txBody>
                  <a:tcPr/>
                </a:tc>
                <a:tc>
                  <a:txBody>
                    <a:bodyPr/>
                    <a:lstStyle/>
                    <a:p>
                      <a:pPr algn="l"/>
                      <a:r>
                        <a:rPr lang="en-US" sz="1200"/>
                        <a:t>&lt;a onmouseout="alert('ciao');" href="pagina.html"&gt;</a:t>
                      </a:r>
                      <a:endParaRPr lang="en-US" sz="1200" b="0">
                        <a:latin typeface="Courier New"/>
                      </a:endParaRPr>
                    </a:p>
                  </a:txBody>
                  <a:tcPr/>
                </a:tc>
              </a:tr>
              <a:tr h="265263">
                <a:tc>
                  <a:txBody>
                    <a:bodyPr/>
                    <a:lstStyle/>
                    <a:p>
                      <a:r>
                        <a:rPr lang="it-IT" sz="1200" dirty="0" err="1"/>
                        <a:t>onclick</a:t>
                      </a:r>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&lt;area&gt;, &lt;input&gt;</a:t>
                      </a:r>
                      <a:endParaRPr lang="it-IT" sz="1200" dirty="0"/>
                    </a:p>
                  </a:txBody>
                  <a:tcPr/>
                </a:tc>
                <a:tc>
                  <a:txBody>
                    <a:bodyPr/>
                    <a:lstStyle/>
                    <a:p>
                      <a:pPr algn="l"/>
                      <a:r>
                        <a:rPr lang="en-US" sz="1200" dirty="0"/>
                        <a:t>&lt;a </a:t>
                      </a:r>
                      <a:r>
                        <a:rPr lang="en-US" sz="1200" dirty="0" err="1"/>
                        <a:t>onclick</a:t>
                      </a:r>
                      <a:r>
                        <a:rPr lang="en-US" sz="1200" dirty="0"/>
                        <a:t>="alert('ciao');" </a:t>
                      </a:r>
                      <a:r>
                        <a:rPr lang="en-US" sz="1200" dirty="0" err="1" smtClean="0"/>
                        <a:t>href</a:t>
                      </a:r>
                      <a:r>
                        <a:rPr lang="en-US" sz="1200" dirty="0"/>
                        <a:t>="pagina.html"&gt;</a:t>
                      </a:r>
                      <a:endParaRPr lang="en-US" sz="1200" b="0" dirty="0">
                        <a:latin typeface="Courier New"/>
                      </a:endParaRPr>
                    </a:p>
                  </a:txBody>
                  <a:tcPr/>
                </a:tc>
              </a:tr>
              <a:tr h="265263">
                <a:tc>
                  <a:txBody>
                    <a:bodyPr/>
                    <a:lstStyle/>
                    <a:p>
                      <a:r>
                        <a:rPr lang="it-IT" sz="1200" dirty="0" err="1" smtClean="0"/>
                        <a:t>onkeypress</a:t>
                      </a:r>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&lt;area&gt;, &lt;input&gt;, &lt;</a:t>
                      </a:r>
                      <a:r>
                        <a:rPr lang="it-IT" sz="1200" dirty="0" err="1"/>
                        <a:t>div</a:t>
                      </a:r>
                      <a:r>
                        <a:rPr lang="it-IT" sz="1200" dirty="0" smtClean="0"/>
                        <a:t>&gt;</a:t>
                      </a:r>
                      <a:endParaRPr lang="it-IT" sz="1200" dirty="0"/>
                    </a:p>
                  </a:txBody>
                  <a:tcPr/>
                </a:tc>
                <a:tc>
                  <a:txBody>
                    <a:bodyPr/>
                    <a:lstStyle/>
                    <a:p>
                      <a:pPr algn="l"/>
                      <a:r>
                        <a:rPr lang="it-IT" sz="1200" dirty="0"/>
                        <a:t>&lt;</a:t>
                      </a:r>
                      <a:r>
                        <a:rPr lang="it-IT" sz="1200" dirty="0" err="1"/>
                        <a:t>textarea</a:t>
                      </a:r>
                      <a:r>
                        <a:rPr lang="it-IT" sz="1200" dirty="0"/>
                        <a:t> </a:t>
                      </a:r>
                      <a:r>
                        <a:rPr lang="it-IT" sz="1200" dirty="0" err="1"/>
                        <a:t>onkeypress=</a:t>
                      </a:r>
                      <a:r>
                        <a:rPr lang="it-IT" sz="1200" dirty="0"/>
                        <a:t>"</a:t>
                      </a:r>
                      <a:r>
                        <a:rPr lang="it-IT" sz="1200" dirty="0" err="1"/>
                        <a:t>alert</a:t>
                      </a:r>
                      <a:r>
                        <a:rPr lang="it-IT" sz="1200" dirty="0"/>
                        <a:t>('ciao</a:t>
                      </a:r>
                      <a:r>
                        <a:rPr lang="it-IT" sz="1200" dirty="0" smtClean="0"/>
                        <a:t>');“&gt;&lt;/</a:t>
                      </a:r>
                      <a:r>
                        <a:rPr lang="it-IT" sz="1200" dirty="0" err="1"/>
                        <a:t>textarea</a:t>
                      </a:r>
                      <a:r>
                        <a:rPr lang="it-IT" sz="1200" dirty="0"/>
                        <a:t>&gt;</a:t>
                      </a:r>
                      <a:endParaRPr lang="it-IT" sz="1200" b="0" dirty="0">
                        <a:latin typeface="Courier New"/>
                      </a:endParaRPr>
                    </a:p>
                  </a:txBody>
                  <a:tcPr/>
                </a:tc>
              </a:tr>
              <a:tr h="810115">
                <a:tc>
                  <a:txBody>
                    <a:bodyPr/>
                    <a:lstStyle/>
                    <a:p>
                      <a:r>
                        <a:rPr lang="it-IT" sz="1200"/>
                        <a:t>onchange</a:t>
                      </a:r>
                    </a:p>
                  </a:txBody>
                  <a:tcPr/>
                </a:tc>
                <a:tc>
                  <a:txBody>
                    <a:bodyPr/>
                    <a:lstStyle/>
                    <a:p>
                      <a:r>
                        <a:rPr lang="it-IT" sz="1200" dirty="0" smtClean="0"/>
                        <a:t>&lt;</a:t>
                      </a:r>
                      <a:r>
                        <a:rPr lang="it-IT" sz="1200" dirty="0" err="1" smtClean="0"/>
                        <a:t>select</a:t>
                      </a:r>
                      <a:r>
                        <a:rPr lang="it-IT" sz="1200" dirty="0" smtClean="0"/>
                        <a:t>&gt;</a:t>
                      </a:r>
                      <a:endParaRPr lang="it-IT" sz="1200" dirty="0"/>
                    </a:p>
                  </a:txBody>
                  <a:tcPr/>
                </a:tc>
                <a:tc>
                  <a:txBody>
                    <a:bodyPr/>
                    <a:lstStyle/>
                    <a:p>
                      <a:pPr algn="l"/>
                      <a:r>
                        <a:rPr lang="it-IT" sz="1200" dirty="0"/>
                        <a:t>&lt;</a:t>
                      </a:r>
                      <a:r>
                        <a:rPr lang="it-IT" sz="1200" dirty="0" err="1"/>
                        <a:t>select</a:t>
                      </a:r>
                      <a:r>
                        <a:rPr lang="it-IT" sz="1200" dirty="0"/>
                        <a:t> </a:t>
                      </a:r>
                      <a:r>
                        <a:rPr lang="it-IT" sz="1200" dirty="0" err="1"/>
                        <a:t>onchange=</a:t>
                      </a:r>
                      <a:r>
                        <a:rPr lang="it-IT" sz="1200" dirty="0"/>
                        <a:t>"</a:t>
                      </a:r>
                      <a:r>
                        <a:rPr lang="it-IT" sz="1200" dirty="0" err="1"/>
                        <a:t>alert</a:t>
                      </a:r>
                      <a:r>
                        <a:rPr lang="it-IT" sz="1200" dirty="0"/>
                        <a:t>('ciao</a:t>
                      </a:r>
                      <a:r>
                        <a:rPr lang="it-IT" sz="1200" dirty="0" smtClean="0"/>
                        <a:t>');“&gt;</a:t>
                      </a:r>
                      <a:r>
                        <a:rPr lang="it-IT" sz="1200" dirty="0"/>
                        <a:t/>
                      </a:r>
                      <a:br>
                        <a:rPr lang="it-IT" sz="1200" dirty="0"/>
                      </a:br>
                      <a:r>
                        <a:rPr lang="it-IT" sz="1200" dirty="0"/>
                        <a:t> &lt;</a:t>
                      </a:r>
                      <a:r>
                        <a:rPr lang="it-IT" sz="1200" dirty="0" err="1" smtClean="0"/>
                        <a:t>option</a:t>
                      </a:r>
                      <a:r>
                        <a:rPr lang="it-IT" sz="1200" dirty="0" smtClean="0"/>
                        <a:t>&gt;uno</a:t>
                      </a:r>
                      <a:r>
                        <a:rPr lang="it-IT" sz="1200" baseline="0" dirty="0" smtClean="0"/>
                        <a:t>  </a:t>
                      </a:r>
                      <a:r>
                        <a:rPr lang="it-IT" sz="1200" dirty="0" smtClean="0"/>
                        <a:t>&lt;/</a:t>
                      </a:r>
                      <a:r>
                        <a:rPr lang="it-IT" sz="1200" dirty="0" err="1"/>
                        <a:t>option</a:t>
                      </a:r>
                      <a:r>
                        <a:rPr lang="it-IT" sz="1200" dirty="0"/>
                        <a:t>&gt;</a:t>
                      </a:r>
                      <a:br>
                        <a:rPr lang="it-IT" sz="1200" dirty="0"/>
                      </a:br>
                      <a:r>
                        <a:rPr lang="it-IT" sz="1200" dirty="0"/>
                        <a:t> </a:t>
                      </a:r>
                      <a:r>
                        <a:rPr lang="it-IT" sz="1200" dirty="0" smtClean="0"/>
                        <a:t>…..</a:t>
                      </a:r>
                      <a:r>
                        <a:rPr lang="it-IT" sz="1200" dirty="0"/>
                        <a:t/>
                      </a:r>
                      <a:br>
                        <a:rPr lang="it-IT" sz="1200" dirty="0"/>
                      </a:br>
                      <a:r>
                        <a:rPr lang="it-IT" sz="1200" dirty="0"/>
                        <a:t>&lt;/</a:t>
                      </a:r>
                      <a:r>
                        <a:rPr lang="it-IT" sz="1200" dirty="0" err="1"/>
                        <a:t>select</a:t>
                      </a:r>
                      <a:r>
                        <a:rPr lang="it-IT" sz="1200" dirty="0" smtClean="0"/>
                        <a:t>&gt;</a:t>
                      </a:r>
                      <a:endParaRPr lang="it-IT" sz="1200" b="0" dirty="0">
                        <a:latin typeface="Courier New"/>
                      </a:endParaRPr>
                    </a:p>
                  </a:txBody>
                  <a:tcPr/>
                </a:tc>
              </a:tr>
              <a:tr h="442104">
                <a:tc>
                  <a:txBody>
                    <a:bodyPr/>
                    <a:lstStyle/>
                    <a:p>
                      <a:r>
                        <a:rPr lang="it-IT" sz="1200"/>
                        <a:t>onsubmit</a:t>
                      </a:r>
                    </a:p>
                  </a:txBody>
                  <a:tcPr/>
                </a:tc>
                <a:tc>
                  <a:txBody>
                    <a:bodyPr/>
                    <a:lstStyle/>
                    <a:p>
                      <a:r>
                        <a:rPr lang="it-IT" sz="1200" dirty="0"/>
                        <a:t>&lt;</a:t>
                      </a:r>
                      <a:r>
                        <a:rPr lang="it-IT" sz="1200" dirty="0" err="1"/>
                        <a:t>form</a:t>
                      </a:r>
                      <a:r>
                        <a:rPr lang="it-IT" sz="1200" dirty="0"/>
                        <a:t>&gt;</a:t>
                      </a:r>
                    </a:p>
                  </a:txBody>
                  <a:tcPr/>
                </a:tc>
                <a:tc>
                  <a:txBody>
                    <a:bodyPr/>
                    <a:lstStyle/>
                    <a:p>
                      <a:pPr algn="l"/>
                      <a:r>
                        <a:rPr lang="it-IT" sz="1200" dirty="0"/>
                        <a:t>&lt;</a:t>
                      </a:r>
                      <a:r>
                        <a:rPr lang="it-IT" sz="1200" dirty="0" err="1"/>
                        <a:t>form</a:t>
                      </a:r>
                      <a:r>
                        <a:rPr lang="it-IT" sz="1200" dirty="0"/>
                        <a:t> </a:t>
                      </a:r>
                      <a:r>
                        <a:rPr lang="it-IT" sz="1200" dirty="0" err="1"/>
                        <a:t>name=</a:t>
                      </a:r>
                      <a:r>
                        <a:rPr lang="it-IT" sz="1200" dirty="0"/>
                        <a:t>"</a:t>
                      </a:r>
                      <a:r>
                        <a:rPr lang="it-IT" sz="1200" dirty="0" err="1"/>
                        <a:t>mioform</a:t>
                      </a:r>
                      <a:r>
                        <a:rPr lang="it-IT" sz="1200" dirty="0"/>
                        <a:t>" </a:t>
                      </a:r>
                      <a:r>
                        <a:rPr lang="it-IT" sz="1200" dirty="0" err="1" smtClean="0"/>
                        <a:t>action=</a:t>
                      </a:r>
                      <a:r>
                        <a:rPr lang="it-IT" sz="1200" dirty="0" smtClean="0"/>
                        <a:t>"http://...."</a:t>
                      </a:r>
                      <a:r>
                        <a:rPr lang="it-IT" sz="1200" baseline="0" dirty="0" smtClean="0"/>
                        <a:t> </a:t>
                      </a:r>
                      <a:r>
                        <a:rPr lang="it-IT" sz="1200" dirty="0" err="1" smtClean="0"/>
                        <a:t>onsubmit</a:t>
                      </a:r>
                      <a:r>
                        <a:rPr lang="it-IT" sz="1200" dirty="0" err="1"/>
                        <a:t>=</a:t>
                      </a:r>
                      <a:r>
                        <a:rPr lang="it-IT" sz="1200" dirty="0"/>
                        <a:t>"</a:t>
                      </a:r>
                      <a:r>
                        <a:rPr lang="it-IT" sz="1200" dirty="0" err="1"/>
                        <a:t>alert</a:t>
                      </a:r>
                      <a:r>
                        <a:rPr lang="it-IT" sz="1200" dirty="0"/>
                        <a:t>('ciao');"&gt;</a:t>
                      </a:r>
                      <a:endParaRPr lang="it-IT" sz="1200" b="0" dirty="0">
                        <a:latin typeface="Courier New"/>
                      </a:endParaRPr>
                    </a:p>
                  </a:txBody>
                  <a:tcPr/>
                </a:tc>
              </a:tr>
              <a:tr h="265263">
                <a:tc>
                  <a:txBody>
                    <a:bodyPr/>
                    <a:lstStyle/>
                    <a:p>
                      <a:r>
                        <a:rPr lang="it-IT" sz="1200"/>
                        <a:t>onfocus</a:t>
                      </a:r>
                    </a:p>
                  </a:txBody>
                  <a:tcPr/>
                </a:tc>
                <a:tc>
                  <a:txBody>
                    <a:bodyPr/>
                    <a:lstStyle/>
                    <a:p>
                      <a:r>
                        <a:rPr lang="it-IT" sz="1200" dirty="0"/>
                        <a:t>&lt;a</a:t>
                      </a:r>
                      <a:r>
                        <a:rPr lang="it-IT" sz="1200" dirty="0" smtClean="0"/>
                        <a:t>&gt;, &lt;</a:t>
                      </a:r>
                      <a:r>
                        <a:rPr lang="it-IT" sz="1200" dirty="0"/>
                        <a:t>input</a:t>
                      </a:r>
                      <a:r>
                        <a:rPr lang="it-IT" sz="1200" dirty="0" smtClean="0"/>
                        <a:t>&gt;, &lt;</a:t>
                      </a:r>
                      <a:r>
                        <a:rPr lang="it-IT" sz="1200" dirty="0"/>
                        <a:t>body</a:t>
                      </a:r>
                      <a:r>
                        <a:rPr lang="it-IT" sz="1200" dirty="0" smtClean="0"/>
                        <a:t>&gt;</a:t>
                      </a:r>
                      <a:endParaRPr lang="it-IT" sz="1200" dirty="0"/>
                    </a:p>
                  </a:txBody>
                  <a:tcPr/>
                </a:tc>
                <a:tc>
                  <a:txBody>
                    <a:bodyPr/>
                    <a:lstStyle/>
                    <a:p>
                      <a:pPr algn="l"/>
                      <a:r>
                        <a:rPr lang="it-IT" sz="1200" dirty="0"/>
                        <a:t>&lt;body </a:t>
                      </a:r>
                      <a:r>
                        <a:rPr lang="it-IT" sz="1200" dirty="0" err="1"/>
                        <a:t>onfocus=</a:t>
                      </a:r>
                      <a:r>
                        <a:rPr lang="it-IT" sz="1200" dirty="0"/>
                        <a:t>"</a:t>
                      </a:r>
                      <a:r>
                        <a:rPr lang="it-IT" sz="1200" dirty="0" err="1"/>
                        <a:t>alert</a:t>
                      </a:r>
                      <a:r>
                        <a:rPr lang="it-IT" sz="1200" dirty="0"/>
                        <a:t>('ciao</a:t>
                      </a:r>
                      <a:r>
                        <a:rPr lang="it-IT" sz="1200" dirty="0" smtClean="0"/>
                        <a:t>');“&gt;</a:t>
                      </a:r>
                      <a:endParaRPr lang="it-IT" sz="1200" dirty="0"/>
                    </a:p>
                  </a:txBody>
                  <a:tcPr/>
                </a:tc>
              </a:tr>
              <a:tr h="265263">
                <a:tc>
                  <a:txBody>
                    <a:bodyPr/>
                    <a:lstStyle/>
                    <a:p>
                      <a:r>
                        <a:rPr lang="it-IT" sz="1200"/>
                        <a:t>onblur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&lt;input&gt;, &lt;body&gt;</a:t>
                      </a:r>
                      <a:endParaRPr lang="it-IT" sz="1200" dirty="0"/>
                    </a:p>
                  </a:txBody>
                  <a:tcPr/>
                </a:tc>
                <a:tc>
                  <a:txBody>
                    <a:bodyPr/>
                    <a:lstStyle/>
                    <a:p>
                      <a:pPr algn="l"/>
                      <a:r>
                        <a:rPr lang="it-IT" sz="1200" dirty="0"/>
                        <a:t>&lt;body </a:t>
                      </a:r>
                      <a:r>
                        <a:rPr lang="it-IT" sz="1200" dirty="0" err="1"/>
                        <a:t>onblur=</a:t>
                      </a:r>
                      <a:r>
                        <a:rPr lang="it-IT" sz="1200" dirty="0"/>
                        <a:t>"</a:t>
                      </a:r>
                      <a:r>
                        <a:rPr lang="it-IT" sz="1200" dirty="0" err="1"/>
                        <a:t>alert</a:t>
                      </a:r>
                      <a:r>
                        <a:rPr lang="it-IT" sz="1200" dirty="0"/>
                        <a:t>('ciao');"&gt;</a:t>
                      </a:r>
                      <a:endParaRPr lang="it-IT" sz="1200" b="0" dirty="0">
                        <a:latin typeface="Courier New"/>
                      </a:endParaRPr>
                    </a:p>
                  </a:txBody>
                  <a:tcPr/>
                </a:tc>
              </a:tr>
            </a:tbl>
          </a:graphicData>
        </a:graphic>
      </p:graphicFrame>
      <p:sp>
        <p:nvSpPr>
          <p:cNvPr id="25601" name="Rectangle 1"/>
          <p:cNvSpPr>
            <a:spLocks noChangeArrowheads="1"/>
          </p:cNvSpPr>
          <p:nvPr/>
        </p:nvSpPr>
        <p:spPr bwMode="auto">
          <a:xfrm>
            <a:off x="1" y="-138499"/>
            <a:ext cx="65" cy="276999"/>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76445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No script</a:t>
            </a:r>
            <a:endParaRPr lang="it-IT" dirty="0">
              <a:solidFill>
                <a:srgbClr val="006699"/>
              </a:solidFill>
            </a:endParaRPr>
          </a:p>
        </p:txBody>
      </p:sp>
      <p:sp>
        <p:nvSpPr>
          <p:cNvPr id="3" name="Segnaposto contenuto 2"/>
          <p:cNvSpPr>
            <a:spLocks noGrp="1"/>
          </p:cNvSpPr>
          <p:nvPr>
            <p:ph idx="1"/>
          </p:nvPr>
        </p:nvSpPr>
        <p:spPr>
          <a:xfrm>
            <a:off x="457200" y="1200151"/>
            <a:ext cx="8229600" cy="1263588"/>
          </a:xfrm>
        </p:spPr>
        <p:txBody>
          <a:bodyPr/>
          <a:lstStyle/>
          <a:p>
            <a:r>
              <a:rPr lang="it-IT" sz="2800" dirty="0" smtClean="0"/>
              <a:t>All'interno del </a:t>
            </a:r>
            <a:r>
              <a:rPr lang="it-IT" sz="2800" dirty="0" err="1" smtClean="0"/>
              <a:t>tag</a:t>
            </a:r>
            <a:r>
              <a:rPr lang="it-IT" sz="2800" dirty="0" smtClean="0"/>
              <a:t> </a:t>
            </a:r>
            <a:r>
              <a:rPr lang="it-IT" sz="2800" dirty="0" err="1" smtClean="0"/>
              <a:t>noscript</a:t>
            </a:r>
            <a:r>
              <a:rPr lang="it-IT" sz="2800" dirty="0" smtClean="0"/>
              <a:t> può essere utilizzata la sintassi HTML per visualizzare messaggi:</a:t>
            </a:r>
            <a:endParaRPr lang="it-IT" sz="2800" dirty="0"/>
          </a:p>
        </p:txBody>
      </p:sp>
      <p:sp>
        <p:nvSpPr>
          <p:cNvPr id="4" name="Rettangolo 3"/>
          <p:cNvSpPr/>
          <p:nvPr/>
        </p:nvSpPr>
        <p:spPr>
          <a:xfrm>
            <a:off x="683568" y="2211710"/>
            <a:ext cx="7848872" cy="2585323"/>
          </a:xfrm>
          <a:prstGeom prst="rect">
            <a:avLst/>
          </a:prstGeom>
          <a:solidFill>
            <a:srgbClr val="FFFF99"/>
          </a:solidFill>
          <a:ln>
            <a:solidFill>
              <a:schemeClr val="tx1"/>
            </a:solidFill>
            <a:prstDash val="dash"/>
          </a:ln>
        </p:spPr>
        <p:txBody>
          <a:bodyPr wrap="square">
            <a:spAutoFit/>
          </a:bodyPr>
          <a:lstStyle/>
          <a:p>
            <a:r>
              <a:rPr lang="it-IT" dirty="0">
                <a:latin typeface="Source Code Pro" panose="020B0509030403020204" pitchFamily="49" charset="0"/>
                <a:cs typeface="Courier New" pitchFamily="49" charset="0"/>
              </a:rPr>
              <a:t>&lt;</a:t>
            </a:r>
            <a:r>
              <a:rPr lang="it-IT" b="1" dirty="0" err="1">
                <a:latin typeface="Source Code Pro" panose="020B0509030403020204" pitchFamily="49" charset="0"/>
                <a:cs typeface="Courier New" pitchFamily="49" charset="0"/>
              </a:rPr>
              <a:t>noscript</a:t>
            </a:r>
            <a:r>
              <a:rPr lang="it-IT" dirty="0">
                <a:latin typeface="Source Code Pro" panose="020B0509030403020204" pitchFamily="49" charset="0"/>
                <a:cs typeface="Courier New" pitchFamily="49" charset="0"/>
              </a:rPr>
              <a:t>&gt;</a:t>
            </a:r>
            <a:br>
              <a:rPr lang="it-IT" dirty="0">
                <a:latin typeface="Source Code Pro" panose="020B0509030403020204" pitchFamily="49" charset="0"/>
                <a:cs typeface="Courier New" pitchFamily="49" charset="0"/>
              </a:rPr>
            </a:br>
            <a:r>
              <a:rPr lang="it-IT" dirty="0" smtClean="0">
                <a:latin typeface="Source Code Pro" panose="020B0509030403020204" pitchFamily="49" charset="0"/>
                <a:cs typeface="Courier New" pitchFamily="49" charset="0"/>
              </a:rPr>
              <a:t>	&lt;</a:t>
            </a:r>
            <a:r>
              <a:rPr lang="it-IT" b="1" dirty="0" smtClean="0">
                <a:latin typeface="Source Code Pro" panose="020B0509030403020204" pitchFamily="49" charset="0"/>
                <a:cs typeface="Courier New" pitchFamily="49" charset="0"/>
              </a:rPr>
              <a:t>div</a:t>
            </a:r>
            <a:r>
              <a:rPr lang="it-IT" dirty="0" smtClean="0">
                <a:latin typeface="Source Code Pro" panose="020B0509030403020204" pitchFamily="49" charset="0"/>
                <a:cs typeface="Courier New" pitchFamily="49" charset="0"/>
              </a:rPr>
              <a:t>&gt; </a:t>
            </a:r>
            <a:br>
              <a:rPr lang="it-IT" dirty="0" smtClean="0">
                <a:latin typeface="Source Code Pro" panose="020B0509030403020204" pitchFamily="49" charset="0"/>
                <a:cs typeface="Courier New" pitchFamily="49" charset="0"/>
              </a:rPr>
            </a:br>
            <a:r>
              <a:rPr lang="it-IT" dirty="0" smtClean="0">
                <a:latin typeface="Source Code Pro" panose="020B0509030403020204" pitchFamily="49" charset="0"/>
                <a:cs typeface="Courier New" pitchFamily="49" charset="0"/>
              </a:rPr>
              <a:t>  		&lt;</a:t>
            </a:r>
            <a:r>
              <a:rPr lang="it-IT" b="1" dirty="0" smtClean="0">
                <a:latin typeface="Source Code Pro" panose="020B0509030403020204" pitchFamily="49" charset="0"/>
                <a:cs typeface="Courier New" pitchFamily="49" charset="0"/>
              </a:rPr>
              <a:t>h3</a:t>
            </a:r>
            <a:r>
              <a:rPr lang="it-IT" dirty="0" smtClean="0">
                <a:latin typeface="Source Code Pro" panose="020B0509030403020204" pitchFamily="49" charset="0"/>
                <a:cs typeface="Courier New" pitchFamily="49" charset="0"/>
              </a:rPr>
              <a:t>&gt;</a:t>
            </a:r>
          </a:p>
          <a:p>
            <a:r>
              <a:rPr lang="it-IT" dirty="0">
                <a:latin typeface="Source Code Pro" panose="020B0509030403020204" pitchFamily="49" charset="0"/>
                <a:cs typeface="Courier New" pitchFamily="49" charset="0"/>
              </a:rPr>
              <a:t>	</a:t>
            </a:r>
            <a:r>
              <a:rPr lang="it-IT" dirty="0" smtClean="0">
                <a:latin typeface="Source Code Pro" panose="020B0509030403020204" pitchFamily="49" charset="0"/>
                <a:cs typeface="Courier New" pitchFamily="49" charset="0"/>
              </a:rPr>
              <a:t>		Per </a:t>
            </a:r>
            <a:r>
              <a:rPr lang="it-IT" dirty="0" err="1" smtClean="0">
                <a:latin typeface="Source Code Pro" panose="020B0509030403020204" pitchFamily="49" charset="0"/>
                <a:cs typeface="Courier New" pitchFamily="49" charset="0"/>
              </a:rPr>
              <a:t>visualzzare</a:t>
            </a:r>
            <a:r>
              <a:rPr lang="it-IT" dirty="0" smtClean="0">
                <a:latin typeface="Source Code Pro" panose="020B0509030403020204" pitchFamily="49" charset="0"/>
                <a:cs typeface="Courier New" pitchFamily="49" charset="0"/>
              </a:rPr>
              <a:t> correttamente il 				contenuto della pagina occorre avere 			JavaScript abilitato.</a:t>
            </a:r>
            <a:br>
              <a:rPr lang="it-IT" dirty="0" smtClean="0">
                <a:latin typeface="Source Code Pro" panose="020B0509030403020204" pitchFamily="49" charset="0"/>
                <a:cs typeface="Courier New" pitchFamily="49" charset="0"/>
              </a:rPr>
            </a:br>
            <a:r>
              <a:rPr lang="it-IT" dirty="0" smtClean="0">
                <a:latin typeface="Source Code Pro" panose="020B0509030403020204" pitchFamily="49" charset="0"/>
                <a:cs typeface="Courier New" pitchFamily="49" charset="0"/>
              </a:rPr>
              <a:t>  		&lt;/</a:t>
            </a:r>
            <a:r>
              <a:rPr lang="it-IT" b="1" dirty="0" smtClean="0">
                <a:latin typeface="Source Code Pro" panose="020B0509030403020204" pitchFamily="49" charset="0"/>
                <a:cs typeface="Courier New" pitchFamily="49" charset="0"/>
              </a:rPr>
              <a:t>h3</a:t>
            </a:r>
            <a:r>
              <a:rPr lang="it-IT" dirty="0" smtClean="0">
                <a:latin typeface="Source Code Pro" panose="020B0509030403020204" pitchFamily="49" charset="0"/>
                <a:cs typeface="Courier New" pitchFamily="49" charset="0"/>
              </a:rPr>
              <a:t>&gt;</a:t>
            </a:r>
            <a:br>
              <a:rPr lang="it-IT" dirty="0" smtClean="0">
                <a:latin typeface="Source Code Pro" panose="020B0509030403020204" pitchFamily="49" charset="0"/>
                <a:cs typeface="Courier New" pitchFamily="49" charset="0"/>
              </a:rPr>
            </a:br>
            <a:r>
              <a:rPr lang="it-IT" dirty="0" smtClean="0">
                <a:latin typeface="Source Code Pro" panose="020B0509030403020204" pitchFamily="49" charset="0"/>
                <a:cs typeface="Courier New" pitchFamily="49" charset="0"/>
              </a:rPr>
              <a:t>	&lt;/</a:t>
            </a:r>
            <a:r>
              <a:rPr lang="it-IT" b="1" dirty="0" smtClean="0">
                <a:latin typeface="Source Code Pro" panose="020B0509030403020204" pitchFamily="49" charset="0"/>
                <a:cs typeface="Courier New" pitchFamily="49" charset="0"/>
              </a:rPr>
              <a:t>div</a:t>
            </a:r>
            <a:r>
              <a:rPr lang="it-IT" dirty="0" smtClean="0">
                <a:latin typeface="Source Code Pro" panose="020B0509030403020204" pitchFamily="49" charset="0"/>
                <a:cs typeface="Courier New" pitchFamily="49" charset="0"/>
              </a:rPr>
              <a:t>&gt;</a:t>
            </a:r>
            <a:r>
              <a:rPr lang="it-IT" dirty="0">
                <a:latin typeface="Source Code Pro" panose="020B0509030403020204" pitchFamily="49" charset="0"/>
                <a:cs typeface="Courier New" pitchFamily="49" charset="0"/>
              </a:rPr>
              <a:t/>
            </a:r>
            <a:br>
              <a:rPr lang="it-IT" dirty="0">
                <a:latin typeface="Source Code Pro" panose="020B0509030403020204" pitchFamily="49" charset="0"/>
                <a:cs typeface="Courier New" pitchFamily="49" charset="0"/>
              </a:rPr>
            </a:br>
            <a:r>
              <a:rPr lang="it-IT" dirty="0">
                <a:latin typeface="Source Code Pro" panose="020B0509030403020204" pitchFamily="49" charset="0"/>
                <a:cs typeface="Courier New" pitchFamily="49" charset="0"/>
              </a:rPr>
              <a:t>&lt;/</a:t>
            </a:r>
            <a:r>
              <a:rPr lang="it-IT" b="1" dirty="0" err="1">
                <a:latin typeface="Source Code Pro" panose="020B0509030403020204" pitchFamily="49" charset="0"/>
                <a:cs typeface="Courier New" pitchFamily="49" charset="0"/>
              </a:rPr>
              <a:t>noscript</a:t>
            </a:r>
            <a:r>
              <a:rPr lang="it-IT" dirty="0">
                <a:latin typeface="Source Code Pro" panose="020B0509030403020204" pitchFamily="49" charset="0"/>
                <a:cs typeface="Courier New" pitchFamily="49" charset="0"/>
              </a:rPr>
              <a:t>&gt;</a:t>
            </a:r>
          </a:p>
        </p:txBody>
      </p:sp>
    </p:spTree>
    <p:extLst>
      <p:ext uri="{BB962C8B-B14F-4D97-AF65-F5344CB8AC3E}">
        <p14:creationId xmlns:p14="http://schemas.microsoft.com/office/powerpoint/2010/main" val="586462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468313" y="681038"/>
            <a:ext cx="8229600" cy="529829"/>
          </a:xfrm>
          <a:prstGeom prst="rect">
            <a:avLst/>
          </a:prstGeom>
          <a:noFill/>
          <a:ln w="9525">
            <a:noFill/>
            <a:miter lim="800000"/>
            <a:headEnd/>
            <a:tailEnd/>
          </a:ln>
          <a:effectLst/>
        </p:spPr>
        <p:txBody>
          <a:bodyPr anchor="ctr"/>
          <a:lstStyle/>
          <a:p>
            <a:pPr algn="ctr"/>
            <a:r>
              <a:rPr lang="it-IT" sz="3400" u="none" dirty="0">
                <a:solidFill>
                  <a:srgbClr val="006699"/>
                </a:solidFill>
              </a:rPr>
              <a:t>Linguaggi interpretati</a:t>
            </a:r>
          </a:p>
        </p:txBody>
      </p:sp>
      <p:sp>
        <p:nvSpPr>
          <p:cNvPr id="156675" name="Rectangle 3"/>
          <p:cNvSpPr>
            <a:spLocks noChangeArrowheads="1"/>
          </p:cNvSpPr>
          <p:nvPr/>
        </p:nvSpPr>
        <p:spPr bwMode="auto">
          <a:xfrm>
            <a:off x="179388" y="3543300"/>
            <a:ext cx="6119812" cy="532210"/>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it-IT" sz="2000" u="none" dirty="0"/>
              <a:t>	Lo script viene eseguito immediatamente: uno script </a:t>
            </a:r>
            <a:r>
              <a:rPr lang="it-IT" sz="2000" u="none" dirty="0" err="1"/>
              <a:t>javascript</a:t>
            </a:r>
            <a:r>
              <a:rPr lang="it-IT" sz="2000" u="none" dirty="0"/>
              <a:t> viene interpretato dal browser e da un output sul monitor, sulla stampante, un output audio, ecc.</a:t>
            </a:r>
          </a:p>
        </p:txBody>
      </p:sp>
      <p:sp>
        <p:nvSpPr>
          <p:cNvPr id="156676" name="Text Box 4"/>
          <p:cNvSpPr txBox="1">
            <a:spLocks noChangeArrowheads="1"/>
          </p:cNvSpPr>
          <p:nvPr/>
        </p:nvSpPr>
        <p:spPr bwMode="auto">
          <a:xfrm>
            <a:off x="468313" y="2193133"/>
            <a:ext cx="1800225" cy="584775"/>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3200" u="none" dirty="0">
                <a:solidFill>
                  <a:srgbClr val="006699"/>
                </a:solidFill>
              </a:rPr>
              <a:t>Script</a:t>
            </a:r>
          </a:p>
        </p:txBody>
      </p:sp>
      <p:sp>
        <p:nvSpPr>
          <p:cNvPr id="156677" name="Text Box 5"/>
          <p:cNvSpPr txBox="1">
            <a:spLocks noChangeArrowheads="1"/>
          </p:cNvSpPr>
          <p:nvPr/>
        </p:nvSpPr>
        <p:spPr bwMode="auto">
          <a:xfrm>
            <a:off x="2916241" y="2193133"/>
            <a:ext cx="2160587" cy="584775"/>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3200" u="none" dirty="0">
                <a:solidFill>
                  <a:srgbClr val="006699"/>
                </a:solidFill>
              </a:rPr>
              <a:t>Interprete</a:t>
            </a:r>
          </a:p>
        </p:txBody>
      </p:sp>
      <p:sp>
        <p:nvSpPr>
          <p:cNvPr id="156678" name="monitor"/>
          <p:cNvSpPr>
            <a:spLocks noEditPoints="1" noChangeArrowheads="1"/>
          </p:cNvSpPr>
          <p:nvPr/>
        </p:nvSpPr>
        <p:spPr bwMode="auto">
          <a:xfrm>
            <a:off x="6732588" y="1059656"/>
            <a:ext cx="1511300" cy="1133475"/>
          </a:xfrm>
          <a:custGeom>
            <a:avLst/>
            <a:gdLst>
              <a:gd name="T0" fmla="*/ 6837 w 21600"/>
              <a:gd name="T1" fmla="*/ 21600 h 21600"/>
              <a:gd name="T2" fmla="*/ 3108 w 21600"/>
              <a:gd name="T3" fmla="*/ 19849 h 21600"/>
              <a:gd name="T4" fmla="*/ 0 w 21600"/>
              <a:gd name="T5" fmla="*/ 15178 h 21600"/>
              <a:gd name="T6" fmla="*/ 0 w 21600"/>
              <a:gd name="T7" fmla="*/ 10508 h 21600"/>
              <a:gd name="T8" fmla="*/ 0 w 21600"/>
              <a:gd name="T9" fmla="*/ 3941 h 21600"/>
              <a:gd name="T10" fmla="*/ 8081 w 21600"/>
              <a:gd name="T11" fmla="*/ 1168 h 21600"/>
              <a:gd name="T12" fmla="*/ 17871 w 21600"/>
              <a:gd name="T13" fmla="*/ 0 h 21600"/>
              <a:gd name="T14" fmla="*/ 21600 w 21600"/>
              <a:gd name="T15" fmla="*/ 1751 h 21600"/>
              <a:gd name="T16" fmla="*/ 21600 w 21600"/>
              <a:gd name="T17" fmla="*/ 10508 h 21600"/>
              <a:gd name="T18" fmla="*/ 21600 w 21600"/>
              <a:gd name="T19" fmla="*/ 16346 h 21600"/>
              <a:gd name="T20" fmla="*/ 10722 w 21600"/>
              <a:gd name="T21" fmla="*/ 20286 h 21600"/>
              <a:gd name="T22" fmla="*/ 1204 w 21600"/>
              <a:gd name="T23" fmla="*/ 22548 h 21600"/>
              <a:gd name="T24" fmla="*/ 20706 w 21600"/>
              <a:gd name="T25" fmla="*/ 28386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T22" t="T23" r="T24" b="T25"/>
            <a:pathLst>
              <a:path w="21600" h="21600" extrusionOk="0">
                <a:moveTo>
                  <a:pt x="6837" y="21600"/>
                </a:moveTo>
                <a:lnTo>
                  <a:pt x="3108" y="19849"/>
                </a:lnTo>
                <a:lnTo>
                  <a:pt x="3108" y="17659"/>
                </a:lnTo>
                <a:lnTo>
                  <a:pt x="0" y="15178"/>
                </a:lnTo>
                <a:lnTo>
                  <a:pt x="0" y="10508"/>
                </a:lnTo>
                <a:lnTo>
                  <a:pt x="0" y="3941"/>
                </a:lnTo>
                <a:lnTo>
                  <a:pt x="8081" y="1168"/>
                </a:lnTo>
                <a:lnTo>
                  <a:pt x="10722" y="1605"/>
                </a:lnTo>
                <a:lnTo>
                  <a:pt x="12587" y="1751"/>
                </a:lnTo>
                <a:lnTo>
                  <a:pt x="17871" y="0"/>
                </a:lnTo>
                <a:lnTo>
                  <a:pt x="21600" y="1751"/>
                </a:lnTo>
                <a:lnTo>
                  <a:pt x="21600" y="10508"/>
                </a:lnTo>
                <a:lnTo>
                  <a:pt x="21600" y="16346"/>
                </a:lnTo>
                <a:lnTo>
                  <a:pt x="10722" y="20286"/>
                </a:lnTo>
                <a:lnTo>
                  <a:pt x="6837" y="21600"/>
                </a:lnTo>
                <a:close/>
              </a:path>
              <a:path w="21600" h="21600" extrusionOk="0">
                <a:moveTo>
                  <a:pt x="3108" y="5254"/>
                </a:moveTo>
                <a:lnTo>
                  <a:pt x="2642" y="4962"/>
                </a:lnTo>
                <a:lnTo>
                  <a:pt x="777" y="4232"/>
                </a:lnTo>
                <a:lnTo>
                  <a:pt x="155" y="3941"/>
                </a:lnTo>
                <a:moveTo>
                  <a:pt x="6837" y="7005"/>
                </a:moveTo>
                <a:lnTo>
                  <a:pt x="6216" y="6714"/>
                </a:lnTo>
                <a:lnTo>
                  <a:pt x="3885" y="5546"/>
                </a:lnTo>
                <a:lnTo>
                  <a:pt x="3108" y="5254"/>
                </a:lnTo>
                <a:moveTo>
                  <a:pt x="19735" y="14595"/>
                </a:moveTo>
                <a:lnTo>
                  <a:pt x="19735" y="4816"/>
                </a:lnTo>
                <a:lnTo>
                  <a:pt x="9790" y="8319"/>
                </a:lnTo>
                <a:lnTo>
                  <a:pt x="9790" y="18243"/>
                </a:lnTo>
                <a:lnTo>
                  <a:pt x="19735" y="14595"/>
                </a:lnTo>
                <a:moveTo>
                  <a:pt x="3108" y="17659"/>
                </a:moveTo>
                <a:lnTo>
                  <a:pt x="3108" y="5254"/>
                </a:lnTo>
                <a:lnTo>
                  <a:pt x="12742" y="1751"/>
                </a:lnTo>
                <a:moveTo>
                  <a:pt x="21600" y="1751"/>
                </a:moveTo>
                <a:lnTo>
                  <a:pt x="6837" y="7005"/>
                </a:lnTo>
                <a:lnTo>
                  <a:pt x="6837" y="21600"/>
                </a:lnTo>
              </a:path>
            </a:pathLst>
          </a:custGeom>
          <a:solidFill>
            <a:srgbClr val="FFFFCC"/>
          </a:solidFill>
          <a:ln w="9525">
            <a:solidFill>
              <a:srgbClr val="000000"/>
            </a:solidFill>
            <a:miter lim="800000"/>
            <a:headEnd/>
            <a:tailEnd/>
          </a:ln>
        </p:spPr>
        <p:txBody>
          <a:bodyPr/>
          <a:lstStyle/>
          <a:p>
            <a:endParaRPr lang="it-IT"/>
          </a:p>
        </p:txBody>
      </p:sp>
      <p:sp>
        <p:nvSpPr>
          <p:cNvPr id="156679" name="printer2"/>
          <p:cNvSpPr>
            <a:spLocks noEditPoints="1" noChangeArrowheads="1"/>
          </p:cNvSpPr>
          <p:nvPr/>
        </p:nvSpPr>
        <p:spPr bwMode="auto">
          <a:xfrm>
            <a:off x="6659563" y="2409826"/>
            <a:ext cx="1809750" cy="678656"/>
          </a:xfrm>
          <a:custGeom>
            <a:avLst/>
            <a:gdLst>
              <a:gd name="T0" fmla="*/ 10673 w 21600"/>
              <a:gd name="T1" fmla="*/ 0 h 21600"/>
              <a:gd name="T2" fmla="*/ 19186 w 21600"/>
              <a:gd name="T3" fmla="*/ 0 h 21600"/>
              <a:gd name="T4" fmla="*/ 21600 w 21600"/>
              <a:gd name="T5" fmla="*/ 4703 h 21600"/>
              <a:gd name="T6" fmla="*/ 21600 w 21600"/>
              <a:gd name="T7" fmla="*/ 10800 h 21600"/>
              <a:gd name="T8" fmla="*/ 21600 w 21600"/>
              <a:gd name="T9" fmla="*/ 16548 h 21600"/>
              <a:gd name="T10" fmla="*/ 18042 w 21600"/>
              <a:gd name="T11" fmla="*/ 21600 h 21600"/>
              <a:gd name="T12" fmla="*/ 10673 w 21600"/>
              <a:gd name="T13" fmla="*/ 21600 h 21600"/>
              <a:gd name="T14" fmla="*/ 3176 w 21600"/>
              <a:gd name="T15" fmla="*/ 21600 h 21600"/>
              <a:gd name="T16" fmla="*/ 0 w 21600"/>
              <a:gd name="T17" fmla="*/ 16548 h 21600"/>
              <a:gd name="T18" fmla="*/ 0 w 21600"/>
              <a:gd name="T19" fmla="*/ 10800 h 21600"/>
              <a:gd name="T20" fmla="*/ 0 w 21600"/>
              <a:gd name="T21" fmla="*/ 4703 h 21600"/>
              <a:gd name="T22" fmla="*/ 2414 w 21600"/>
              <a:gd name="T23" fmla="*/ 0 h 21600"/>
              <a:gd name="T24" fmla="*/ 1397 w 21600"/>
              <a:gd name="T25" fmla="*/ 23298 h 21600"/>
              <a:gd name="T26" fmla="*/ 20266 w 21600"/>
              <a:gd name="T27" fmla="*/ 3113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10673" y="0"/>
                </a:moveTo>
                <a:lnTo>
                  <a:pt x="19186" y="0"/>
                </a:lnTo>
                <a:lnTo>
                  <a:pt x="21600" y="4703"/>
                </a:lnTo>
                <a:lnTo>
                  <a:pt x="21600" y="10800"/>
                </a:lnTo>
                <a:lnTo>
                  <a:pt x="21600" y="16548"/>
                </a:lnTo>
                <a:lnTo>
                  <a:pt x="18042" y="16548"/>
                </a:lnTo>
                <a:lnTo>
                  <a:pt x="18042" y="21600"/>
                </a:lnTo>
                <a:lnTo>
                  <a:pt x="10673" y="21600"/>
                </a:lnTo>
                <a:lnTo>
                  <a:pt x="3176" y="21600"/>
                </a:lnTo>
                <a:lnTo>
                  <a:pt x="3176" y="16548"/>
                </a:lnTo>
                <a:lnTo>
                  <a:pt x="0" y="16548"/>
                </a:lnTo>
                <a:lnTo>
                  <a:pt x="0" y="10800"/>
                </a:lnTo>
                <a:lnTo>
                  <a:pt x="0" y="4703"/>
                </a:lnTo>
                <a:lnTo>
                  <a:pt x="2414" y="0"/>
                </a:lnTo>
                <a:lnTo>
                  <a:pt x="10673" y="0"/>
                </a:lnTo>
                <a:close/>
              </a:path>
              <a:path w="21600" h="21600" extrusionOk="0">
                <a:moveTo>
                  <a:pt x="0" y="4703"/>
                </a:moveTo>
                <a:lnTo>
                  <a:pt x="3558" y="4703"/>
                </a:lnTo>
                <a:lnTo>
                  <a:pt x="17026" y="4703"/>
                </a:lnTo>
                <a:lnTo>
                  <a:pt x="21600" y="4703"/>
                </a:lnTo>
                <a:lnTo>
                  <a:pt x="0" y="4703"/>
                </a:lnTo>
                <a:moveTo>
                  <a:pt x="16518" y="4703"/>
                </a:moveTo>
                <a:lnTo>
                  <a:pt x="16518" y="10452"/>
                </a:lnTo>
                <a:lnTo>
                  <a:pt x="0" y="10452"/>
                </a:lnTo>
                <a:moveTo>
                  <a:pt x="4320" y="16548"/>
                </a:moveTo>
                <a:lnTo>
                  <a:pt x="4320" y="17419"/>
                </a:lnTo>
                <a:lnTo>
                  <a:pt x="4320" y="20555"/>
                </a:lnTo>
                <a:lnTo>
                  <a:pt x="4320" y="21600"/>
                </a:lnTo>
                <a:lnTo>
                  <a:pt x="4320" y="16548"/>
                </a:lnTo>
                <a:moveTo>
                  <a:pt x="16899" y="16548"/>
                </a:moveTo>
                <a:lnTo>
                  <a:pt x="16899" y="17419"/>
                </a:lnTo>
                <a:lnTo>
                  <a:pt x="16899" y="20555"/>
                </a:lnTo>
                <a:lnTo>
                  <a:pt x="16899" y="21600"/>
                </a:lnTo>
                <a:lnTo>
                  <a:pt x="16899" y="16548"/>
                </a:lnTo>
                <a:moveTo>
                  <a:pt x="15247" y="14981"/>
                </a:moveTo>
                <a:lnTo>
                  <a:pt x="15247" y="10452"/>
                </a:lnTo>
                <a:lnTo>
                  <a:pt x="16899" y="16548"/>
                </a:lnTo>
                <a:lnTo>
                  <a:pt x="18042" y="16548"/>
                </a:lnTo>
                <a:lnTo>
                  <a:pt x="16518" y="10452"/>
                </a:lnTo>
                <a:moveTo>
                  <a:pt x="15247" y="14981"/>
                </a:moveTo>
                <a:lnTo>
                  <a:pt x="15247" y="14981"/>
                </a:lnTo>
                <a:lnTo>
                  <a:pt x="16772" y="17942"/>
                </a:lnTo>
                <a:lnTo>
                  <a:pt x="4447" y="17942"/>
                </a:lnTo>
                <a:lnTo>
                  <a:pt x="5972" y="14981"/>
                </a:lnTo>
                <a:lnTo>
                  <a:pt x="5972" y="10452"/>
                </a:lnTo>
                <a:lnTo>
                  <a:pt x="4320" y="16548"/>
                </a:lnTo>
                <a:lnTo>
                  <a:pt x="3176" y="16548"/>
                </a:lnTo>
                <a:lnTo>
                  <a:pt x="4701" y="10452"/>
                </a:lnTo>
                <a:moveTo>
                  <a:pt x="20202" y="5574"/>
                </a:moveTo>
                <a:lnTo>
                  <a:pt x="20711" y="5574"/>
                </a:lnTo>
                <a:lnTo>
                  <a:pt x="20711" y="7839"/>
                </a:lnTo>
                <a:lnTo>
                  <a:pt x="20202" y="7839"/>
                </a:lnTo>
                <a:lnTo>
                  <a:pt x="20202" y="5574"/>
                </a:lnTo>
                <a:moveTo>
                  <a:pt x="5972" y="14981"/>
                </a:moveTo>
                <a:lnTo>
                  <a:pt x="7496" y="14981"/>
                </a:lnTo>
                <a:lnTo>
                  <a:pt x="13341" y="14981"/>
                </a:lnTo>
                <a:lnTo>
                  <a:pt x="15247" y="14981"/>
                </a:lnTo>
              </a:path>
            </a:pathLst>
          </a:custGeom>
          <a:solidFill>
            <a:srgbClr val="FFFFCC"/>
          </a:solidFill>
          <a:ln w="9525">
            <a:solidFill>
              <a:srgbClr val="000000"/>
            </a:solidFill>
            <a:miter lim="800000"/>
            <a:headEnd/>
            <a:tailEnd/>
          </a:ln>
        </p:spPr>
        <p:txBody>
          <a:bodyPr/>
          <a:lstStyle/>
          <a:p>
            <a:endParaRPr lang="it-IT"/>
          </a:p>
        </p:txBody>
      </p:sp>
      <p:sp>
        <p:nvSpPr>
          <p:cNvPr id="156680" name="Sound"/>
          <p:cNvSpPr>
            <a:spLocks noEditPoints="1" noChangeArrowheads="1"/>
          </p:cNvSpPr>
          <p:nvPr/>
        </p:nvSpPr>
        <p:spPr bwMode="auto">
          <a:xfrm>
            <a:off x="6707188" y="3232547"/>
            <a:ext cx="1320800" cy="99060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it-IT"/>
          </a:p>
        </p:txBody>
      </p:sp>
      <p:sp>
        <p:nvSpPr>
          <p:cNvPr id="156681" name="Line 9"/>
          <p:cNvSpPr>
            <a:spLocks noChangeShapeType="1"/>
          </p:cNvSpPr>
          <p:nvPr/>
        </p:nvSpPr>
        <p:spPr bwMode="auto">
          <a:xfrm>
            <a:off x="2268538" y="2409825"/>
            <a:ext cx="647700" cy="0"/>
          </a:xfrm>
          <a:prstGeom prst="line">
            <a:avLst/>
          </a:prstGeom>
          <a:noFill/>
          <a:ln w="9525">
            <a:solidFill>
              <a:schemeClr val="tx1"/>
            </a:solidFill>
            <a:round/>
            <a:headEnd/>
            <a:tailEnd type="triangle" w="med" len="med"/>
          </a:ln>
          <a:effectLst/>
        </p:spPr>
        <p:txBody>
          <a:bodyPr anchor="ctr"/>
          <a:lstStyle/>
          <a:p>
            <a:endParaRPr lang="it-IT"/>
          </a:p>
        </p:txBody>
      </p:sp>
      <p:sp>
        <p:nvSpPr>
          <p:cNvPr id="156682" name="Line 10"/>
          <p:cNvSpPr>
            <a:spLocks noChangeShapeType="1"/>
          </p:cNvSpPr>
          <p:nvPr/>
        </p:nvSpPr>
        <p:spPr bwMode="auto">
          <a:xfrm flipV="1">
            <a:off x="5076825" y="1653778"/>
            <a:ext cx="1511300" cy="594122"/>
          </a:xfrm>
          <a:prstGeom prst="line">
            <a:avLst/>
          </a:prstGeom>
          <a:noFill/>
          <a:ln w="9525">
            <a:solidFill>
              <a:schemeClr val="tx1"/>
            </a:solidFill>
            <a:round/>
            <a:headEnd/>
            <a:tailEnd type="triangle" w="med" len="med"/>
          </a:ln>
          <a:effectLst/>
        </p:spPr>
        <p:txBody>
          <a:bodyPr anchor="ctr"/>
          <a:lstStyle/>
          <a:p>
            <a:endParaRPr lang="it-IT"/>
          </a:p>
        </p:txBody>
      </p:sp>
      <p:sp>
        <p:nvSpPr>
          <p:cNvPr id="156683" name="Line 11"/>
          <p:cNvSpPr>
            <a:spLocks noChangeShapeType="1"/>
          </p:cNvSpPr>
          <p:nvPr/>
        </p:nvSpPr>
        <p:spPr bwMode="auto">
          <a:xfrm>
            <a:off x="5076825" y="2409826"/>
            <a:ext cx="1366838" cy="161925"/>
          </a:xfrm>
          <a:prstGeom prst="line">
            <a:avLst/>
          </a:prstGeom>
          <a:noFill/>
          <a:ln w="9525">
            <a:solidFill>
              <a:schemeClr val="tx1"/>
            </a:solidFill>
            <a:round/>
            <a:headEnd/>
            <a:tailEnd type="triangle" w="med" len="med"/>
          </a:ln>
          <a:effectLst/>
        </p:spPr>
        <p:txBody>
          <a:bodyPr anchor="ctr"/>
          <a:lstStyle/>
          <a:p>
            <a:endParaRPr lang="it-IT"/>
          </a:p>
        </p:txBody>
      </p:sp>
      <p:sp>
        <p:nvSpPr>
          <p:cNvPr id="156684" name="Line 12"/>
          <p:cNvSpPr>
            <a:spLocks noChangeShapeType="1"/>
          </p:cNvSpPr>
          <p:nvPr/>
        </p:nvSpPr>
        <p:spPr bwMode="auto">
          <a:xfrm>
            <a:off x="5076825" y="2571750"/>
            <a:ext cx="1511300" cy="971550"/>
          </a:xfrm>
          <a:prstGeom prst="line">
            <a:avLst/>
          </a:prstGeom>
          <a:noFill/>
          <a:ln w="9525">
            <a:solidFill>
              <a:schemeClr val="tx1"/>
            </a:solidFill>
            <a:round/>
            <a:headEnd/>
            <a:tailEnd type="triangle" w="med" len="med"/>
          </a:ln>
          <a:effectLst/>
        </p:spPr>
        <p:txBody>
          <a:bodyPr anchor="ctr"/>
          <a:lstStyle/>
          <a:p>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9523"/>
            <a:ext cx="8229600" cy="543707"/>
          </a:xfrm>
        </p:spPr>
        <p:txBody>
          <a:bodyPr/>
          <a:lstStyle/>
          <a:p>
            <a:r>
              <a:rPr lang="it-IT" sz="3200" dirty="0" smtClean="0">
                <a:solidFill>
                  <a:srgbClr val="006699"/>
                </a:solidFill>
              </a:rPr>
              <a:t>COMPILATO &lt;&gt; INTERPRETATO</a:t>
            </a:r>
            <a:endParaRPr lang="it-IT" sz="3200" dirty="0">
              <a:solidFill>
                <a:srgbClr val="006699"/>
              </a:solidFill>
            </a:endParaRPr>
          </a:p>
        </p:txBody>
      </p:sp>
      <p:sp>
        <p:nvSpPr>
          <p:cNvPr id="3" name="Segnaposto contenuto 2"/>
          <p:cNvSpPr>
            <a:spLocks noGrp="1"/>
          </p:cNvSpPr>
          <p:nvPr>
            <p:ph idx="1"/>
          </p:nvPr>
        </p:nvSpPr>
        <p:spPr>
          <a:xfrm>
            <a:off x="457200" y="1203598"/>
            <a:ext cx="8229600" cy="3456384"/>
          </a:xfrm>
        </p:spPr>
        <p:txBody>
          <a:bodyPr/>
          <a:lstStyle/>
          <a:p>
            <a:r>
              <a:rPr lang="it-IT" sz="2800" dirty="0" smtClean="0"/>
              <a:t>compilazione:</a:t>
            </a:r>
          </a:p>
          <a:p>
            <a:pPr lvl="1"/>
            <a:r>
              <a:rPr lang="it-IT" sz="2400" dirty="0" smtClean="0"/>
              <a:t>lo script viene elaborato dal compilatore prima di essere eseguito e la maggior parte degli errori di sintassi vengono individuati</a:t>
            </a:r>
          </a:p>
          <a:p>
            <a:r>
              <a:rPr lang="it-IT" sz="2800" dirty="0" smtClean="0"/>
              <a:t>interpretazione:</a:t>
            </a:r>
          </a:p>
          <a:p>
            <a:pPr lvl="1"/>
            <a:r>
              <a:rPr lang="it-IT" sz="2400" dirty="0" smtClean="0"/>
              <a:t>Lo script viene eseguito così com'è, il controllo della correttezza del codice è affidato direttamente all'esecuzione dello stesso.</a:t>
            </a:r>
            <a:endParaRPr lang="it-IT"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73287"/>
            <a:ext cx="7772400" cy="1102519"/>
          </a:xfrm>
        </p:spPr>
        <p:txBody>
          <a:bodyPr/>
          <a:lstStyle/>
          <a:p>
            <a:r>
              <a:rPr lang="it-IT" sz="5400" spc="600" dirty="0" smtClean="0">
                <a:solidFill>
                  <a:schemeClr val="accent2">
                    <a:lumMod val="75000"/>
                  </a:schemeClr>
                </a:solidFill>
              </a:rPr>
              <a:t>JAVASCRIPT</a:t>
            </a:r>
            <a:endParaRPr lang="it-IT" sz="5400" spc="6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9523"/>
            <a:ext cx="8229600" cy="543707"/>
          </a:xfrm>
        </p:spPr>
        <p:txBody>
          <a:bodyPr/>
          <a:lstStyle/>
          <a:p>
            <a:r>
              <a:rPr lang="it-IT" sz="3200" dirty="0" smtClean="0">
                <a:solidFill>
                  <a:srgbClr val="006699"/>
                </a:solidFill>
              </a:rPr>
              <a:t>COMPILATO &lt;&gt; INTERPRETATO</a:t>
            </a:r>
            <a:endParaRPr lang="it-IT" sz="3200" dirty="0">
              <a:solidFill>
                <a:srgbClr val="006699"/>
              </a:solidFill>
            </a:endParaRPr>
          </a:p>
        </p:txBody>
      </p:sp>
      <p:sp>
        <p:nvSpPr>
          <p:cNvPr id="3" name="Segnaposto contenuto 2"/>
          <p:cNvSpPr>
            <a:spLocks noGrp="1"/>
          </p:cNvSpPr>
          <p:nvPr>
            <p:ph idx="1"/>
          </p:nvPr>
        </p:nvSpPr>
        <p:spPr>
          <a:xfrm>
            <a:off x="457200" y="1203598"/>
            <a:ext cx="8229600" cy="3456384"/>
          </a:xfrm>
        </p:spPr>
        <p:txBody>
          <a:bodyPr/>
          <a:lstStyle/>
          <a:p>
            <a:r>
              <a:rPr lang="it-IT" sz="2800" dirty="0" smtClean="0"/>
              <a:t>compilazione:</a:t>
            </a:r>
          </a:p>
          <a:p>
            <a:pPr lvl="1"/>
            <a:r>
              <a:rPr lang="it-IT" sz="2400" dirty="0" smtClean="0"/>
              <a:t>il programma viene eseguito in uno specifico sistema operativo o in una macchina virtuale in uno scenario tendenzialmente stabile</a:t>
            </a:r>
          </a:p>
          <a:p>
            <a:r>
              <a:rPr lang="it-IT" sz="2800" dirty="0" err="1" smtClean="0"/>
              <a:t>iavascript</a:t>
            </a:r>
            <a:r>
              <a:rPr lang="it-IT" sz="2800" dirty="0" smtClean="0"/>
              <a:t>:</a:t>
            </a:r>
          </a:p>
          <a:p>
            <a:pPr lvl="1"/>
            <a:r>
              <a:rPr lang="it-IT" sz="2400" dirty="0" smtClean="0"/>
              <a:t>Viene eseguito nel browser. Browser di diversi produttori possono avere comportamenti leggermente diversi.</a:t>
            </a:r>
            <a:endParaRPr lang="it-IT"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1901429"/>
            <a:ext cx="7772400" cy="1102519"/>
          </a:xfrm>
          <a:prstGeom prst="rect">
            <a:avLst/>
          </a:prstGeom>
          <a:noFill/>
          <a:ln w="9525">
            <a:noFill/>
            <a:miter lim="800000"/>
            <a:headEnd/>
            <a:tailEnd/>
          </a:ln>
        </p:spPr>
        <p:txBody>
          <a:bodyPr anchor="ctr"/>
          <a:lstStyle/>
          <a:p>
            <a:pPr algn="ctr"/>
            <a:r>
              <a:rPr lang="it-IT" sz="4400" u="none" spc="600" dirty="0" smtClean="0">
                <a:solidFill>
                  <a:srgbClr val="006699"/>
                </a:solidFill>
                <a:latin typeface="+mj-lt"/>
              </a:rPr>
              <a:t>GLI ELEMENTI DEL LINGUAGGIO</a:t>
            </a:r>
            <a:endParaRPr lang="it-IT" sz="4400" u="none" spc="600" dirty="0">
              <a:solidFill>
                <a:srgbClr val="006699"/>
              </a:solidFill>
              <a:latin typeface="+mj-lt"/>
            </a:endParaRPr>
          </a:p>
        </p:txBody>
      </p:sp>
    </p:spTree>
    <p:extLst>
      <p:ext uri="{BB962C8B-B14F-4D97-AF65-F5344CB8AC3E}">
        <p14:creationId xmlns:p14="http://schemas.microsoft.com/office/powerpoint/2010/main" val="714857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339502"/>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INTRODUZIONE</a:t>
            </a:r>
            <a:endParaRPr lang="it-IT" sz="4400" u="none" spc="600" dirty="0">
              <a:solidFill>
                <a:srgbClr val="006699"/>
              </a:solidFill>
            </a:endParaRPr>
          </a:p>
        </p:txBody>
      </p:sp>
      <p:sp>
        <p:nvSpPr>
          <p:cNvPr id="164867" name="Text Box 3"/>
          <p:cNvSpPr txBox="1">
            <a:spLocks noChangeArrowheads="1"/>
          </p:cNvSpPr>
          <p:nvPr/>
        </p:nvSpPr>
        <p:spPr bwMode="auto">
          <a:xfrm>
            <a:off x="395289" y="1168004"/>
            <a:ext cx="7921625" cy="769441"/>
          </a:xfrm>
          <a:prstGeom prst="rect">
            <a:avLst/>
          </a:prstGeom>
          <a:noFill/>
          <a:ln w="9525" algn="ctr">
            <a:noFill/>
            <a:miter lim="800000"/>
            <a:headEnd/>
            <a:tailEnd/>
          </a:ln>
          <a:effectLst/>
        </p:spPr>
        <p:txBody>
          <a:bodyPr>
            <a:spAutoFit/>
          </a:bodyPr>
          <a:lstStyle/>
          <a:p>
            <a:pPr algn="ctr">
              <a:defRPr/>
            </a:pPr>
            <a:endParaRPr lang="it-IT" sz="4400" u="none">
              <a:solidFill>
                <a:srgbClr val="006699"/>
              </a:solidFill>
              <a:effectLst>
                <a:outerShdw blurRad="38100" dist="38100" dir="2700000" algn="tl">
                  <a:srgbClr val="C0C0C0"/>
                </a:outerShdw>
              </a:effectLst>
              <a:latin typeface="hooge 05_53" pitchFamily="2" charset="0"/>
            </a:endParaRPr>
          </a:p>
        </p:txBody>
      </p:sp>
      <p:sp>
        <p:nvSpPr>
          <p:cNvPr id="5124" name="Rectangle 4"/>
          <p:cNvSpPr>
            <a:spLocks noGrp="1" noChangeArrowheads="1"/>
          </p:cNvSpPr>
          <p:nvPr>
            <p:ph idx="1"/>
          </p:nvPr>
        </p:nvSpPr>
        <p:spPr>
          <a:xfrm>
            <a:off x="457200" y="1131590"/>
            <a:ext cx="8229600" cy="3744416"/>
          </a:xfrm>
        </p:spPr>
        <p:txBody>
          <a:bodyPr/>
          <a:lstStyle/>
          <a:p>
            <a:pPr eaLnBrk="1" hangingPunct="1"/>
            <a:r>
              <a:rPr lang="it-IT" sz="2000" dirty="0" smtClean="0">
                <a:solidFill>
                  <a:srgbClr val="006699"/>
                </a:solidFill>
                <a:latin typeface="+mj-lt"/>
              </a:rPr>
              <a:t>Istruzione</a:t>
            </a:r>
            <a:r>
              <a:rPr lang="it-IT" sz="2000" b="1" dirty="0" smtClean="0">
                <a:solidFill>
                  <a:srgbClr val="006699"/>
                </a:solidFill>
              </a:rPr>
              <a:t>: </a:t>
            </a:r>
            <a:r>
              <a:rPr lang="it-IT" sz="2000" dirty="0" smtClean="0"/>
              <a:t>parola riservata che il linguaggio usa per i comandi di base del linguaggio</a:t>
            </a:r>
            <a:endParaRPr lang="it-IT" sz="2000" dirty="0" smtClean="0">
              <a:solidFill>
                <a:srgbClr val="006699"/>
              </a:solidFill>
            </a:endParaRPr>
          </a:p>
          <a:p>
            <a:r>
              <a:rPr lang="it-IT" sz="2000" dirty="0">
                <a:solidFill>
                  <a:srgbClr val="006699"/>
                </a:solidFill>
                <a:latin typeface="+mj-lt"/>
              </a:rPr>
              <a:t>Variabile</a:t>
            </a:r>
            <a:r>
              <a:rPr lang="it-IT" sz="2000" dirty="0"/>
              <a:t>: nome simbolico a cui è associato un valore che può dipendere dall’input dell’utente e cambiare durante l’esecuzione del programma.</a:t>
            </a:r>
          </a:p>
          <a:p>
            <a:pPr eaLnBrk="1" hangingPunct="1"/>
            <a:r>
              <a:rPr lang="it-IT" sz="2000" dirty="0" smtClean="0">
                <a:solidFill>
                  <a:srgbClr val="006699"/>
                </a:solidFill>
                <a:latin typeface="+mj-lt"/>
              </a:rPr>
              <a:t>Costante</a:t>
            </a:r>
            <a:r>
              <a:rPr lang="it-IT" sz="2000" dirty="0" smtClean="0"/>
              <a:t>: quantità nota a priori che non dipende dall’input dell’utente e non cambia durante l’esecuzione del programma.</a:t>
            </a:r>
          </a:p>
          <a:p>
            <a:pPr eaLnBrk="1" hangingPunct="1"/>
            <a:r>
              <a:rPr lang="it-IT" sz="2000" dirty="0" smtClean="0">
                <a:solidFill>
                  <a:srgbClr val="006699"/>
                </a:solidFill>
                <a:latin typeface="+mj-lt"/>
              </a:rPr>
              <a:t>Oggetto</a:t>
            </a:r>
            <a:r>
              <a:rPr lang="it-IT" sz="2000" dirty="0" smtClean="0"/>
              <a:t>: Struttura usata per rappresentare ed elaborare i dati in un linguaggio Object </a:t>
            </a:r>
            <a:r>
              <a:rPr lang="it-IT" sz="2000" dirty="0" err="1" smtClean="0"/>
              <a:t>Oriented</a:t>
            </a:r>
            <a:r>
              <a:rPr lang="it-IT" sz="2000" dirty="0" smtClean="0"/>
              <a:t>.</a:t>
            </a:r>
          </a:p>
          <a:p>
            <a:pPr eaLnBrk="1" hangingPunct="1"/>
            <a:r>
              <a:rPr lang="it-IT" sz="2000" dirty="0" smtClean="0">
                <a:solidFill>
                  <a:srgbClr val="006699"/>
                </a:solidFill>
                <a:latin typeface="+mj-lt"/>
              </a:rPr>
              <a:t>Espressione</a:t>
            </a:r>
            <a:r>
              <a:rPr lang="it-IT" sz="2000" dirty="0" smtClean="0"/>
              <a:t>: sequenza di variabili, costanti, espressioni collegate tra loro da operatori.</a:t>
            </a:r>
          </a:p>
        </p:txBody>
      </p:sp>
    </p:spTree>
    <p:extLst>
      <p:ext uri="{BB962C8B-B14F-4D97-AF65-F5344CB8AC3E}">
        <p14:creationId xmlns:p14="http://schemas.microsoft.com/office/powerpoint/2010/main" val="3813172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dirty="0" smtClean="0">
                <a:solidFill>
                  <a:srgbClr val="006699"/>
                </a:solidFill>
              </a:rPr>
              <a:t>SINTASSI</a:t>
            </a:r>
            <a:endParaRPr lang="it-IT" sz="4400" u="none" dirty="0">
              <a:solidFill>
                <a:srgbClr val="006699"/>
              </a:solidFill>
            </a:endParaRPr>
          </a:p>
        </p:txBody>
      </p:sp>
      <p:sp>
        <p:nvSpPr>
          <p:cNvPr id="614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3200" u="none" dirty="0"/>
              <a:t>Ora prenderemo in esame questi elementi in termini grammaticali. </a:t>
            </a:r>
          </a:p>
          <a:p>
            <a:pPr marL="342900" indent="-342900">
              <a:spcBef>
                <a:spcPct val="20000"/>
              </a:spcBef>
              <a:buFontTx/>
              <a:buChar char="•"/>
            </a:pPr>
            <a:r>
              <a:rPr lang="it-IT" sz="3200" u="none" dirty="0" smtClean="0"/>
              <a:t>Quello che diremo di </a:t>
            </a:r>
            <a:r>
              <a:rPr lang="it-IT" sz="3200" u="none" dirty="0" err="1" smtClean="0"/>
              <a:t>JavaScript</a:t>
            </a:r>
            <a:r>
              <a:rPr lang="it-IT" sz="3200" u="none" dirty="0" smtClean="0"/>
              <a:t> è sostanzialmente applicabile (salva variazioni di grammatica appunto) a tutti i linguaggi.</a:t>
            </a:r>
            <a:endParaRPr lang="it-IT" sz="3200" u="none" dirty="0"/>
          </a:p>
        </p:txBody>
      </p:sp>
    </p:spTree>
    <p:extLst>
      <p:ext uri="{BB962C8B-B14F-4D97-AF65-F5344CB8AC3E}">
        <p14:creationId xmlns:p14="http://schemas.microsoft.com/office/powerpoint/2010/main" val="2287153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3200" u="none" spc="600" dirty="0" smtClean="0">
                <a:solidFill>
                  <a:srgbClr val="006699"/>
                </a:solidFill>
              </a:rPr>
              <a:t>ELEMENTI </a:t>
            </a:r>
            <a:r>
              <a:rPr lang="it-IT" sz="3200" u="none" spc="600" dirty="0" err="1" smtClean="0">
                <a:solidFill>
                  <a:srgbClr val="006699"/>
                </a:solidFill>
              </a:rPr>
              <a:t>DI</a:t>
            </a:r>
            <a:r>
              <a:rPr lang="it-IT" sz="3200" u="none" spc="600" dirty="0" smtClean="0">
                <a:solidFill>
                  <a:srgbClr val="006699"/>
                </a:solidFill>
              </a:rPr>
              <a:t> UN LINGUAGGIO</a:t>
            </a:r>
            <a:endParaRPr lang="it-IT" sz="3200" u="none" spc="600" dirty="0">
              <a:solidFill>
                <a:srgbClr val="006699"/>
              </a:solidFill>
            </a:endParaRPr>
          </a:p>
        </p:txBody>
      </p:sp>
      <p:sp>
        <p:nvSpPr>
          <p:cNvPr id="7171" name="Rectangle 3"/>
          <p:cNvSpPr>
            <a:spLocks noChangeArrowheads="1"/>
          </p:cNvSpPr>
          <p:nvPr/>
        </p:nvSpPr>
        <p:spPr bwMode="auto">
          <a:xfrm>
            <a:off x="457200" y="1294035"/>
            <a:ext cx="8229600" cy="3509963"/>
          </a:xfrm>
          <a:prstGeom prst="rect">
            <a:avLst/>
          </a:prstGeom>
          <a:noFill/>
          <a:ln w="9525">
            <a:noFill/>
            <a:miter lim="800000"/>
            <a:headEnd/>
            <a:tailEnd/>
          </a:ln>
        </p:spPr>
        <p:txBody>
          <a:bodyPr/>
          <a:lstStyle/>
          <a:p>
            <a:pPr marL="342900" indent="-342900">
              <a:spcBef>
                <a:spcPct val="20000"/>
              </a:spcBef>
              <a:buFontTx/>
              <a:buChar char="•"/>
            </a:pPr>
            <a:r>
              <a:rPr lang="it-IT" sz="3200" u="none" dirty="0"/>
              <a:t>Le unità semantiche di base di </a:t>
            </a:r>
            <a:r>
              <a:rPr lang="it-IT" sz="3200" u="none" dirty="0" smtClean="0"/>
              <a:t>ogni linguaggio </a:t>
            </a:r>
            <a:r>
              <a:rPr lang="it-IT" sz="3200" u="none" dirty="0"/>
              <a:t>sono:</a:t>
            </a:r>
          </a:p>
          <a:p>
            <a:pPr marL="742950" lvl="1" indent="-285750">
              <a:spcBef>
                <a:spcPct val="20000"/>
              </a:spcBef>
              <a:buFontTx/>
              <a:buChar char="–"/>
            </a:pPr>
            <a:r>
              <a:rPr lang="it-IT" sz="2800" u="none" dirty="0" smtClean="0">
                <a:solidFill>
                  <a:srgbClr val="006699"/>
                </a:solidFill>
              </a:rPr>
              <a:t>Istruzioni</a:t>
            </a:r>
            <a:endParaRPr lang="it-IT" sz="2800" u="none" dirty="0"/>
          </a:p>
          <a:p>
            <a:pPr marL="742950" lvl="1" indent="-285750">
              <a:spcBef>
                <a:spcPct val="20000"/>
              </a:spcBef>
              <a:buFontTx/>
              <a:buChar char="–"/>
            </a:pPr>
            <a:r>
              <a:rPr lang="it-IT" sz="2800" u="none" dirty="0">
                <a:solidFill>
                  <a:srgbClr val="006699"/>
                </a:solidFill>
              </a:rPr>
              <a:t>Operatori e separatori</a:t>
            </a:r>
          </a:p>
          <a:p>
            <a:pPr marL="742950" lvl="1" indent="-285750">
              <a:spcBef>
                <a:spcPct val="20000"/>
              </a:spcBef>
              <a:buFontTx/>
              <a:buChar char="–"/>
            </a:pPr>
            <a:r>
              <a:rPr lang="it-IT" sz="2800" u="none" dirty="0">
                <a:solidFill>
                  <a:srgbClr val="006699"/>
                </a:solidFill>
              </a:rPr>
              <a:t>Letterali</a:t>
            </a:r>
            <a:r>
              <a:rPr lang="it-IT" sz="2800" u="none" dirty="0"/>
              <a:t> (o </a:t>
            </a:r>
            <a:r>
              <a:rPr lang="it-IT" sz="2800" u="none" dirty="0">
                <a:solidFill>
                  <a:srgbClr val="006699"/>
                </a:solidFill>
              </a:rPr>
              <a:t>Costanti</a:t>
            </a:r>
            <a:r>
              <a:rPr lang="it-IT" sz="2800" u="none" dirty="0"/>
              <a:t>)</a:t>
            </a:r>
          </a:p>
          <a:p>
            <a:pPr marL="742950" lvl="1" indent="-285750">
              <a:spcBef>
                <a:spcPct val="20000"/>
              </a:spcBef>
              <a:buFontTx/>
              <a:buChar char="–"/>
            </a:pPr>
            <a:r>
              <a:rPr lang="it-IT" sz="2800" u="none" dirty="0">
                <a:solidFill>
                  <a:srgbClr val="006699"/>
                </a:solidFill>
              </a:rPr>
              <a:t>Nomi</a:t>
            </a:r>
            <a:r>
              <a:rPr lang="it-IT" sz="2800" u="none" dirty="0"/>
              <a:t> (o </a:t>
            </a:r>
            <a:r>
              <a:rPr lang="it-IT" sz="2800" u="none" dirty="0">
                <a:solidFill>
                  <a:srgbClr val="006699"/>
                </a:solidFill>
              </a:rPr>
              <a:t>Identificatori</a:t>
            </a:r>
            <a:r>
              <a:rPr lang="it-IT" sz="2800" u="none" dirty="0"/>
              <a:t>)</a:t>
            </a:r>
          </a:p>
        </p:txBody>
      </p:sp>
    </p:spTree>
    <p:extLst>
      <p:ext uri="{BB962C8B-B14F-4D97-AF65-F5344CB8AC3E}">
        <p14:creationId xmlns:p14="http://schemas.microsoft.com/office/powerpoint/2010/main" val="36320969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PAROLE CHIAVE</a:t>
            </a:r>
            <a:endParaRPr lang="it-IT" sz="4400" u="none" spc="600" dirty="0">
              <a:solidFill>
                <a:srgbClr val="006699"/>
              </a:solidFill>
            </a:endParaRPr>
          </a:p>
        </p:txBody>
      </p:sp>
      <p:sp>
        <p:nvSpPr>
          <p:cNvPr id="819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Le parole chiave sono i termini (composti da caratteri alfanumerici), riservati al linguaggio di programmazione. </a:t>
            </a:r>
          </a:p>
          <a:p>
            <a:pPr marL="342900" indent="-342900">
              <a:spcBef>
                <a:spcPct val="20000"/>
              </a:spcBef>
              <a:buFontTx/>
              <a:buChar char="•"/>
            </a:pPr>
            <a:r>
              <a:rPr lang="it-IT" sz="2400" u="none" dirty="0"/>
              <a:t>Il creatore del linguaggio di programmazione stabilisce a priori quali termini riservare e quale sarà la loro funzione, il compito del programmatore è quello di impararle ed usarle in maniera appropriata. </a:t>
            </a:r>
          </a:p>
          <a:p>
            <a:pPr marL="342900" indent="-342900">
              <a:spcBef>
                <a:spcPct val="20000"/>
              </a:spcBef>
              <a:buFontTx/>
              <a:buChar char="•"/>
            </a:pPr>
            <a:r>
              <a:rPr lang="it-IT" sz="2400" u="none" dirty="0"/>
              <a:t>L'uso improprio di tali termini viene generalmente rilevato durante la fase di compilazione di un programma. </a:t>
            </a:r>
          </a:p>
        </p:txBody>
      </p:sp>
    </p:spTree>
    <p:extLst>
      <p:ext uri="{BB962C8B-B14F-4D97-AF65-F5344CB8AC3E}">
        <p14:creationId xmlns:p14="http://schemas.microsoft.com/office/powerpoint/2010/main" val="333237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415354"/>
            <a:ext cx="8229600" cy="284188"/>
          </a:xfrm>
        </p:spPr>
        <p:txBody>
          <a:bodyPr/>
          <a:lstStyle/>
          <a:p>
            <a:r>
              <a:rPr lang="it-IT" sz="2000" dirty="0" smtClean="0">
                <a:solidFill>
                  <a:srgbClr val="006699"/>
                </a:solidFill>
              </a:rPr>
              <a:t>COMANDI JAVASCRIPT</a:t>
            </a:r>
            <a:endParaRPr lang="it-IT" sz="2000" dirty="0">
              <a:solidFill>
                <a:srgbClr val="006699"/>
              </a:solidFill>
            </a:endParaRP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575894991"/>
              </p:ext>
            </p:extLst>
          </p:nvPr>
        </p:nvGraphicFramePr>
        <p:xfrm>
          <a:off x="457200" y="748630"/>
          <a:ext cx="8229600" cy="4114800"/>
        </p:xfrm>
        <a:graphic>
          <a:graphicData uri="http://schemas.openxmlformats.org/drawingml/2006/table">
            <a:tbl>
              <a:tblPr firstRow="1" bandRow="1">
                <a:tableStyleId>{5C22544A-7EE6-4342-B048-85BDC9FD1C3A}</a:tableStyleId>
              </a:tblPr>
              <a:tblGrid>
                <a:gridCol w="1666528"/>
                <a:gridCol w="6563072"/>
              </a:tblGrid>
              <a:tr h="0">
                <a:tc>
                  <a:txBody>
                    <a:bodyPr/>
                    <a:lstStyle/>
                    <a:p>
                      <a:pPr algn="l" fontAlgn="t"/>
                      <a:r>
                        <a:rPr lang="it-IT" sz="800" dirty="0">
                          <a:effectLst/>
                        </a:rPr>
                        <a:t>Statement</a:t>
                      </a:r>
                    </a:p>
                  </a:txBody>
                  <a:tcPr marL="76200" marR="76200" marT="76200" marB="76200"/>
                </a:tc>
                <a:tc>
                  <a:txBody>
                    <a:bodyPr/>
                    <a:lstStyle/>
                    <a:p>
                      <a:pPr algn="l" fontAlgn="t"/>
                      <a:r>
                        <a:rPr lang="it-IT" sz="800">
                          <a:effectLst/>
                        </a:rPr>
                        <a:t>Description</a:t>
                      </a:r>
                    </a:p>
                  </a:txBody>
                  <a:tcPr marL="76200" marR="76200" marT="76200" marB="76200"/>
                </a:tc>
              </a:tr>
              <a:tr h="202530">
                <a:tc>
                  <a:txBody>
                    <a:bodyPr/>
                    <a:lstStyle/>
                    <a:p>
                      <a:pPr fontAlgn="t"/>
                      <a:r>
                        <a:rPr lang="it-IT" sz="800" u="none" dirty="0">
                          <a:solidFill>
                            <a:srgbClr val="006699"/>
                          </a:solidFill>
                          <a:effectLst/>
                          <a:latin typeface="+mj-lt"/>
                        </a:rPr>
                        <a:t>break</a:t>
                      </a:r>
                    </a:p>
                  </a:txBody>
                  <a:tcPr marL="76200" marR="76200" marT="76200" marB="76200"/>
                </a:tc>
                <a:tc>
                  <a:txBody>
                    <a:bodyPr/>
                    <a:lstStyle/>
                    <a:p>
                      <a:pPr fontAlgn="t"/>
                      <a:r>
                        <a:rPr lang="en-US" sz="800" dirty="0" err="1" smtClean="0">
                          <a:effectLst/>
                        </a:rPr>
                        <a:t>Esce</a:t>
                      </a:r>
                      <a:r>
                        <a:rPr lang="en-US" sz="800" baseline="0" dirty="0" smtClean="0">
                          <a:effectLst/>
                        </a:rPr>
                        <a:t> da un </a:t>
                      </a:r>
                      <a:r>
                        <a:rPr lang="en-US" sz="800" baseline="0" dirty="0" err="1" smtClean="0">
                          <a:effectLst/>
                        </a:rPr>
                        <a:t>blocco</a:t>
                      </a:r>
                      <a:r>
                        <a:rPr lang="en-US" sz="800" baseline="0" dirty="0" smtClean="0">
                          <a:effectLst/>
                        </a:rPr>
                        <a:t> switch o da un </a:t>
                      </a:r>
                      <a:r>
                        <a:rPr lang="en-US" sz="800" baseline="0" dirty="0" err="1" smtClean="0">
                          <a:effectLst/>
                        </a:rPr>
                        <a:t>ciclo</a:t>
                      </a:r>
                      <a:endParaRPr lang="en-US" sz="800" dirty="0">
                        <a:effectLst/>
                      </a:endParaRPr>
                    </a:p>
                  </a:txBody>
                  <a:tcPr marL="76200" marR="76200" marT="76200" marB="76200"/>
                </a:tc>
              </a:tr>
              <a:tr h="202530">
                <a:tc>
                  <a:txBody>
                    <a:bodyPr/>
                    <a:lstStyle/>
                    <a:p>
                      <a:pPr fontAlgn="t"/>
                      <a:r>
                        <a:rPr lang="it-IT" sz="800" u="none" dirty="0">
                          <a:solidFill>
                            <a:srgbClr val="006699"/>
                          </a:solidFill>
                          <a:effectLst/>
                          <a:latin typeface="+mj-lt"/>
                        </a:rPr>
                        <a:t>continue</a:t>
                      </a:r>
                    </a:p>
                  </a:txBody>
                  <a:tcPr marL="76200" marR="76200" marT="76200" marB="76200"/>
                </a:tc>
                <a:tc>
                  <a:txBody>
                    <a:bodyPr/>
                    <a:lstStyle/>
                    <a:p>
                      <a:pPr fontAlgn="t"/>
                      <a:r>
                        <a:rPr lang="en-US" sz="800" dirty="0" err="1" smtClean="0">
                          <a:effectLst/>
                        </a:rPr>
                        <a:t>Interrompe</a:t>
                      </a:r>
                      <a:r>
                        <a:rPr lang="en-US" sz="800" dirty="0" smtClean="0">
                          <a:effectLst/>
                        </a:rPr>
                        <a:t> </a:t>
                      </a:r>
                      <a:r>
                        <a:rPr lang="en-US" sz="800" dirty="0" err="1" smtClean="0">
                          <a:effectLst/>
                        </a:rPr>
                        <a:t>l’iterazione</a:t>
                      </a:r>
                      <a:r>
                        <a:rPr lang="en-US" sz="800" dirty="0" smtClean="0">
                          <a:effectLst/>
                        </a:rPr>
                        <a:t> di un </a:t>
                      </a:r>
                      <a:r>
                        <a:rPr lang="en-US" sz="800" dirty="0" err="1" smtClean="0">
                          <a:effectLst/>
                        </a:rPr>
                        <a:t>ciclo</a:t>
                      </a:r>
                      <a:r>
                        <a:rPr lang="en-US" sz="800" dirty="0" smtClean="0">
                          <a:effectLst/>
                        </a:rPr>
                        <a:t> se </a:t>
                      </a:r>
                      <a:r>
                        <a:rPr lang="en-US" sz="800" dirty="0" err="1" smtClean="0">
                          <a:effectLst/>
                        </a:rPr>
                        <a:t>una</a:t>
                      </a:r>
                      <a:r>
                        <a:rPr lang="en-US" sz="800" dirty="0" smtClean="0">
                          <a:effectLst/>
                        </a:rPr>
                        <a:t> determinate </a:t>
                      </a:r>
                      <a:r>
                        <a:rPr lang="en-US" sz="800" dirty="0" err="1" smtClean="0">
                          <a:effectLst/>
                        </a:rPr>
                        <a:t>condizione</a:t>
                      </a:r>
                      <a:r>
                        <a:rPr lang="en-US" sz="800" dirty="0" smtClean="0">
                          <a:effectLst/>
                        </a:rPr>
                        <a:t> </a:t>
                      </a:r>
                      <a:r>
                        <a:rPr lang="en-US" sz="800" dirty="0" err="1" smtClean="0">
                          <a:effectLst/>
                        </a:rPr>
                        <a:t>si</a:t>
                      </a:r>
                      <a:r>
                        <a:rPr lang="en-US" sz="800" baseline="0" dirty="0" smtClean="0">
                          <a:effectLst/>
                        </a:rPr>
                        <a:t> </a:t>
                      </a:r>
                      <a:r>
                        <a:rPr lang="en-US" sz="800" baseline="0" dirty="0" err="1" smtClean="0">
                          <a:effectLst/>
                        </a:rPr>
                        <a:t>verifica</a:t>
                      </a:r>
                      <a:r>
                        <a:rPr lang="en-US" sz="800" baseline="0" dirty="0" smtClean="0">
                          <a:effectLst/>
                        </a:rPr>
                        <a:t> e </a:t>
                      </a:r>
                      <a:r>
                        <a:rPr lang="en-US" sz="800" baseline="0" dirty="0" err="1" smtClean="0">
                          <a:effectLst/>
                        </a:rPr>
                        <a:t>contuna</a:t>
                      </a:r>
                      <a:r>
                        <a:rPr lang="en-US" sz="800" baseline="0" dirty="0" smtClean="0">
                          <a:effectLst/>
                        </a:rPr>
                        <a:t> con </a:t>
                      </a:r>
                      <a:r>
                        <a:rPr lang="en-US" sz="800" baseline="0" dirty="0" err="1" smtClean="0">
                          <a:effectLst/>
                        </a:rPr>
                        <a:t>quella</a:t>
                      </a:r>
                      <a:r>
                        <a:rPr lang="en-US" sz="800" baseline="0" dirty="0" smtClean="0">
                          <a:effectLst/>
                        </a:rPr>
                        <a:t> </a:t>
                      </a:r>
                      <a:r>
                        <a:rPr lang="en-US" sz="800" baseline="0" dirty="0" err="1" smtClean="0">
                          <a:effectLst/>
                        </a:rPr>
                        <a:t>successiva</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debugger</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Interrompe</a:t>
                      </a:r>
                      <a:r>
                        <a:rPr lang="en-US" sz="800" baseline="0" dirty="0" smtClean="0">
                          <a:effectLst/>
                        </a:rPr>
                        <a:t> </a:t>
                      </a:r>
                      <a:r>
                        <a:rPr lang="en-US" sz="800" baseline="0" dirty="0" err="1" smtClean="0">
                          <a:effectLst/>
                        </a:rPr>
                        <a:t>l’esecuzione</a:t>
                      </a:r>
                      <a:r>
                        <a:rPr lang="en-US" sz="800" baseline="0" dirty="0" smtClean="0">
                          <a:effectLst/>
                        </a:rPr>
                        <a:t> e </a:t>
                      </a:r>
                      <a:r>
                        <a:rPr lang="en-US" sz="800" baseline="0" dirty="0" err="1" smtClean="0">
                          <a:effectLst/>
                        </a:rPr>
                        <a:t>lancia</a:t>
                      </a:r>
                      <a:r>
                        <a:rPr lang="en-US" sz="800" baseline="0" dirty="0" smtClean="0">
                          <a:effectLst/>
                        </a:rPr>
                        <a:t> </a:t>
                      </a:r>
                      <a:r>
                        <a:rPr lang="en-US" sz="800" baseline="0" dirty="0" err="1" smtClean="0">
                          <a:effectLst/>
                        </a:rPr>
                        <a:t>il</a:t>
                      </a:r>
                      <a:r>
                        <a:rPr lang="en-US" sz="800" baseline="0" dirty="0" smtClean="0">
                          <a:effectLst/>
                        </a:rPr>
                        <a:t> debugger, se </a:t>
                      </a:r>
                      <a:r>
                        <a:rPr lang="en-US" sz="800" baseline="0" dirty="0" err="1" smtClean="0">
                          <a:effectLst/>
                        </a:rPr>
                        <a:t>disponibile</a:t>
                      </a:r>
                      <a:r>
                        <a:rPr lang="en-US" sz="800" baseline="0" dirty="0" smtClean="0">
                          <a:effectLst/>
                        </a:rPr>
                        <a:t>.</a:t>
                      </a:r>
                      <a:endParaRPr lang="en-US" sz="800" dirty="0">
                        <a:effectLst/>
                      </a:endParaRPr>
                    </a:p>
                  </a:txBody>
                  <a:tcPr marL="76200" marR="76200" marT="76200" marB="76200"/>
                </a:tc>
              </a:tr>
              <a:tr h="202530">
                <a:tc>
                  <a:txBody>
                    <a:bodyPr/>
                    <a:lstStyle/>
                    <a:p>
                      <a:pPr fontAlgn="t"/>
                      <a:r>
                        <a:rPr lang="it-IT" sz="800" u="none" dirty="0">
                          <a:solidFill>
                            <a:srgbClr val="006699"/>
                          </a:solidFill>
                          <a:effectLst/>
                          <a:latin typeface="+mj-lt"/>
                        </a:rPr>
                        <a:t>do ... </a:t>
                      </a:r>
                      <a:r>
                        <a:rPr lang="it-IT" sz="800" u="none" dirty="0" err="1">
                          <a:solidFill>
                            <a:srgbClr val="006699"/>
                          </a:solidFill>
                          <a:effectLst/>
                          <a:latin typeface="+mj-lt"/>
                        </a:rPr>
                        <a:t>while</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Esegue</a:t>
                      </a:r>
                      <a:r>
                        <a:rPr lang="en-US" sz="800" dirty="0" smtClean="0">
                          <a:effectLst/>
                        </a:rPr>
                        <a:t> un </a:t>
                      </a:r>
                      <a:r>
                        <a:rPr lang="en-US" sz="800" dirty="0" err="1" smtClean="0">
                          <a:effectLst/>
                        </a:rPr>
                        <a:t>blocco</a:t>
                      </a:r>
                      <a:r>
                        <a:rPr lang="en-US" sz="800" dirty="0" smtClean="0">
                          <a:effectLst/>
                        </a:rPr>
                        <a:t> di </a:t>
                      </a:r>
                      <a:r>
                        <a:rPr lang="en-US" sz="800" dirty="0" err="1" smtClean="0">
                          <a:effectLst/>
                        </a:rPr>
                        <a:t>comandi</a:t>
                      </a:r>
                      <a:r>
                        <a:rPr lang="en-US" sz="800" dirty="0" smtClean="0">
                          <a:effectLst/>
                        </a:rPr>
                        <a:t> </a:t>
                      </a:r>
                      <a:r>
                        <a:rPr lang="en-US" sz="800" dirty="0" err="1" smtClean="0">
                          <a:effectLst/>
                        </a:rPr>
                        <a:t>fino</a:t>
                      </a:r>
                      <a:r>
                        <a:rPr lang="en-US" sz="800" dirty="0" smtClean="0">
                          <a:effectLst/>
                        </a:rPr>
                        <a:t> a </a:t>
                      </a:r>
                      <a:r>
                        <a:rPr lang="en-US" sz="800" dirty="0" err="1" smtClean="0">
                          <a:effectLst/>
                        </a:rPr>
                        <a:t>che</a:t>
                      </a:r>
                      <a:r>
                        <a:rPr lang="en-US" sz="800" dirty="0" smtClean="0">
                          <a:effectLst/>
                        </a:rPr>
                        <a:t> </a:t>
                      </a:r>
                      <a:r>
                        <a:rPr lang="en-US" sz="800" dirty="0" err="1" smtClean="0">
                          <a:effectLst/>
                        </a:rPr>
                        <a:t>una</a:t>
                      </a:r>
                      <a:r>
                        <a:rPr lang="en-US" sz="800" dirty="0" smtClean="0">
                          <a:effectLst/>
                        </a:rPr>
                        <a:t> </a:t>
                      </a:r>
                      <a:r>
                        <a:rPr lang="en-US" sz="800" dirty="0" err="1" smtClean="0">
                          <a:effectLst/>
                        </a:rPr>
                        <a:t>determinata</a:t>
                      </a:r>
                      <a:r>
                        <a:rPr lang="en-US" sz="800" dirty="0" smtClean="0">
                          <a:effectLst/>
                        </a:rPr>
                        <a:t> </a:t>
                      </a:r>
                      <a:r>
                        <a:rPr lang="en-US" sz="800" dirty="0" err="1" smtClean="0">
                          <a:effectLst/>
                        </a:rPr>
                        <a:t>condizione</a:t>
                      </a:r>
                      <a:r>
                        <a:rPr lang="en-US" sz="800" baseline="0" dirty="0" smtClean="0">
                          <a:effectLst/>
                        </a:rPr>
                        <a:t> è </a:t>
                      </a:r>
                      <a:r>
                        <a:rPr lang="en-US" sz="800" baseline="0" dirty="0" err="1" smtClean="0">
                          <a:effectLst/>
                        </a:rPr>
                        <a:t>vera</a:t>
                      </a:r>
                      <a:r>
                        <a:rPr lang="en-US" sz="800" baseline="0" dirty="0" smtClean="0">
                          <a:effectLst/>
                        </a:rPr>
                        <a:t>.</a:t>
                      </a:r>
                      <a:endParaRPr lang="en-US" sz="800" dirty="0">
                        <a:effectLst/>
                      </a:endParaRPr>
                    </a:p>
                  </a:txBody>
                  <a:tcPr marL="76200" marR="76200" marT="76200" marB="76200"/>
                </a:tc>
              </a:tr>
              <a:tr h="202530">
                <a:tc>
                  <a:txBody>
                    <a:bodyPr/>
                    <a:lstStyle/>
                    <a:p>
                      <a:pPr fontAlgn="t"/>
                      <a:r>
                        <a:rPr lang="it-IT" sz="800" u="none" dirty="0">
                          <a:solidFill>
                            <a:srgbClr val="006699"/>
                          </a:solidFill>
                          <a:effectLst/>
                          <a:latin typeface="+mj-lt"/>
                        </a:rPr>
                        <a:t>for</a:t>
                      </a:r>
                    </a:p>
                  </a:txBody>
                  <a:tcPr marL="76200" marR="76200" marT="76200" marB="76200"/>
                </a:tc>
                <a:tc>
                  <a:txBody>
                    <a:bodyPr/>
                    <a:lstStyle/>
                    <a:p>
                      <a:pPr fontAlgn="t"/>
                      <a:r>
                        <a:rPr lang="en-US" sz="800" dirty="0" err="1" smtClean="0">
                          <a:effectLst/>
                        </a:rPr>
                        <a:t>Esegue</a:t>
                      </a:r>
                      <a:r>
                        <a:rPr lang="en-US" sz="800" dirty="0" smtClean="0">
                          <a:effectLst/>
                        </a:rPr>
                        <a:t> un </a:t>
                      </a:r>
                      <a:r>
                        <a:rPr lang="en-US" sz="800" dirty="0" err="1" smtClean="0">
                          <a:effectLst/>
                        </a:rPr>
                        <a:t>blocco</a:t>
                      </a:r>
                      <a:r>
                        <a:rPr lang="en-US" sz="800" dirty="0" smtClean="0">
                          <a:effectLst/>
                        </a:rPr>
                        <a:t> di </a:t>
                      </a:r>
                      <a:r>
                        <a:rPr lang="en-US" sz="800" dirty="0" err="1" smtClean="0">
                          <a:effectLst/>
                        </a:rPr>
                        <a:t>comandi</a:t>
                      </a:r>
                      <a:r>
                        <a:rPr lang="en-US" sz="800" dirty="0" smtClean="0">
                          <a:effectLst/>
                        </a:rPr>
                        <a:t> </a:t>
                      </a:r>
                      <a:r>
                        <a:rPr lang="en-US" sz="800" dirty="0" err="1" smtClean="0">
                          <a:effectLst/>
                        </a:rPr>
                        <a:t>fino</a:t>
                      </a:r>
                      <a:r>
                        <a:rPr lang="en-US" sz="800" dirty="0" smtClean="0">
                          <a:effectLst/>
                        </a:rPr>
                        <a:t> a </a:t>
                      </a:r>
                      <a:r>
                        <a:rPr lang="en-US" sz="800" dirty="0" err="1" smtClean="0">
                          <a:effectLst/>
                        </a:rPr>
                        <a:t>che</a:t>
                      </a:r>
                      <a:r>
                        <a:rPr lang="en-US" sz="800" dirty="0" smtClean="0">
                          <a:effectLst/>
                        </a:rPr>
                        <a:t> </a:t>
                      </a:r>
                      <a:r>
                        <a:rPr lang="en-US" sz="800" dirty="0" err="1" smtClean="0">
                          <a:effectLst/>
                        </a:rPr>
                        <a:t>una</a:t>
                      </a:r>
                      <a:r>
                        <a:rPr lang="en-US" sz="800" dirty="0" smtClean="0">
                          <a:effectLst/>
                        </a:rPr>
                        <a:t> </a:t>
                      </a:r>
                      <a:r>
                        <a:rPr lang="en-US" sz="800" dirty="0" err="1" smtClean="0">
                          <a:effectLst/>
                        </a:rPr>
                        <a:t>determinata</a:t>
                      </a:r>
                      <a:r>
                        <a:rPr lang="en-US" sz="800" dirty="0" smtClean="0">
                          <a:effectLst/>
                        </a:rPr>
                        <a:t> </a:t>
                      </a:r>
                      <a:r>
                        <a:rPr lang="en-US" sz="800" dirty="0" err="1" smtClean="0">
                          <a:effectLst/>
                        </a:rPr>
                        <a:t>condizione</a:t>
                      </a:r>
                      <a:r>
                        <a:rPr lang="en-US" sz="800" baseline="0" dirty="0" smtClean="0">
                          <a:effectLst/>
                        </a:rPr>
                        <a:t> è </a:t>
                      </a:r>
                      <a:r>
                        <a:rPr lang="en-US" sz="800" baseline="0" dirty="0" err="1" smtClean="0">
                          <a:effectLst/>
                        </a:rPr>
                        <a:t>vera</a:t>
                      </a:r>
                      <a:r>
                        <a:rPr lang="en-US" sz="800" baseline="0" dirty="0" smtClean="0">
                          <a:effectLst/>
                        </a:rPr>
                        <a:t>.</a:t>
                      </a:r>
                      <a:endParaRPr lang="en-US" sz="800" dirty="0">
                        <a:effectLst/>
                      </a:endParaRPr>
                    </a:p>
                  </a:txBody>
                  <a:tcPr marL="76200" marR="76200" marT="76200" marB="76200"/>
                </a:tc>
              </a:tr>
              <a:tr h="202530">
                <a:tc>
                  <a:txBody>
                    <a:bodyPr/>
                    <a:lstStyle/>
                    <a:p>
                      <a:pPr fontAlgn="t"/>
                      <a:r>
                        <a:rPr lang="it-IT" sz="800" u="none" dirty="0">
                          <a:solidFill>
                            <a:srgbClr val="006699"/>
                          </a:solidFill>
                          <a:effectLst/>
                          <a:latin typeface="+mj-lt"/>
                        </a:rPr>
                        <a:t>for ... in</a:t>
                      </a:r>
                    </a:p>
                  </a:txBody>
                  <a:tcPr marL="76200" marR="76200" marT="76200" marB="76200"/>
                </a:tc>
                <a:tc>
                  <a:txBody>
                    <a:bodyPr/>
                    <a:lstStyle/>
                    <a:p>
                      <a:pPr fontAlgn="t"/>
                      <a:r>
                        <a:rPr lang="en-US" sz="800" dirty="0" err="1" smtClean="0">
                          <a:effectLst/>
                        </a:rPr>
                        <a:t>Esegue</a:t>
                      </a:r>
                      <a:r>
                        <a:rPr lang="en-US" sz="800" dirty="0" smtClean="0">
                          <a:effectLst/>
                        </a:rPr>
                        <a:t> un </a:t>
                      </a:r>
                      <a:r>
                        <a:rPr lang="en-US" sz="800" dirty="0" err="1" smtClean="0">
                          <a:effectLst/>
                        </a:rPr>
                        <a:t>blocco</a:t>
                      </a:r>
                      <a:r>
                        <a:rPr lang="en-US" sz="800" dirty="0" smtClean="0">
                          <a:effectLst/>
                        </a:rPr>
                        <a:t> di </a:t>
                      </a:r>
                      <a:r>
                        <a:rPr lang="en-US" sz="800" dirty="0" err="1" smtClean="0">
                          <a:effectLst/>
                        </a:rPr>
                        <a:t>comandi</a:t>
                      </a:r>
                      <a:r>
                        <a:rPr lang="en-US" sz="800" dirty="0" smtClean="0">
                          <a:effectLst/>
                        </a:rPr>
                        <a:t> per </a:t>
                      </a:r>
                      <a:r>
                        <a:rPr lang="en-US" sz="800" dirty="0" err="1" smtClean="0">
                          <a:effectLst/>
                        </a:rPr>
                        <a:t>ogni</a:t>
                      </a:r>
                      <a:r>
                        <a:rPr lang="en-US" sz="800" dirty="0" smtClean="0">
                          <a:effectLst/>
                        </a:rPr>
                        <a:t> </a:t>
                      </a:r>
                      <a:r>
                        <a:rPr lang="en-US" sz="800" dirty="0" err="1" smtClean="0">
                          <a:effectLst/>
                        </a:rPr>
                        <a:t>elemento</a:t>
                      </a:r>
                      <a:r>
                        <a:rPr lang="en-US" sz="800" dirty="0" smtClean="0">
                          <a:effectLst/>
                        </a:rPr>
                        <a:t> </a:t>
                      </a:r>
                      <a:r>
                        <a:rPr lang="en-US" sz="800" dirty="0" err="1" smtClean="0">
                          <a:effectLst/>
                        </a:rPr>
                        <a:t>presente</a:t>
                      </a:r>
                      <a:r>
                        <a:rPr lang="en-US" sz="800" dirty="0" smtClean="0">
                          <a:effectLst/>
                        </a:rPr>
                        <a:t> in un </a:t>
                      </a:r>
                      <a:r>
                        <a:rPr lang="en-US" sz="800" dirty="0" err="1" smtClean="0">
                          <a:effectLst/>
                        </a:rPr>
                        <a:t>insieme</a:t>
                      </a:r>
                      <a:r>
                        <a:rPr lang="en-US" sz="800" dirty="0" smtClean="0">
                          <a:effectLst/>
                        </a:rPr>
                        <a:t> (Array o Object)</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function</a:t>
                      </a:r>
                      <a:endParaRPr lang="it-IT" sz="800" u="none" dirty="0">
                        <a:solidFill>
                          <a:srgbClr val="006699"/>
                        </a:solidFill>
                        <a:effectLst/>
                        <a:latin typeface="+mj-lt"/>
                      </a:endParaRPr>
                    </a:p>
                  </a:txBody>
                  <a:tcPr marL="76200" marR="76200" marT="76200" marB="76200"/>
                </a:tc>
                <a:tc>
                  <a:txBody>
                    <a:bodyPr/>
                    <a:lstStyle/>
                    <a:p>
                      <a:pPr fontAlgn="t"/>
                      <a:r>
                        <a:rPr lang="it-IT" sz="800" dirty="0" smtClean="0">
                          <a:effectLst/>
                        </a:rPr>
                        <a:t>Dichiara una funzione</a:t>
                      </a:r>
                      <a:endParaRPr lang="it-IT"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if</a:t>
                      </a:r>
                      <a:r>
                        <a:rPr lang="it-IT" sz="800" u="none" dirty="0">
                          <a:solidFill>
                            <a:srgbClr val="006699"/>
                          </a:solidFill>
                          <a:effectLst/>
                          <a:latin typeface="+mj-lt"/>
                        </a:rPr>
                        <a:t> ... else ... else </a:t>
                      </a:r>
                      <a:r>
                        <a:rPr lang="it-IT" sz="800" u="none" dirty="0" err="1">
                          <a:solidFill>
                            <a:srgbClr val="006699"/>
                          </a:solidFill>
                          <a:effectLst/>
                          <a:latin typeface="+mj-lt"/>
                        </a:rPr>
                        <a:t>if</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Esegue</a:t>
                      </a:r>
                      <a:r>
                        <a:rPr lang="en-US" sz="800" dirty="0" smtClean="0">
                          <a:effectLst/>
                        </a:rPr>
                        <a:t> un </a:t>
                      </a:r>
                      <a:r>
                        <a:rPr lang="en-US" sz="800" dirty="0" err="1" smtClean="0">
                          <a:effectLst/>
                        </a:rPr>
                        <a:t>blocco</a:t>
                      </a:r>
                      <a:r>
                        <a:rPr lang="en-US" sz="800" dirty="0" smtClean="0">
                          <a:effectLst/>
                        </a:rPr>
                        <a:t> di </a:t>
                      </a:r>
                      <a:r>
                        <a:rPr lang="en-US" sz="800" dirty="0" err="1" smtClean="0">
                          <a:effectLst/>
                        </a:rPr>
                        <a:t>comandi</a:t>
                      </a:r>
                      <a:r>
                        <a:rPr lang="en-US" sz="800" dirty="0" smtClean="0">
                          <a:effectLst/>
                        </a:rPr>
                        <a:t> </a:t>
                      </a:r>
                      <a:r>
                        <a:rPr lang="en-US" sz="800" dirty="0" err="1" smtClean="0">
                          <a:effectLst/>
                        </a:rPr>
                        <a:t>quando</a:t>
                      </a:r>
                      <a:r>
                        <a:rPr lang="en-US" sz="800" dirty="0" smtClean="0">
                          <a:effectLst/>
                        </a:rPr>
                        <a:t> </a:t>
                      </a:r>
                      <a:r>
                        <a:rPr lang="en-US" sz="800" dirty="0" err="1" smtClean="0">
                          <a:effectLst/>
                        </a:rPr>
                        <a:t>una</a:t>
                      </a:r>
                      <a:r>
                        <a:rPr lang="en-US" sz="800" dirty="0" smtClean="0">
                          <a:effectLst/>
                        </a:rPr>
                        <a:t> </a:t>
                      </a:r>
                      <a:r>
                        <a:rPr lang="en-US" sz="800" dirty="0" err="1" smtClean="0">
                          <a:effectLst/>
                        </a:rPr>
                        <a:t>condizione</a:t>
                      </a:r>
                      <a:r>
                        <a:rPr lang="en-US" sz="800" dirty="0" smtClean="0">
                          <a:effectLst/>
                        </a:rPr>
                        <a:t> è </a:t>
                      </a:r>
                      <a:r>
                        <a:rPr lang="en-US" sz="800" dirty="0" err="1" smtClean="0">
                          <a:effectLst/>
                        </a:rPr>
                        <a:t>vera</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return</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Interrompe</a:t>
                      </a:r>
                      <a:r>
                        <a:rPr lang="en-US" sz="800" dirty="0" smtClean="0">
                          <a:effectLst/>
                        </a:rPr>
                        <a:t> </a:t>
                      </a:r>
                      <a:r>
                        <a:rPr lang="en-US" sz="800" dirty="0" err="1" smtClean="0">
                          <a:effectLst/>
                        </a:rPr>
                        <a:t>l’esecuzione</a:t>
                      </a:r>
                      <a:r>
                        <a:rPr lang="en-US" sz="800" dirty="0" smtClean="0">
                          <a:effectLst/>
                        </a:rPr>
                        <a:t> di </a:t>
                      </a:r>
                      <a:r>
                        <a:rPr lang="en-US" sz="800" dirty="0" err="1" smtClean="0">
                          <a:effectLst/>
                        </a:rPr>
                        <a:t>una</a:t>
                      </a:r>
                      <a:r>
                        <a:rPr lang="en-US" sz="800" dirty="0" smtClean="0">
                          <a:effectLst/>
                        </a:rPr>
                        <a:t> </a:t>
                      </a:r>
                      <a:r>
                        <a:rPr lang="en-US" sz="800" dirty="0" err="1" smtClean="0">
                          <a:effectLst/>
                        </a:rPr>
                        <a:t>funzione</a:t>
                      </a:r>
                      <a:r>
                        <a:rPr lang="en-US" sz="800" dirty="0" smtClean="0">
                          <a:effectLst/>
                        </a:rPr>
                        <a:t> e </a:t>
                      </a:r>
                      <a:r>
                        <a:rPr lang="en-US" sz="800" dirty="0" err="1" smtClean="0">
                          <a:effectLst/>
                        </a:rPr>
                        <a:t>ritorna</a:t>
                      </a:r>
                      <a:r>
                        <a:rPr lang="en-US" sz="800" dirty="0" smtClean="0">
                          <a:effectLst/>
                        </a:rPr>
                        <a:t> un </a:t>
                      </a:r>
                      <a:r>
                        <a:rPr lang="en-US" sz="800" dirty="0" err="1" smtClean="0">
                          <a:effectLst/>
                        </a:rPr>
                        <a:t>valore</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switch</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Organizza</a:t>
                      </a:r>
                      <a:r>
                        <a:rPr lang="en-US" sz="800" dirty="0" smtClean="0">
                          <a:effectLst/>
                        </a:rPr>
                        <a:t> </a:t>
                      </a:r>
                      <a:r>
                        <a:rPr lang="en-US" sz="800" dirty="0" err="1" smtClean="0">
                          <a:effectLst/>
                        </a:rPr>
                        <a:t>una</a:t>
                      </a:r>
                      <a:r>
                        <a:rPr lang="en-US" sz="800" dirty="0" smtClean="0">
                          <a:effectLst/>
                        </a:rPr>
                        <a:t> </a:t>
                      </a:r>
                      <a:r>
                        <a:rPr lang="en-US" sz="800" dirty="0" err="1" smtClean="0">
                          <a:effectLst/>
                        </a:rPr>
                        <a:t>serie</a:t>
                      </a:r>
                      <a:r>
                        <a:rPr lang="en-US" sz="800" dirty="0" smtClean="0">
                          <a:effectLst/>
                        </a:rPr>
                        <a:t> di </a:t>
                      </a:r>
                      <a:r>
                        <a:rPr lang="en-US" sz="800" dirty="0" err="1" smtClean="0">
                          <a:effectLst/>
                        </a:rPr>
                        <a:t>blocchi</a:t>
                      </a:r>
                      <a:r>
                        <a:rPr lang="en-US" sz="800" dirty="0" smtClean="0">
                          <a:effectLst/>
                        </a:rPr>
                        <a:t> di </a:t>
                      </a:r>
                      <a:r>
                        <a:rPr lang="en-US" sz="800" dirty="0" err="1" smtClean="0">
                          <a:effectLst/>
                        </a:rPr>
                        <a:t>istruzioni</a:t>
                      </a:r>
                      <a:r>
                        <a:rPr lang="en-US" sz="800" dirty="0" smtClean="0">
                          <a:effectLst/>
                        </a:rPr>
                        <a:t> </a:t>
                      </a:r>
                      <a:r>
                        <a:rPr lang="en-US" sz="800" dirty="0" err="1" smtClean="0">
                          <a:effectLst/>
                        </a:rPr>
                        <a:t>dioendenti</a:t>
                      </a:r>
                      <a:r>
                        <a:rPr lang="en-US" sz="800" baseline="0" dirty="0" smtClean="0">
                          <a:effectLst/>
                        </a:rPr>
                        <a:t> da </a:t>
                      </a:r>
                      <a:r>
                        <a:rPr lang="en-US" sz="800" baseline="0" dirty="0" err="1" smtClean="0">
                          <a:effectLst/>
                        </a:rPr>
                        <a:t>condizioni</a:t>
                      </a:r>
                      <a:r>
                        <a:rPr lang="en-US" sz="800" baseline="0" dirty="0" smtClean="0">
                          <a:effectLst/>
                        </a:rPr>
                        <a:t> alternative.</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throw</a:t>
                      </a:r>
                      <a:endParaRPr lang="it-IT" sz="800" u="none" dirty="0">
                        <a:solidFill>
                          <a:srgbClr val="006699"/>
                        </a:solidFill>
                        <a:effectLst/>
                        <a:latin typeface="+mj-lt"/>
                      </a:endParaRPr>
                    </a:p>
                  </a:txBody>
                  <a:tcPr marL="76200" marR="76200" marT="76200" marB="76200"/>
                </a:tc>
                <a:tc>
                  <a:txBody>
                    <a:bodyPr/>
                    <a:lstStyle/>
                    <a:p>
                      <a:pPr fontAlgn="t"/>
                      <a:r>
                        <a:rPr lang="it-IT" sz="800" dirty="0" smtClean="0">
                          <a:effectLst/>
                        </a:rPr>
                        <a:t>Genera un errore.</a:t>
                      </a:r>
                      <a:endParaRPr lang="it-IT"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try</a:t>
                      </a:r>
                      <a:r>
                        <a:rPr lang="it-IT" sz="800" u="none" dirty="0">
                          <a:solidFill>
                            <a:srgbClr val="006699"/>
                          </a:solidFill>
                          <a:effectLst/>
                          <a:latin typeface="+mj-lt"/>
                        </a:rPr>
                        <a:t> ... catch ... </a:t>
                      </a:r>
                      <a:r>
                        <a:rPr lang="it-IT" sz="800" u="none" dirty="0" err="1">
                          <a:solidFill>
                            <a:srgbClr val="006699"/>
                          </a:solidFill>
                          <a:effectLst/>
                          <a:latin typeface="+mj-lt"/>
                        </a:rPr>
                        <a:t>finally</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Gestione</a:t>
                      </a:r>
                      <a:r>
                        <a:rPr lang="en-US" sz="800" baseline="0" dirty="0" smtClean="0">
                          <a:effectLst/>
                        </a:rPr>
                        <a:t> </a:t>
                      </a:r>
                      <a:r>
                        <a:rPr lang="en-US" sz="800" baseline="0" dirty="0" err="1" smtClean="0">
                          <a:effectLst/>
                        </a:rPr>
                        <a:t>degli</a:t>
                      </a:r>
                      <a:r>
                        <a:rPr lang="en-US" sz="800" baseline="0" dirty="0" smtClean="0">
                          <a:effectLst/>
                        </a:rPr>
                        <a:t> </a:t>
                      </a:r>
                      <a:r>
                        <a:rPr lang="en-US" sz="800" baseline="0" dirty="0" err="1" smtClean="0">
                          <a:effectLst/>
                        </a:rPr>
                        <a:t>errori</a:t>
                      </a:r>
                      <a:endParaRPr lang="en-US"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var</a:t>
                      </a:r>
                      <a:endParaRPr lang="it-IT" sz="800" u="none" dirty="0">
                        <a:solidFill>
                          <a:srgbClr val="006699"/>
                        </a:solidFill>
                        <a:effectLst/>
                        <a:latin typeface="+mj-lt"/>
                      </a:endParaRPr>
                    </a:p>
                  </a:txBody>
                  <a:tcPr marL="76200" marR="76200" marT="76200" marB="76200"/>
                </a:tc>
                <a:tc>
                  <a:txBody>
                    <a:bodyPr/>
                    <a:lstStyle/>
                    <a:p>
                      <a:pPr fontAlgn="t"/>
                      <a:r>
                        <a:rPr lang="it-IT" sz="800" dirty="0" smtClean="0">
                          <a:effectLst/>
                        </a:rPr>
                        <a:t>Dichiara una variabile.</a:t>
                      </a:r>
                      <a:endParaRPr lang="it-IT" sz="800" dirty="0">
                        <a:effectLst/>
                      </a:endParaRPr>
                    </a:p>
                  </a:txBody>
                  <a:tcPr marL="76200" marR="76200" marT="76200" marB="76200"/>
                </a:tc>
              </a:tr>
              <a:tr h="202530">
                <a:tc>
                  <a:txBody>
                    <a:bodyPr/>
                    <a:lstStyle/>
                    <a:p>
                      <a:pPr fontAlgn="t"/>
                      <a:r>
                        <a:rPr lang="it-IT" sz="800" u="none" dirty="0" err="1">
                          <a:solidFill>
                            <a:srgbClr val="006699"/>
                          </a:solidFill>
                          <a:effectLst/>
                          <a:latin typeface="+mj-lt"/>
                        </a:rPr>
                        <a:t>while</a:t>
                      </a:r>
                      <a:endParaRPr lang="it-IT" sz="800" u="none" dirty="0">
                        <a:solidFill>
                          <a:srgbClr val="006699"/>
                        </a:solidFill>
                        <a:effectLst/>
                        <a:latin typeface="+mj-lt"/>
                      </a:endParaRPr>
                    </a:p>
                  </a:txBody>
                  <a:tcPr marL="76200" marR="76200" marT="76200" marB="76200"/>
                </a:tc>
                <a:tc>
                  <a:txBody>
                    <a:bodyPr/>
                    <a:lstStyle/>
                    <a:p>
                      <a:pPr fontAlgn="t"/>
                      <a:r>
                        <a:rPr lang="en-US" sz="800" dirty="0" err="1" smtClean="0">
                          <a:effectLst/>
                        </a:rPr>
                        <a:t>Esegue</a:t>
                      </a:r>
                      <a:r>
                        <a:rPr lang="en-US" sz="800" dirty="0" smtClean="0">
                          <a:effectLst/>
                        </a:rPr>
                        <a:t> un </a:t>
                      </a:r>
                      <a:r>
                        <a:rPr lang="en-US" sz="800" dirty="0" err="1" smtClean="0">
                          <a:effectLst/>
                        </a:rPr>
                        <a:t>blocco</a:t>
                      </a:r>
                      <a:r>
                        <a:rPr lang="en-US" sz="800" dirty="0" smtClean="0">
                          <a:effectLst/>
                        </a:rPr>
                        <a:t> di </a:t>
                      </a:r>
                      <a:r>
                        <a:rPr lang="en-US" sz="800" dirty="0" err="1" smtClean="0">
                          <a:effectLst/>
                        </a:rPr>
                        <a:t>comandi</a:t>
                      </a:r>
                      <a:r>
                        <a:rPr lang="en-US" sz="800" dirty="0" smtClean="0">
                          <a:effectLst/>
                        </a:rPr>
                        <a:t> </a:t>
                      </a:r>
                      <a:r>
                        <a:rPr lang="en-US" sz="800" dirty="0" err="1" smtClean="0">
                          <a:effectLst/>
                        </a:rPr>
                        <a:t>fino</a:t>
                      </a:r>
                      <a:r>
                        <a:rPr lang="en-US" sz="800" dirty="0" smtClean="0">
                          <a:effectLst/>
                        </a:rPr>
                        <a:t> a </a:t>
                      </a:r>
                      <a:r>
                        <a:rPr lang="en-US" sz="800" dirty="0" err="1" smtClean="0">
                          <a:effectLst/>
                        </a:rPr>
                        <a:t>che</a:t>
                      </a:r>
                      <a:r>
                        <a:rPr lang="en-US" sz="800" dirty="0" smtClean="0">
                          <a:effectLst/>
                        </a:rPr>
                        <a:t> </a:t>
                      </a:r>
                      <a:r>
                        <a:rPr lang="en-US" sz="800" dirty="0" err="1" smtClean="0">
                          <a:effectLst/>
                        </a:rPr>
                        <a:t>una</a:t>
                      </a:r>
                      <a:r>
                        <a:rPr lang="en-US" sz="800" dirty="0" smtClean="0">
                          <a:effectLst/>
                        </a:rPr>
                        <a:t> </a:t>
                      </a:r>
                      <a:r>
                        <a:rPr lang="en-US" sz="800" dirty="0" err="1" smtClean="0">
                          <a:effectLst/>
                        </a:rPr>
                        <a:t>determinata</a:t>
                      </a:r>
                      <a:r>
                        <a:rPr lang="en-US" sz="800" dirty="0" smtClean="0">
                          <a:effectLst/>
                        </a:rPr>
                        <a:t> </a:t>
                      </a:r>
                      <a:r>
                        <a:rPr lang="en-US" sz="800" dirty="0" err="1" smtClean="0">
                          <a:effectLst/>
                        </a:rPr>
                        <a:t>condizione</a:t>
                      </a:r>
                      <a:r>
                        <a:rPr lang="en-US" sz="800" baseline="0" dirty="0" smtClean="0">
                          <a:effectLst/>
                        </a:rPr>
                        <a:t> è </a:t>
                      </a:r>
                      <a:r>
                        <a:rPr lang="en-US" sz="800" baseline="0" dirty="0" err="1" smtClean="0">
                          <a:effectLst/>
                        </a:rPr>
                        <a:t>vera</a:t>
                      </a:r>
                      <a:r>
                        <a:rPr lang="en-US" sz="800" baseline="0" dirty="0" smtClean="0">
                          <a:effectLst/>
                        </a:rPr>
                        <a:t>.</a:t>
                      </a:r>
                      <a:endParaRPr lang="en-US" sz="800" dirty="0">
                        <a:effectLst/>
                      </a:endParaRPr>
                    </a:p>
                  </a:txBody>
                  <a:tcPr marL="76200" marR="76200" marT="76200" marB="76200"/>
                </a:tc>
              </a:tr>
            </a:tbl>
          </a:graphicData>
        </a:graphic>
      </p:graphicFrame>
    </p:spTree>
    <p:extLst>
      <p:ext uri="{BB962C8B-B14F-4D97-AF65-F5344CB8AC3E}">
        <p14:creationId xmlns:p14="http://schemas.microsoft.com/office/powerpoint/2010/main" val="40164835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Operatori</a:t>
            </a:r>
          </a:p>
        </p:txBody>
      </p:sp>
      <p:sp>
        <p:nvSpPr>
          <p:cNvPr id="1126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Gli operatori sono </a:t>
            </a:r>
            <a:r>
              <a:rPr lang="it-IT" sz="2400" u="none" dirty="0" err="1"/>
              <a:t>token</a:t>
            </a:r>
            <a:r>
              <a:rPr lang="it-IT" sz="2400" u="none" dirty="0"/>
              <a:t> composti di uno o più caratteri speciali che servono a controllare il flusso delle operazioni che dobbiamo eseguire </a:t>
            </a:r>
            <a:r>
              <a:rPr lang="it-IT" sz="2400" u="none" dirty="0" smtClean="0"/>
              <a:t>e/o </a:t>
            </a:r>
            <a:r>
              <a:rPr lang="it-IT" sz="2400" u="none" dirty="0"/>
              <a:t>a costruire </a:t>
            </a:r>
            <a:r>
              <a:rPr lang="it-IT" sz="2400" b="1" i="1" u="none" dirty="0"/>
              <a:t>espressioni</a:t>
            </a:r>
            <a:endParaRPr lang="it-IT" sz="2400" b="1" u="none" dirty="0"/>
          </a:p>
          <a:p>
            <a:pPr marL="342900" indent="-342900">
              <a:spcBef>
                <a:spcPct val="20000"/>
              </a:spcBef>
              <a:buFontTx/>
              <a:buChar char="•"/>
            </a:pPr>
            <a:r>
              <a:rPr lang="it-IT" sz="2400" u="none" dirty="0"/>
              <a:t>Operatori usati sia in </a:t>
            </a:r>
            <a:r>
              <a:rPr lang="it-IT" sz="2400" u="none" dirty="0" err="1" smtClean="0">
                <a:solidFill>
                  <a:srgbClr val="006699"/>
                </a:solidFill>
                <a:latin typeface="+mj-lt"/>
              </a:rPr>
              <a:t>JavaScript</a:t>
            </a:r>
            <a:r>
              <a:rPr lang="it-IT" sz="2400" u="none" dirty="0" smtClean="0"/>
              <a:t> </a:t>
            </a:r>
            <a:r>
              <a:rPr lang="it-IT" sz="2400" u="none" dirty="0"/>
              <a:t>che in </a:t>
            </a:r>
            <a:r>
              <a:rPr lang="it-IT" sz="2400" u="none" dirty="0">
                <a:solidFill>
                  <a:srgbClr val="006699"/>
                </a:solidFill>
                <a:latin typeface="+mj-lt"/>
              </a:rPr>
              <a:t>JAVA</a:t>
            </a:r>
            <a:r>
              <a:rPr lang="it-IT" sz="2400" u="none" dirty="0"/>
              <a:t>:</a:t>
            </a:r>
            <a:endParaRPr lang="it-IT" sz="2400" b="1" u="none" dirty="0"/>
          </a:p>
          <a:p>
            <a:pPr marL="342900" indent="-342900">
              <a:spcBef>
                <a:spcPct val="20000"/>
              </a:spcBef>
            </a:pPr>
            <a:r>
              <a:rPr lang="it-IT" sz="2400" b="1" u="none" dirty="0"/>
              <a:t>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&amp;</a:t>
            </a:r>
            <a:r>
              <a:rPr lang="it-IT" sz="2400" u="none" dirty="0">
                <a:solidFill>
                  <a:srgbClr val="006699"/>
                </a:solidFill>
                <a:latin typeface="Courier New" pitchFamily="49" charset="0"/>
              </a:rPr>
              <a:t>  &amp;&amp;  </a:t>
            </a:r>
            <a:r>
              <a:rPr lang="it-IT" sz="2400" u="none" dirty="0">
                <a:solidFill>
                  <a:srgbClr val="FF0000"/>
                </a:solidFill>
                <a:latin typeface="Courier New" pitchFamily="49" charset="0"/>
              </a:rPr>
              <a:t>&amp;=</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a:t>
            </a:r>
            <a:r>
              <a:rPr lang="it-IT" sz="2400" u="none" dirty="0" smtClean="0">
                <a:solidFill>
                  <a:srgbClr val="006699"/>
                </a:solidFill>
                <a:latin typeface="Courier New" pitchFamily="49" charset="0"/>
              </a:rPr>
              <a:t>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a:t>
            </a:r>
            <a:r>
              <a:rPr lang="it-IT" sz="2400" u="none" dirty="0" smtClean="0">
                <a:solidFill>
                  <a:srgbClr val="006699"/>
                </a:solidFill>
                <a:latin typeface="Courier New" pitchFamily="49" charset="0"/>
              </a:rPr>
              <a:t>? </a:t>
            </a:r>
            <a:r>
              <a:rPr lang="it-IT" sz="2400" u="none" dirty="0" smtClean="0">
                <a:solidFill>
                  <a:srgbClr val="FF0000"/>
                </a:solidFill>
                <a:latin typeface="Courier New" pitchFamily="49" charset="0"/>
              </a:rPr>
              <a:t>:</a:t>
            </a:r>
            <a:r>
              <a:rPr lang="it-IT" sz="2400" u="none" dirty="0" smtClean="0">
                <a:solidFill>
                  <a:srgbClr val="006699"/>
                </a:solidFill>
                <a:latin typeface="Courier New" pitchFamily="49" charset="0"/>
              </a:rPr>
              <a:t> </a:t>
            </a:r>
            <a:r>
              <a:rPr lang="it-IT" sz="2400" u="none" dirty="0">
                <a:solidFill>
                  <a:srgbClr val="006699"/>
                </a:solidFill>
                <a:latin typeface="Courier New" pitchFamily="49" charset="0"/>
              </a:rPr>
              <a:t>/  </a:t>
            </a:r>
            <a:r>
              <a:rPr lang="it-IT" sz="2400" u="none" dirty="0" smtClean="0">
                <a:solidFill>
                  <a:srgbClr val="FF0000"/>
                </a:solidFill>
                <a:latin typeface="Courier New" pitchFamily="49" charset="0"/>
              </a:rPr>
              <a:t>/=</a:t>
            </a:r>
            <a:r>
              <a:rPr lang="it-IT" sz="2400" u="none" dirty="0" smtClean="0">
                <a:solidFill>
                  <a:srgbClr val="006699"/>
                </a:solidFill>
                <a:latin typeface="Courier New" pitchFamily="49" charset="0"/>
              </a:rPr>
              <a:t> </a:t>
            </a:r>
            <a:r>
              <a:rPr lang="it-IT" sz="2400" u="none" dirty="0">
                <a:solidFill>
                  <a:srgbClr val="006699"/>
                </a:solidFill>
                <a:latin typeface="Courier New" pitchFamily="49" charset="0"/>
              </a:rPr>
              <a:t>[]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&lt;</a:t>
            </a:r>
            <a:r>
              <a:rPr lang="it-IT" sz="2400" u="none" dirty="0">
                <a:solidFill>
                  <a:srgbClr val="006699"/>
                </a:solidFill>
                <a:latin typeface="Courier New" pitchFamily="49" charset="0"/>
              </a:rPr>
              <a:t>  &lt;&lt;  </a:t>
            </a:r>
            <a:r>
              <a:rPr lang="it-IT" sz="2400" u="none" dirty="0">
                <a:solidFill>
                  <a:srgbClr val="FF0000"/>
                </a:solidFill>
                <a:latin typeface="Courier New" pitchFamily="49" charset="0"/>
              </a:rPr>
              <a:t>&lt;&lt;=</a:t>
            </a:r>
            <a:r>
              <a:rPr lang="it-IT" sz="2400" u="none" dirty="0">
                <a:solidFill>
                  <a:srgbClr val="006699"/>
                </a:solidFill>
                <a:latin typeface="Courier New" pitchFamily="49" charset="0"/>
              </a:rPr>
              <a:t>  &lt;=  </a:t>
            </a:r>
            <a:r>
              <a:rPr lang="it-IT" sz="2400" u="none" dirty="0">
                <a:solidFill>
                  <a:srgbClr val="FF0000"/>
                </a:solidFill>
                <a:latin typeface="Courier New" pitchFamily="49" charset="0"/>
              </a:rPr>
              <a:t>&lt;&gt;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  </a:t>
            </a:r>
            <a:r>
              <a:rPr lang="it-IT" sz="2400" u="none" dirty="0">
                <a:solidFill>
                  <a:srgbClr val="FF0000"/>
                </a:solidFill>
                <a:latin typeface="Courier New" pitchFamily="49" charset="0"/>
              </a:rPr>
              <a:t>===</a:t>
            </a:r>
            <a:r>
              <a:rPr lang="it-IT" sz="2400" u="none" dirty="0">
                <a:solidFill>
                  <a:srgbClr val="006699"/>
                </a:solidFill>
                <a:latin typeface="Courier New" pitchFamily="49" charset="0"/>
              </a:rPr>
              <a:t> &gt;  </a:t>
            </a:r>
            <a:r>
              <a:rPr lang="it-IT" sz="2400" u="none" dirty="0">
                <a:solidFill>
                  <a:srgbClr val="FF0000"/>
                </a:solidFill>
                <a:latin typeface="Courier New" pitchFamily="49" charset="0"/>
              </a:rPr>
              <a:t>&gt;=</a:t>
            </a:r>
            <a:r>
              <a:rPr lang="it-IT" sz="2400" u="none" dirty="0">
                <a:solidFill>
                  <a:srgbClr val="006699"/>
                </a:solidFill>
                <a:latin typeface="Courier New" pitchFamily="49" charset="0"/>
              </a:rPr>
              <a:t>  &gt;&gt;  </a:t>
            </a:r>
            <a:r>
              <a:rPr lang="it-IT" sz="2400" u="none" dirty="0">
                <a:solidFill>
                  <a:srgbClr val="FF0000"/>
                </a:solidFill>
                <a:latin typeface="Courier New" pitchFamily="49" charset="0"/>
              </a:rPr>
              <a:t>&gt;&gt;=</a:t>
            </a:r>
            <a:r>
              <a:rPr lang="it-IT" sz="2400" u="none" dirty="0">
                <a:solidFill>
                  <a:srgbClr val="006699"/>
                </a:solidFill>
                <a:latin typeface="Courier New" pitchFamily="49" charset="0"/>
              </a:rPr>
              <a:t>  &gt;&gt;&gt;  </a:t>
            </a:r>
            <a:r>
              <a:rPr lang="it-IT" sz="2400" u="none" dirty="0">
                <a:solidFill>
                  <a:srgbClr val="FF0000"/>
                </a:solidFill>
                <a:latin typeface="Courier New" pitchFamily="49" charset="0"/>
              </a:rPr>
              <a:t>&gt;&gt;&gt;=</a:t>
            </a:r>
            <a:r>
              <a:rPr lang="it-IT" sz="2400" u="none" dirty="0">
                <a:latin typeface="Courier New" pitchFamily="49" charset="0"/>
              </a:rPr>
              <a:t> </a:t>
            </a:r>
          </a:p>
        </p:txBody>
      </p:sp>
    </p:spTree>
    <p:extLst>
      <p:ext uri="{BB962C8B-B14F-4D97-AF65-F5344CB8AC3E}">
        <p14:creationId xmlns:p14="http://schemas.microsoft.com/office/powerpoint/2010/main" val="3719524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506945411"/>
              </p:ext>
            </p:extLst>
          </p:nvPr>
        </p:nvGraphicFramePr>
        <p:xfrm>
          <a:off x="287525" y="1259937"/>
          <a:ext cx="8568951" cy="3400045"/>
        </p:xfrm>
        <a:graphic>
          <a:graphicData uri="http://schemas.openxmlformats.org/drawingml/2006/table">
            <a:tbl>
              <a:tblPr firstRow="1" bandRow="1">
                <a:tableStyleId>{3C2FFA5D-87B4-456A-9821-1D502468CF0F}</a:tableStyleId>
              </a:tblPr>
              <a:tblGrid>
                <a:gridCol w="1224136"/>
                <a:gridCol w="3312368"/>
                <a:gridCol w="1440160"/>
                <a:gridCol w="1296144"/>
                <a:gridCol w="1296143"/>
              </a:tblGrid>
              <a:tr h="309095">
                <a:tc>
                  <a:txBody>
                    <a:bodyPr/>
                    <a:lstStyle/>
                    <a:p>
                      <a:pPr algn="l" fontAlgn="t"/>
                      <a:r>
                        <a:rPr lang="it-IT" sz="1400" dirty="0" smtClean="0">
                          <a:effectLst/>
                        </a:rPr>
                        <a:t>Operatore</a:t>
                      </a:r>
                      <a:endParaRPr lang="it-IT" sz="1400" dirty="0">
                        <a:solidFill>
                          <a:schemeClr val="bg1"/>
                        </a:solidFill>
                        <a:effectLst/>
                      </a:endParaRPr>
                    </a:p>
                  </a:txBody>
                  <a:tcPr/>
                </a:tc>
                <a:tc>
                  <a:txBody>
                    <a:bodyPr/>
                    <a:lstStyle/>
                    <a:p>
                      <a:pPr algn="l" fontAlgn="t"/>
                      <a:r>
                        <a:rPr lang="it-IT" sz="1400" dirty="0" smtClean="0">
                          <a:effectLst/>
                        </a:rPr>
                        <a:t>Funzione</a:t>
                      </a:r>
                      <a:endParaRPr lang="it-IT" sz="1400" dirty="0">
                        <a:solidFill>
                          <a:schemeClr val="bg1"/>
                        </a:solidFill>
                        <a:effectLst/>
                      </a:endParaRPr>
                    </a:p>
                  </a:txBody>
                  <a:tcPr/>
                </a:tc>
                <a:tc>
                  <a:txBody>
                    <a:bodyPr/>
                    <a:lstStyle/>
                    <a:p>
                      <a:pPr algn="ctr" fontAlgn="t"/>
                      <a:r>
                        <a:rPr lang="it-IT" sz="1400" dirty="0" smtClean="0">
                          <a:effectLst/>
                        </a:rPr>
                        <a:t>Espressione</a:t>
                      </a:r>
                      <a:endParaRPr lang="it-IT" sz="1400" dirty="0">
                        <a:solidFill>
                          <a:schemeClr val="bg1"/>
                        </a:solidFill>
                        <a:effectLst/>
                      </a:endParaRPr>
                    </a:p>
                  </a:txBody>
                  <a:tcPr/>
                </a:tc>
                <a:tc>
                  <a:txBody>
                    <a:bodyPr/>
                    <a:lstStyle/>
                    <a:p>
                      <a:pPr algn="ctr" fontAlgn="t"/>
                      <a:r>
                        <a:rPr lang="it-IT" sz="1400" dirty="0" smtClean="0">
                          <a:effectLst/>
                        </a:rPr>
                        <a:t>Valore di y</a:t>
                      </a:r>
                      <a:endParaRPr lang="it-IT" sz="1400" dirty="0">
                        <a:solidFill>
                          <a:schemeClr val="bg1"/>
                        </a:solidFill>
                        <a:effectLst/>
                      </a:endParaRPr>
                    </a:p>
                  </a:txBody>
                  <a:tcPr/>
                </a:tc>
                <a:tc>
                  <a:txBody>
                    <a:bodyPr/>
                    <a:lstStyle/>
                    <a:p>
                      <a:pPr algn="ctr" fontAlgn="t"/>
                      <a:r>
                        <a:rPr lang="it-IT" sz="1400" dirty="0" smtClean="0">
                          <a:effectLst/>
                        </a:rPr>
                        <a:t>Valore di x</a:t>
                      </a:r>
                      <a:endParaRPr lang="it-IT" sz="1400" dirty="0">
                        <a:solidFill>
                          <a:schemeClr val="bg1"/>
                        </a:solidFill>
                        <a:effectLst/>
                      </a:endParaRPr>
                    </a:p>
                  </a:txBody>
                  <a:tcPr/>
                </a:tc>
              </a:tr>
              <a:tr h="309095">
                <a:tc>
                  <a:txBody>
                    <a:bodyPr/>
                    <a:lstStyle/>
                    <a:p>
                      <a:pPr algn="l" fontAlgn="t"/>
                      <a:endParaRPr lang="it-IT" sz="1400" dirty="0">
                        <a:solidFill>
                          <a:schemeClr val="bg1"/>
                        </a:solidFill>
                        <a:effectLst/>
                      </a:endParaRPr>
                    </a:p>
                  </a:txBody>
                  <a:tcPr/>
                </a:tc>
                <a:tc>
                  <a:txBody>
                    <a:bodyPr/>
                    <a:lstStyle/>
                    <a:p>
                      <a:pPr algn="l" fontAlgn="t"/>
                      <a:endParaRPr lang="it-IT" sz="1400" dirty="0">
                        <a:solidFill>
                          <a:schemeClr val="bg1"/>
                        </a:solidFill>
                        <a:effectLst/>
                      </a:endParaRPr>
                    </a:p>
                  </a:txBody>
                  <a:tcPr/>
                </a:tc>
                <a:tc gridSpan="3">
                  <a:txBody>
                    <a:bodyPr/>
                    <a:lstStyle/>
                    <a:p>
                      <a:pPr algn="ctr" fontAlgn="t"/>
                      <a:r>
                        <a:rPr lang="it-IT" sz="1400" dirty="0" smtClean="0">
                          <a:effectLst/>
                        </a:rPr>
                        <a:t>Valore iniziale: y=5</a:t>
                      </a:r>
                      <a:endParaRPr lang="it-IT" sz="1400" dirty="0">
                        <a:solidFill>
                          <a:schemeClr val="bg1"/>
                        </a:solidFill>
                        <a:effectLst/>
                      </a:endParaRPr>
                    </a:p>
                  </a:txBody>
                  <a:tcPr/>
                </a:tc>
                <a:tc hMerge="1">
                  <a:txBody>
                    <a:bodyPr/>
                    <a:lstStyle/>
                    <a:p>
                      <a:pPr algn="l" fontAlgn="t"/>
                      <a:endParaRPr lang="it-IT" sz="1600" dirty="0">
                        <a:solidFill>
                          <a:schemeClr val="bg1"/>
                        </a:solidFill>
                        <a:effectLst/>
                      </a:endParaRPr>
                    </a:p>
                  </a:txBody>
                  <a:tcPr>
                    <a:solidFill>
                      <a:schemeClr val="accent2">
                        <a:lumMod val="75000"/>
                      </a:schemeClr>
                    </a:solidFill>
                  </a:tcPr>
                </a:tc>
                <a:tc hMerge="1">
                  <a:txBody>
                    <a:bodyPr/>
                    <a:lstStyle/>
                    <a:p>
                      <a:pPr algn="l" fontAlgn="t"/>
                      <a:endParaRPr lang="it-IT" sz="1600" dirty="0">
                        <a:solidFill>
                          <a:schemeClr val="bg1"/>
                        </a:solidFill>
                        <a:effectLst/>
                      </a:endParaRPr>
                    </a:p>
                  </a:txBody>
                  <a:tcPr>
                    <a:solidFill>
                      <a:schemeClr val="accent2">
                        <a:lumMod val="75000"/>
                      </a:schemeClr>
                    </a:solidFill>
                  </a:tcPr>
                </a:tc>
              </a:tr>
              <a:tr h="309095">
                <a:tc>
                  <a:txBody>
                    <a:bodyPr/>
                    <a:lstStyle/>
                    <a:p>
                      <a:pPr fontAlgn="t"/>
                      <a:r>
                        <a:rPr lang="it-IT" sz="1400" dirty="0">
                          <a:effectLst/>
                        </a:rPr>
                        <a:t>+</a:t>
                      </a:r>
                      <a:endParaRPr lang="it-IT" sz="1400" dirty="0">
                        <a:effectLst/>
                        <a:latin typeface="Source Code Pro" panose="020B0509030403020204" pitchFamily="49" charset="0"/>
                      </a:endParaRPr>
                    </a:p>
                  </a:txBody>
                  <a:tcPr/>
                </a:tc>
                <a:tc>
                  <a:txBody>
                    <a:bodyPr/>
                    <a:lstStyle/>
                    <a:p>
                      <a:pPr fontAlgn="t"/>
                      <a:r>
                        <a:rPr lang="it-IT" sz="1400" dirty="0" smtClean="0">
                          <a:effectLst/>
                        </a:rPr>
                        <a:t>Addizione </a:t>
                      </a:r>
                      <a:endParaRPr lang="it-IT" sz="1400" dirty="0">
                        <a:effectLst/>
                      </a:endParaRPr>
                    </a:p>
                  </a:txBody>
                  <a:tcPr/>
                </a:tc>
                <a:tc>
                  <a:txBody>
                    <a:bodyPr/>
                    <a:lstStyle/>
                    <a:p>
                      <a:pPr fontAlgn="t"/>
                      <a:r>
                        <a:rPr lang="it-IT" sz="1400" dirty="0">
                          <a:effectLst/>
                        </a:rPr>
                        <a:t>x = y + 2</a:t>
                      </a:r>
                      <a:endParaRPr lang="it-IT" sz="1400" dirty="0">
                        <a:effectLst/>
                        <a:latin typeface="Source Code Pro" panose="020B0509030403020204" pitchFamily="49" charset="0"/>
                      </a:endParaRPr>
                    </a:p>
                  </a:txBody>
                  <a:tcPr/>
                </a:tc>
                <a:tc>
                  <a:txBody>
                    <a:bodyPr/>
                    <a:lstStyle/>
                    <a:p>
                      <a:pPr fontAlgn="t"/>
                      <a:r>
                        <a:rPr lang="it-IT" sz="1400">
                          <a:effectLst/>
                        </a:rPr>
                        <a:t>y = 5</a:t>
                      </a:r>
                      <a:endParaRPr lang="it-IT" sz="1400">
                        <a:effectLst/>
                        <a:latin typeface="Source Code Pro" panose="020B0509030403020204" pitchFamily="49" charset="0"/>
                      </a:endParaRPr>
                    </a:p>
                  </a:txBody>
                  <a:tcPr/>
                </a:tc>
                <a:tc>
                  <a:txBody>
                    <a:bodyPr/>
                    <a:lstStyle/>
                    <a:p>
                      <a:pPr fontAlgn="t"/>
                      <a:r>
                        <a:rPr lang="it-IT" sz="1400">
                          <a:effectLst/>
                        </a:rPr>
                        <a:t>x = 7</a:t>
                      </a:r>
                      <a:endParaRPr lang="it-IT" sz="1400">
                        <a:effectLst/>
                        <a:latin typeface="Source Code Pro" panose="020B0509030403020204" pitchFamily="49" charset="0"/>
                      </a:endParaRPr>
                    </a:p>
                  </a:txBody>
                  <a:tcPr/>
                </a:tc>
              </a:tr>
              <a:tr h="309095">
                <a:tc>
                  <a:txBody>
                    <a:bodyPr/>
                    <a:lstStyle/>
                    <a:p>
                      <a:pPr fontAlgn="t"/>
                      <a:r>
                        <a:rPr lang="it-IT" sz="1400" dirty="0">
                          <a:effectLst/>
                        </a:rPr>
                        <a:t>-</a:t>
                      </a:r>
                      <a:endParaRPr lang="it-IT" sz="1400" dirty="0">
                        <a:effectLst/>
                        <a:latin typeface="Source Code Pro" panose="020B0509030403020204" pitchFamily="49" charset="0"/>
                      </a:endParaRPr>
                    </a:p>
                  </a:txBody>
                  <a:tcPr/>
                </a:tc>
                <a:tc>
                  <a:txBody>
                    <a:bodyPr/>
                    <a:lstStyle/>
                    <a:p>
                      <a:pPr fontAlgn="t"/>
                      <a:r>
                        <a:rPr lang="it-IT" sz="1400" dirty="0" smtClean="0">
                          <a:effectLst/>
                        </a:rPr>
                        <a:t>Sottrazione</a:t>
                      </a:r>
                      <a:endParaRPr lang="it-IT" sz="1400" dirty="0">
                        <a:effectLst/>
                      </a:endParaRPr>
                    </a:p>
                  </a:txBody>
                  <a:tcPr/>
                </a:tc>
                <a:tc>
                  <a:txBody>
                    <a:bodyPr/>
                    <a:lstStyle/>
                    <a:p>
                      <a:pPr fontAlgn="t"/>
                      <a:r>
                        <a:rPr lang="it-IT" sz="1400" dirty="0">
                          <a:effectLst/>
                        </a:rPr>
                        <a:t>x = y - 2</a:t>
                      </a:r>
                      <a:endParaRPr lang="it-IT" sz="1400" dirty="0">
                        <a:effectLst/>
                        <a:latin typeface="Source Code Pro" panose="020B0509030403020204" pitchFamily="49" charset="0"/>
                      </a:endParaRPr>
                    </a:p>
                  </a:txBody>
                  <a:tcPr/>
                </a:tc>
                <a:tc>
                  <a:txBody>
                    <a:bodyPr/>
                    <a:lstStyle/>
                    <a:p>
                      <a:pPr fontAlgn="t"/>
                      <a:r>
                        <a:rPr lang="it-IT" sz="1400">
                          <a:effectLst/>
                        </a:rPr>
                        <a:t>y = 5</a:t>
                      </a:r>
                      <a:endParaRPr lang="it-IT" sz="1400">
                        <a:effectLst/>
                        <a:latin typeface="Source Code Pro" panose="020B0509030403020204" pitchFamily="49" charset="0"/>
                      </a:endParaRPr>
                    </a:p>
                  </a:txBody>
                  <a:tcPr/>
                </a:tc>
                <a:tc>
                  <a:txBody>
                    <a:bodyPr/>
                    <a:lstStyle/>
                    <a:p>
                      <a:pPr fontAlgn="t"/>
                      <a:r>
                        <a:rPr lang="it-IT" sz="1400">
                          <a:effectLst/>
                        </a:rPr>
                        <a:t>x = 3</a:t>
                      </a:r>
                      <a:endParaRPr lang="it-IT" sz="1400">
                        <a:effectLst/>
                        <a:latin typeface="Source Code Pro" panose="020B0509030403020204" pitchFamily="49" charset="0"/>
                      </a:endParaRPr>
                    </a:p>
                  </a:txBody>
                  <a:tcPr/>
                </a:tc>
              </a:tr>
              <a:tr h="309095">
                <a:tc>
                  <a:txBody>
                    <a:bodyPr/>
                    <a:lstStyle/>
                    <a:p>
                      <a:pPr fontAlgn="t"/>
                      <a:r>
                        <a:rPr lang="it-IT" sz="1400" dirty="0">
                          <a:effectLst/>
                        </a:rPr>
                        <a:t>*</a:t>
                      </a:r>
                      <a:endParaRPr lang="it-IT" sz="1400" dirty="0">
                        <a:effectLst/>
                        <a:latin typeface="Source Code Pro" panose="020B0509030403020204" pitchFamily="49" charset="0"/>
                      </a:endParaRPr>
                    </a:p>
                  </a:txBody>
                  <a:tcPr/>
                </a:tc>
                <a:tc>
                  <a:txBody>
                    <a:bodyPr/>
                    <a:lstStyle/>
                    <a:p>
                      <a:pPr fontAlgn="t"/>
                      <a:r>
                        <a:rPr lang="it-IT" sz="1400" dirty="0" smtClean="0">
                          <a:effectLst/>
                        </a:rPr>
                        <a:t>Moltiplicazione</a:t>
                      </a:r>
                      <a:endParaRPr lang="it-IT" sz="1400" dirty="0">
                        <a:effectLst/>
                      </a:endParaRPr>
                    </a:p>
                  </a:txBody>
                  <a:tcPr/>
                </a:tc>
                <a:tc>
                  <a:txBody>
                    <a:bodyPr/>
                    <a:lstStyle/>
                    <a:p>
                      <a:pPr fontAlgn="t"/>
                      <a:r>
                        <a:rPr lang="it-IT" sz="1400" dirty="0">
                          <a:effectLst/>
                        </a:rPr>
                        <a:t>x = y * 2</a:t>
                      </a:r>
                      <a:endParaRPr lang="it-IT" sz="1400" dirty="0">
                        <a:effectLst/>
                        <a:latin typeface="Source Code Pro" panose="020B0509030403020204" pitchFamily="49" charset="0"/>
                      </a:endParaRPr>
                    </a:p>
                  </a:txBody>
                  <a:tcPr/>
                </a:tc>
                <a:tc>
                  <a:txBody>
                    <a:bodyPr/>
                    <a:lstStyle/>
                    <a:p>
                      <a:pPr fontAlgn="t"/>
                      <a:r>
                        <a:rPr lang="it-IT" sz="1400" dirty="0">
                          <a:effectLst/>
                        </a:rPr>
                        <a:t>y = 5</a:t>
                      </a:r>
                      <a:endParaRPr lang="it-IT" sz="1400" dirty="0">
                        <a:effectLst/>
                        <a:latin typeface="Source Code Pro" panose="020B0509030403020204" pitchFamily="49" charset="0"/>
                      </a:endParaRPr>
                    </a:p>
                  </a:txBody>
                  <a:tcPr/>
                </a:tc>
                <a:tc>
                  <a:txBody>
                    <a:bodyPr/>
                    <a:lstStyle/>
                    <a:p>
                      <a:pPr fontAlgn="t"/>
                      <a:r>
                        <a:rPr lang="it-IT" sz="1400">
                          <a:effectLst/>
                        </a:rPr>
                        <a:t>x = 10</a:t>
                      </a:r>
                      <a:endParaRPr lang="it-IT" sz="1400">
                        <a:effectLst/>
                        <a:latin typeface="Source Code Pro" panose="020B0509030403020204" pitchFamily="49" charset="0"/>
                      </a:endParaRPr>
                    </a:p>
                  </a:txBody>
                  <a:tcPr/>
                </a:tc>
              </a:tr>
              <a:tr h="309095">
                <a:tc>
                  <a:txBody>
                    <a:bodyPr/>
                    <a:lstStyle/>
                    <a:p>
                      <a:pPr fontAlgn="t"/>
                      <a:r>
                        <a:rPr lang="it-IT" sz="1400" dirty="0">
                          <a:effectLst/>
                        </a:rPr>
                        <a:t>/</a:t>
                      </a:r>
                      <a:endParaRPr lang="it-IT" sz="1400" dirty="0">
                        <a:effectLst/>
                        <a:latin typeface="Source Code Pro" panose="020B0509030403020204" pitchFamily="49" charset="0"/>
                      </a:endParaRPr>
                    </a:p>
                  </a:txBody>
                  <a:tcPr/>
                </a:tc>
                <a:tc>
                  <a:txBody>
                    <a:bodyPr/>
                    <a:lstStyle/>
                    <a:p>
                      <a:pPr fontAlgn="t"/>
                      <a:r>
                        <a:rPr lang="it-IT" sz="1400" dirty="0" smtClean="0">
                          <a:effectLst/>
                        </a:rPr>
                        <a:t>Divisione</a:t>
                      </a:r>
                      <a:endParaRPr lang="it-IT" sz="1400" dirty="0">
                        <a:effectLst/>
                      </a:endParaRPr>
                    </a:p>
                  </a:txBody>
                  <a:tcPr/>
                </a:tc>
                <a:tc>
                  <a:txBody>
                    <a:bodyPr/>
                    <a:lstStyle/>
                    <a:p>
                      <a:pPr fontAlgn="t"/>
                      <a:r>
                        <a:rPr lang="it-IT" sz="1400">
                          <a:effectLst/>
                        </a:rPr>
                        <a:t>x = y / 2</a:t>
                      </a:r>
                      <a:endParaRPr lang="it-IT" sz="1400">
                        <a:effectLst/>
                        <a:latin typeface="Source Code Pro" panose="020B0509030403020204" pitchFamily="49" charset="0"/>
                      </a:endParaRPr>
                    </a:p>
                  </a:txBody>
                  <a:tcPr/>
                </a:tc>
                <a:tc>
                  <a:txBody>
                    <a:bodyPr/>
                    <a:lstStyle/>
                    <a:p>
                      <a:pPr fontAlgn="t"/>
                      <a:r>
                        <a:rPr lang="it-IT" sz="1400" dirty="0">
                          <a:effectLst/>
                        </a:rPr>
                        <a:t>y = 5</a:t>
                      </a:r>
                      <a:endParaRPr lang="it-IT" sz="1400" dirty="0">
                        <a:effectLst/>
                        <a:latin typeface="Source Code Pro" panose="020B0509030403020204" pitchFamily="49" charset="0"/>
                      </a:endParaRPr>
                    </a:p>
                  </a:txBody>
                  <a:tcPr/>
                </a:tc>
                <a:tc>
                  <a:txBody>
                    <a:bodyPr/>
                    <a:lstStyle/>
                    <a:p>
                      <a:pPr fontAlgn="t"/>
                      <a:r>
                        <a:rPr lang="it-IT" sz="1400">
                          <a:effectLst/>
                        </a:rPr>
                        <a:t>x = 2.5</a:t>
                      </a:r>
                      <a:endParaRPr lang="it-IT" sz="1400">
                        <a:effectLst/>
                        <a:latin typeface="Source Code Pro" panose="020B0509030403020204" pitchFamily="49" charset="0"/>
                      </a:endParaRPr>
                    </a:p>
                  </a:txBody>
                  <a:tcPr/>
                </a:tc>
              </a:tr>
              <a:tr h="309095">
                <a:tc>
                  <a:txBody>
                    <a:bodyPr/>
                    <a:lstStyle/>
                    <a:p>
                      <a:pPr fontAlgn="t"/>
                      <a:r>
                        <a:rPr lang="it-IT" sz="1400" dirty="0">
                          <a:effectLst/>
                        </a:rPr>
                        <a:t>%</a:t>
                      </a:r>
                      <a:endParaRPr lang="it-IT" sz="1400" dirty="0">
                        <a:effectLst/>
                        <a:latin typeface="Source Code Pro" panose="020B0509030403020204" pitchFamily="49" charset="0"/>
                      </a:endParaRPr>
                    </a:p>
                  </a:txBody>
                  <a:tcPr/>
                </a:tc>
                <a:tc>
                  <a:txBody>
                    <a:bodyPr/>
                    <a:lstStyle/>
                    <a:p>
                      <a:pPr fontAlgn="t"/>
                      <a:r>
                        <a:rPr lang="it-IT" sz="1400" dirty="0" smtClean="0">
                          <a:effectLst/>
                        </a:rPr>
                        <a:t>Resto</a:t>
                      </a:r>
                      <a:r>
                        <a:rPr lang="it-IT" sz="1400" baseline="0" dirty="0" smtClean="0">
                          <a:effectLst/>
                        </a:rPr>
                        <a:t> intero (Modulo)</a:t>
                      </a:r>
                      <a:endParaRPr lang="it-IT" sz="1400" dirty="0">
                        <a:effectLst/>
                      </a:endParaRPr>
                    </a:p>
                  </a:txBody>
                  <a:tcPr/>
                </a:tc>
                <a:tc>
                  <a:txBody>
                    <a:bodyPr/>
                    <a:lstStyle/>
                    <a:p>
                      <a:pPr fontAlgn="t"/>
                      <a:r>
                        <a:rPr lang="it-IT" sz="1400">
                          <a:effectLst/>
                        </a:rPr>
                        <a:t>x = y % 2</a:t>
                      </a:r>
                      <a:endParaRPr lang="it-IT" sz="1400">
                        <a:effectLst/>
                        <a:latin typeface="Source Code Pro" panose="020B0509030403020204" pitchFamily="49" charset="0"/>
                      </a:endParaRPr>
                    </a:p>
                  </a:txBody>
                  <a:tcPr/>
                </a:tc>
                <a:tc>
                  <a:txBody>
                    <a:bodyPr/>
                    <a:lstStyle/>
                    <a:p>
                      <a:pPr fontAlgn="t"/>
                      <a:r>
                        <a:rPr lang="it-IT" sz="1400" dirty="0">
                          <a:effectLst/>
                        </a:rPr>
                        <a:t>y = 5</a:t>
                      </a:r>
                      <a:endParaRPr lang="it-IT" sz="1400" dirty="0">
                        <a:effectLst/>
                        <a:latin typeface="Source Code Pro" panose="020B0509030403020204" pitchFamily="49" charset="0"/>
                      </a:endParaRPr>
                    </a:p>
                  </a:txBody>
                  <a:tcPr/>
                </a:tc>
                <a:tc>
                  <a:txBody>
                    <a:bodyPr/>
                    <a:lstStyle/>
                    <a:p>
                      <a:pPr fontAlgn="t"/>
                      <a:r>
                        <a:rPr lang="it-IT" sz="1400">
                          <a:effectLst/>
                        </a:rPr>
                        <a:t>x = 1</a:t>
                      </a:r>
                      <a:endParaRPr lang="it-IT" sz="1400">
                        <a:effectLst/>
                        <a:latin typeface="Source Code Pro" panose="020B0509030403020204" pitchFamily="49" charset="0"/>
                      </a:endParaRPr>
                    </a:p>
                  </a:txBody>
                  <a:tcPr/>
                </a:tc>
              </a:tr>
              <a:tr h="309095">
                <a:tc rowSpan="2">
                  <a:txBody>
                    <a:bodyPr/>
                    <a:lstStyle/>
                    <a:p>
                      <a:pPr fontAlgn="t"/>
                      <a:r>
                        <a:rPr lang="it-IT" sz="1400" dirty="0">
                          <a:effectLst/>
                        </a:rPr>
                        <a:t>++</a:t>
                      </a:r>
                      <a:endParaRPr lang="it-IT" sz="1400" dirty="0">
                        <a:effectLst/>
                        <a:latin typeface="Source Code Pro" panose="020B0509030403020204" pitchFamily="49" charset="0"/>
                      </a:endParaRPr>
                    </a:p>
                  </a:txBody>
                  <a:tcPr/>
                </a:tc>
                <a:tc rowSpan="2">
                  <a:txBody>
                    <a:bodyPr/>
                    <a:lstStyle/>
                    <a:p>
                      <a:pPr fontAlgn="t"/>
                      <a:r>
                        <a:rPr lang="it-IT" sz="1400" dirty="0" smtClean="0">
                          <a:effectLst/>
                        </a:rPr>
                        <a:t>Incremento</a:t>
                      </a:r>
                      <a:endParaRPr lang="it-IT" sz="1400" dirty="0">
                        <a:effectLst/>
                      </a:endParaRPr>
                    </a:p>
                  </a:txBody>
                  <a:tcPr/>
                </a:tc>
                <a:tc>
                  <a:txBody>
                    <a:bodyPr/>
                    <a:lstStyle/>
                    <a:p>
                      <a:pPr fontAlgn="t"/>
                      <a:r>
                        <a:rPr lang="it-IT" sz="1400" dirty="0">
                          <a:effectLst/>
                        </a:rPr>
                        <a:t>x = ++y</a:t>
                      </a:r>
                      <a:endParaRPr lang="it-IT" sz="1400" dirty="0">
                        <a:effectLst/>
                        <a:latin typeface="Source Code Pro" panose="020B0509030403020204" pitchFamily="49" charset="0"/>
                      </a:endParaRPr>
                    </a:p>
                  </a:txBody>
                  <a:tcPr/>
                </a:tc>
                <a:tc>
                  <a:txBody>
                    <a:bodyPr/>
                    <a:lstStyle/>
                    <a:p>
                      <a:pPr fontAlgn="t"/>
                      <a:r>
                        <a:rPr lang="it-IT" sz="1400" dirty="0">
                          <a:effectLst/>
                        </a:rPr>
                        <a:t>y = 6</a:t>
                      </a:r>
                      <a:endParaRPr lang="it-IT" sz="1400" dirty="0">
                        <a:effectLst/>
                        <a:latin typeface="Source Code Pro" panose="020B0509030403020204" pitchFamily="49" charset="0"/>
                      </a:endParaRPr>
                    </a:p>
                  </a:txBody>
                  <a:tcPr/>
                </a:tc>
                <a:tc>
                  <a:txBody>
                    <a:bodyPr/>
                    <a:lstStyle/>
                    <a:p>
                      <a:pPr fontAlgn="t"/>
                      <a:r>
                        <a:rPr lang="it-IT" sz="1400" dirty="0">
                          <a:effectLst/>
                        </a:rPr>
                        <a:t>x = 6</a:t>
                      </a:r>
                      <a:endParaRPr lang="it-IT" sz="1400" dirty="0">
                        <a:effectLst/>
                        <a:latin typeface="Source Code Pro" panose="020B0509030403020204" pitchFamily="49" charset="0"/>
                      </a:endParaRPr>
                    </a:p>
                  </a:txBody>
                  <a:tcPr/>
                </a:tc>
              </a:tr>
              <a:tr h="309095">
                <a:tc vMerge="1">
                  <a:txBody>
                    <a:bodyPr/>
                    <a:lstStyle/>
                    <a:p>
                      <a:endParaRPr lang="it-IT"/>
                    </a:p>
                  </a:txBody>
                  <a:tcPr/>
                </a:tc>
                <a:tc vMerge="1">
                  <a:txBody>
                    <a:bodyPr/>
                    <a:lstStyle/>
                    <a:p>
                      <a:endParaRPr lang="it-IT"/>
                    </a:p>
                  </a:txBody>
                  <a:tcPr/>
                </a:tc>
                <a:tc>
                  <a:txBody>
                    <a:bodyPr/>
                    <a:lstStyle/>
                    <a:p>
                      <a:pPr fontAlgn="t"/>
                      <a:r>
                        <a:rPr lang="it-IT" sz="1400" dirty="0">
                          <a:effectLst/>
                        </a:rPr>
                        <a:t>x = y++</a:t>
                      </a:r>
                      <a:endParaRPr lang="it-IT" sz="1400" dirty="0">
                        <a:effectLst/>
                        <a:latin typeface="Source Code Pro" panose="020B0509030403020204" pitchFamily="49" charset="0"/>
                      </a:endParaRPr>
                    </a:p>
                  </a:txBody>
                  <a:tcPr/>
                </a:tc>
                <a:tc>
                  <a:txBody>
                    <a:bodyPr/>
                    <a:lstStyle/>
                    <a:p>
                      <a:pPr fontAlgn="t"/>
                      <a:r>
                        <a:rPr lang="it-IT" sz="1400">
                          <a:effectLst/>
                        </a:rPr>
                        <a:t>y = 6</a:t>
                      </a:r>
                      <a:endParaRPr lang="it-IT" sz="1400">
                        <a:effectLst/>
                        <a:latin typeface="Source Code Pro" panose="020B0509030403020204" pitchFamily="49" charset="0"/>
                      </a:endParaRPr>
                    </a:p>
                  </a:txBody>
                  <a:tcPr/>
                </a:tc>
                <a:tc>
                  <a:txBody>
                    <a:bodyPr/>
                    <a:lstStyle/>
                    <a:p>
                      <a:pPr fontAlgn="t"/>
                      <a:r>
                        <a:rPr lang="it-IT" sz="1400" dirty="0">
                          <a:effectLst/>
                        </a:rPr>
                        <a:t>x = 5</a:t>
                      </a:r>
                      <a:endParaRPr lang="it-IT" sz="1400" dirty="0">
                        <a:effectLst/>
                        <a:latin typeface="Source Code Pro" panose="020B0509030403020204" pitchFamily="49" charset="0"/>
                      </a:endParaRPr>
                    </a:p>
                  </a:txBody>
                  <a:tcPr/>
                </a:tc>
              </a:tr>
              <a:tr h="309095">
                <a:tc rowSpan="2">
                  <a:txBody>
                    <a:bodyPr/>
                    <a:lstStyle/>
                    <a:p>
                      <a:pPr fontAlgn="t"/>
                      <a:r>
                        <a:rPr lang="it-IT" sz="1400" dirty="0">
                          <a:effectLst/>
                        </a:rPr>
                        <a:t>--</a:t>
                      </a:r>
                      <a:endParaRPr lang="it-IT" sz="1400" dirty="0">
                        <a:effectLst/>
                        <a:latin typeface="Source Code Pro" panose="020B0509030403020204" pitchFamily="49" charset="0"/>
                      </a:endParaRPr>
                    </a:p>
                  </a:txBody>
                  <a:tcPr/>
                </a:tc>
                <a:tc rowSpan="2">
                  <a:txBody>
                    <a:bodyPr/>
                    <a:lstStyle/>
                    <a:p>
                      <a:pPr fontAlgn="t"/>
                      <a:r>
                        <a:rPr lang="it-IT" sz="1400" dirty="0" smtClean="0">
                          <a:effectLst/>
                        </a:rPr>
                        <a:t>Decremento</a:t>
                      </a:r>
                      <a:endParaRPr lang="it-IT" sz="1400" dirty="0">
                        <a:effectLst/>
                      </a:endParaRPr>
                    </a:p>
                  </a:txBody>
                  <a:tcPr/>
                </a:tc>
                <a:tc>
                  <a:txBody>
                    <a:bodyPr/>
                    <a:lstStyle/>
                    <a:p>
                      <a:pPr fontAlgn="t"/>
                      <a:r>
                        <a:rPr lang="it-IT" sz="1400" dirty="0">
                          <a:effectLst/>
                        </a:rPr>
                        <a:t>x = --y</a:t>
                      </a:r>
                      <a:endParaRPr lang="it-IT" sz="1400" dirty="0">
                        <a:effectLst/>
                        <a:latin typeface="Source Code Pro" panose="020B0509030403020204" pitchFamily="49" charset="0"/>
                      </a:endParaRPr>
                    </a:p>
                  </a:txBody>
                  <a:tcPr/>
                </a:tc>
                <a:tc>
                  <a:txBody>
                    <a:bodyPr/>
                    <a:lstStyle/>
                    <a:p>
                      <a:pPr fontAlgn="t"/>
                      <a:r>
                        <a:rPr lang="it-IT" sz="1400">
                          <a:effectLst/>
                        </a:rPr>
                        <a:t>y = 4</a:t>
                      </a:r>
                      <a:endParaRPr lang="it-IT" sz="1400">
                        <a:effectLst/>
                        <a:latin typeface="Source Code Pro" panose="020B0509030403020204" pitchFamily="49" charset="0"/>
                      </a:endParaRPr>
                    </a:p>
                  </a:txBody>
                  <a:tcPr/>
                </a:tc>
                <a:tc>
                  <a:txBody>
                    <a:bodyPr/>
                    <a:lstStyle/>
                    <a:p>
                      <a:pPr fontAlgn="t"/>
                      <a:r>
                        <a:rPr lang="it-IT" sz="1400" dirty="0">
                          <a:effectLst/>
                        </a:rPr>
                        <a:t>x = 4</a:t>
                      </a:r>
                      <a:endParaRPr lang="it-IT" sz="1400" dirty="0">
                        <a:effectLst/>
                        <a:latin typeface="Source Code Pro" panose="020B0509030403020204" pitchFamily="49" charset="0"/>
                      </a:endParaRPr>
                    </a:p>
                  </a:txBody>
                  <a:tcPr/>
                </a:tc>
              </a:tr>
              <a:tr h="309095">
                <a:tc vMerge="1">
                  <a:txBody>
                    <a:bodyPr/>
                    <a:lstStyle/>
                    <a:p>
                      <a:endParaRPr lang="it-IT"/>
                    </a:p>
                  </a:txBody>
                  <a:tcPr/>
                </a:tc>
                <a:tc vMerge="1">
                  <a:txBody>
                    <a:bodyPr/>
                    <a:lstStyle/>
                    <a:p>
                      <a:endParaRPr lang="it-IT"/>
                    </a:p>
                  </a:txBody>
                  <a:tcPr/>
                </a:tc>
                <a:tc>
                  <a:txBody>
                    <a:bodyPr/>
                    <a:lstStyle/>
                    <a:p>
                      <a:pPr fontAlgn="t"/>
                      <a:r>
                        <a:rPr lang="it-IT" sz="1400" dirty="0">
                          <a:effectLst/>
                        </a:rPr>
                        <a:t>x = y--</a:t>
                      </a:r>
                      <a:endParaRPr lang="it-IT" sz="1400" dirty="0">
                        <a:effectLst/>
                        <a:latin typeface="Source Code Pro" panose="020B0509030403020204" pitchFamily="49" charset="0"/>
                      </a:endParaRPr>
                    </a:p>
                  </a:txBody>
                  <a:tcPr/>
                </a:tc>
                <a:tc>
                  <a:txBody>
                    <a:bodyPr/>
                    <a:lstStyle/>
                    <a:p>
                      <a:pPr fontAlgn="t"/>
                      <a:r>
                        <a:rPr lang="it-IT" sz="1400" dirty="0">
                          <a:effectLst/>
                        </a:rPr>
                        <a:t>y = 4</a:t>
                      </a:r>
                      <a:endParaRPr lang="it-IT" sz="1400" dirty="0">
                        <a:effectLst/>
                        <a:latin typeface="Source Code Pro" panose="020B0509030403020204" pitchFamily="49" charset="0"/>
                      </a:endParaRPr>
                    </a:p>
                  </a:txBody>
                  <a:tcPr/>
                </a:tc>
                <a:tc>
                  <a:txBody>
                    <a:bodyPr/>
                    <a:lstStyle/>
                    <a:p>
                      <a:pPr fontAlgn="t"/>
                      <a:r>
                        <a:rPr lang="it-IT" sz="1400" dirty="0">
                          <a:effectLst/>
                        </a:rPr>
                        <a:t>x = 5</a:t>
                      </a:r>
                      <a:endParaRPr lang="it-IT" sz="1400" dirty="0">
                        <a:effectLst/>
                        <a:latin typeface="Source Code Pro" panose="020B0509030403020204" pitchFamily="49" charset="0"/>
                      </a:endParaRPr>
                    </a:p>
                  </a:txBody>
                  <a:tcPr/>
                </a:tc>
              </a:tr>
            </a:tbl>
          </a:graphicData>
        </a:graphic>
      </p:graphicFrame>
      <p:sp>
        <p:nvSpPr>
          <p:cNvPr id="7" name="Titolo 6"/>
          <p:cNvSpPr>
            <a:spLocks noGrp="1"/>
          </p:cNvSpPr>
          <p:nvPr>
            <p:ph type="title"/>
          </p:nvPr>
        </p:nvSpPr>
        <p:spPr>
          <a:xfrm>
            <a:off x="457200" y="418356"/>
            <a:ext cx="8229600" cy="857250"/>
          </a:xfrm>
        </p:spPr>
        <p:txBody>
          <a:bodyPr/>
          <a:lstStyle/>
          <a:p>
            <a:r>
              <a:rPr lang="it-IT" sz="4000" dirty="0" smtClean="0">
                <a:solidFill>
                  <a:srgbClr val="006699"/>
                </a:solidFill>
              </a:rPr>
              <a:t>OPERATORI ARITMETICI</a:t>
            </a:r>
            <a:endParaRPr lang="it-IT" sz="4000" dirty="0">
              <a:solidFill>
                <a:srgbClr val="006699"/>
              </a:solidFill>
            </a:endParaRPr>
          </a:p>
        </p:txBody>
      </p:sp>
    </p:spTree>
    <p:extLst>
      <p:ext uri="{BB962C8B-B14F-4D97-AF65-F5344CB8AC3E}">
        <p14:creationId xmlns:p14="http://schemas.microsoft.com/office/powerpoint/2010/main" val="21540595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1202524985"/>
              </p:ext>
            </p:extLst>
          </p:nvPr>
        </p:nvGraphicFramePr>
        <p:xfrm>
          <a:off x="287525" y="1334998"/>
          <a:ext cx="8676963" cy="3108960"/>
        </p:xfrm>
        <a:graphic>
          <a:graphicData uri="http://schemas.openxmlformats.org/drawingml/2006/table">
            <a:tbl>
              <a:tblPr firstRow="1" bandRow="1">
                <a:tableStyleId>{3C2FFA5D-87B4-456A-9821-1D502468CF0F}</a:tableStyleId>
              </a:tblPr>
              <a:tblGrid>
                <a:gridCol w="1332147"/>
                <a:gridCol w="2304256"/>
                <a:gridCol w="3240360"/>
                <a:gridCol w="1800200"/>
              </a:tblGrid>
              <a:tr h="309095">
                <a:tc>
                  <a:txBody>
                    <a:bodyPr/>
                    <a:lstStyle/>
                    <a:p>
                      <a:pPr algn="l" fontAlgn="t"/>
                      <a:r>
                        <a:rPr lang="it-IT" sz="1800" dirty="0" smtClean="0">
                          <a:effectLst/>
                        </a:rPr>
                        <a:t>Operatore</a:t>
                      </a:r>
                      <a:endParaRPr lang="it-IT" sz="1800" dirty="0">
                        <a:solidFill>
                          <a:schemeClr val="bg1"/>
                        </a:solidFill>
                        <a:effectLst/>
                      </a:endParaRPr>
                    </a:p>
                  </a:txBody>
                  <a:tcPr/>
                </a:tc>
                <a:tc>
                  <a:txBody>
                    <a:bodyPr/>
                    <a:lstStyle/>
                    <a:p>
                      <a:pPr algn="l" fontAlgn="t"/>
                      <a:r>
                        <a:rPr lang="it-IT" sz="1800" dirty="0" smtClean="0">
                          <a:effectLst/>
                        </a:rPr>
                        <a:t>Espressione</a:t>
                      </a:r>
                      <a:endParaRPr lang="it-IT" sz="1800" dirty="0">
                        <a:solidFill>
                          <a:schemeClr val="bg1"/>
                        </a:solidFill>
                        <a:effectLst/>
                      </a:endParaRPr>
                    </a:p>
                  </a:txBody>
                  <a:tcPr/>
                </a:tc>
                <a:tc>
                  <a:txBody>
                    <a:bodyPr/>
                    <a:lstStyle/>
                    <a:p>
                      <a:pPr algn="ctr" fontAlgn="t"/>
                      <a:r>
                        <a:rPr lang="it-IT" sz="1800" dirty="0" smtClean="0">
                          <a:effectLst/>
                        </a:rPr>
                        <a:t>Espressione equivalente</a:t>
                      </a:r>
                      <a:endParaRPr lang="it-IT" sz="1800" dirty="0">
                        <a:solidFill>
                          <a:schemeClr val="bg1"/>
                        </a:solidFill>
                        <a:effectLst/>
                      </a:endParaRPr>
                    </a:p>
                  </a:txBody>
                  <a:tcPr/>
                </a:tc>
                <a:tc>
                  <a:txBody>
                    <a:bodyPr/>
                    <a:lstStyle/>
                    <a:p>
                      <a:pPr algn="ctr" fontAlgn="t"/>
                      <a:r>
                        <a:rPr lang="it-IT" sz="1800" dirty="0" smtClean="0">
                          <a:effectLst/>
                        </a:rPr>
                        <a:t>Valore di x</a:t>
                      </a:r>
                      <a:endParaRPr lang="it-IT" sz="1800" dirty="0">
                        <a:solidFill>
                          <a:schemeClr val="bg1"/>
                        </a:solidFill>
                        <a:effectLst/>
                      </a:endParaRPr>
                    </a:p>
                  </a:txBody>
                  <a:tcPr/>
                </a:tc>
              </a:tr>
              <a:tr h="309095">
                <a:tc>
                  <a:txBody>
                    <a:bodyPr/>
                    <a:lstStyle/>
                    <a:p>
                      <a:pPr algn="l" fontAlgn="t"/>
                      <a:endParaRPr lang="it-IT" sz="1800" dirty="0">
                        <a:solidFill>
                          <a:schemeClr val="bg1"/>
                        </a:solidFill>
                        <a:effectLst/>
                      </a:endParaRPr>
                    </a:p>
                  </a:txBody>
                  <a:tcPr/>
                </a:tc>
                <a:tc gridSpan="3">
                  <a:txBody>
                    <a:bodyPr/>
                    <a:lstStyle/>
                    <a:p>
                      <a:pPr algn="ctr" fontAlgn="t"/>
                      <a:r>
                        <a:rPr lang="en-US" sz="1800" dirty="0" err="1" smtClean="0">
                          <a:effectLst/>
                        </a:rPr>
                        <a:t>Valori</a:t>
                      </a:r>
                      <a:r>
                        <a:rPr lang="en-US" sz="1800" dirty="0" smtClean="0">
                          <a:effectLst/>
                        </a:rPr>
                        <a:t> </a:t>
                      </a:r>
                      <a:r>
                        <a:rPr lang="en-US" sz="1800" dirty="0" err="1" smtClean="0">
                          <a:effectLst/>
                        </a:rPr>
                        <a:t>dati</a:t>
                      </a:r>
                      <a:r>
                        <a:rPr lang="en-US" sz="1800" dirty="0" smtClean="0">
                          <a:effectLst/>
                        </a:rPr>
                        <a:t>: x = 10;</a:t>
                      </a:r>
                      <a:r>
                        <a:rPr lang="en-US" sz="1800" baseline="0" dirty="0" smtClean="0">
                          <a:effectLst/>
                        </a:rPr>
                        <a:t> </a:t>
                      </a:r>
                      <a:r>
                        <a:rPr lang="en-US" sz="1800" dirty="0" smtClean="0">
                          <a:effectLst/>
                        </a:rPr>
                        <a:t>y = 5</a:t>
                      </a:r>
                      <a:endParaRPr lang="it-IT" sz="1800" dirty="0">
                        <a:solidFill>
                          <a:schemeClr val="bg1"/>
                        </a:solidFill>
                        <a:effectLst/>
                      </a:endParaRPr>
                    </a:p>
                  </a:txBody>
                  <a:tcPr/>
                </a:tc>
                <a:tc hMerge="1">
                  <a:txBody>
                    <a:bodyPr/>
                    <a:lstStyle/>
                    <a:p>
                      <a:pPr algn="ctr" fontAlgn="t"/>
                      <a:endParaRPr lang="it-IT" sz="1400" dirty="0">
                        <a:solidFill>
                          <a:schemeClr val="bg1"/>
                        </a:solidFill>
                        <a:effectLst/>
                      </a:endParaRPr>
                    </a:p>
                  </a:txBody>
                  <a:tcPr>
                    <a:solidFill>
                      <a:schemeClr val="accent2">
                        <a:lumMod val="75000"/>
                      </a:schemeClr>
                    </a:solidFill>
                  </a:tcPr>
                </a:tc>
                <a:tc hMerge="1">
                  <a:txBody>
                    <a:bodyPr/>
                    <a:lstStyle/>
                    <a:p>
                      <a:pPr algn="l" fontAlgn="t"/>
                      <a:endParaRPr lang="it-IT" sz="1600" dirty="0">
                        <a:solidFill>
                          <a:schemeClr val="bg1"/>
                        </a:solidFill>
                        <a:effectLst/>
                      </a:endParaRPr>
                    </a:p>
                  </a:txBody>
                  <a:tcPr>
                    <a:solidFill>
                      <a:schemeClr val="accent2">
                        <a:lumMod val="75000"/>
                      </a:schemeClr>
                    </a:solidFill>
                  </a:tcPr>
                </a:tc>
              </a:tr>
              <a:tr h="309095">
                <a:tc>
                  <a:txBody>
                    <a:bodyPr/>
                    <a:lstStyle/>
                    <a:p>
                      <a:pPr fontAlgn="t"/>
                      <a:r>
                        <a:rPr lang="it-IT" sz="1600" dirty="0">
                          <a:effectLst/>
                        </a:rPr>
                        <a:t>=</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a:effectLst/>
                        </a:rPr>
                        <a:t>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a:effectLst/>
                        </a:rPr>
                        <a:t>x = y</a:t>
                      </a:r>
                      <a:endParaRPr lang="it-IT" sz="1600">
                        <a:effectLst/>
                        <a:latin typeface="Source Code Pro" panose="020B0509030403020204" pitchFamily="49" charset="0"/>
                      </a:endParaRPr>
                    </a:p>
                  </a:txBody>
                  <a:tcPr marL="76200" marR="76200" marT="76200" marB="76200"/>
                </a:tc>
                <a:tc>
                  <a:txBody>
                    <a:bodyPr/>
                    <a:lstStyle/>
                    <a:p>
                      <a:pPr fontAlgn="t"/>
                      <a:r>
                        <a:rPr lang="it-IT" sz="1600">
                          <a:effectLst/>
                        </a:rPr>
                        <a:t>x = 5</a:t>
                      </a:r>
                      <a:endParaRPr lang="it-IT" sz="1600">
                        <a:effectLst/>
                        <a:latin typeface="Source Code Pro" panose="020B0509030403020204" pitchFamily="49" charset="0"/>
                      </a:endParaRPr>
                    </a:p>
                  </a:txBody>
                  <a:tcPr marL="76200" marR="76200" marT="76200" marB="76200"/>
                </a:tc>
              </a:tr>
              <a:tr h="309095">
                <a:tc>
                  <a:txBody>
                    <a:bodyPr/>
                    <a:lstStyle/>
                    <a:p>
                      <a:pPr fontAlgn="t"/>
                      <a:r>
                        <a:rPr lang="it-IT" sz="1600" dirty="0">
                          <a:effectLst/>
                        </a:rPr>
                        <a:t>+=</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a:effectLst/>
                        </a:rPr>
                        <a:t>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a:effectLst/>
                        </a:rPr>
                        <a:t>x = x + y</a:t>
                      </a:r>
                      <a:endParaRPr lang="it-IT" sz="1600">
                        <a:effectLst/>
                        <a:latin typeface="Source Code Pro" panose="020B0509030403020204" pitchFamily="49" charset="0"/>
                      </a:endParaRPr>
                    </a:p>
                  </a:txBody>
                  <a:tcPr marL="76200" marR="76200" marT="76200" marB="76200"/>
                </a:tc>
                <a:tc>
                  <a:txBody>
                    <a:bodyPr/>
                    <a:lstStyle/>
                    <a:p>
                      <a:pPr fontAlgn="t"/>
                      <a:r>
                        <a:rPr lang="it-IT" sz="1600">
                          <a:effectLst/>
                        </a:rPr>
                        <a:t>x = 15</a:t>
                      </a:r>
                      <a:endParaRPr lang="it-IT" sz="1600">
                        <a:effectLst/>
                        <a:latin typeface="Source Code Pro" panose="020B0509030403020204" pitchFamily="49" charset="0"/>
                      </a:endParaRPr>
                    </a:p>
                  </a:txBody>
                  <a:tcPr marL="76200" marR="76200" marT="76200" marB="76200"/>
                </a:tc>
              </a:tr>
              <a:tr h="309095">
                <a:tc>
                  <a:txBody>
                    <a:bodyPr/>
                    <a:lstStyle/>
                    <a:p>
                      <a:pPr fontAlgn="t"/>
                      <a:r>
                        <a:rPr lang="it-IT" sz="1600">
                          <a:effectLst/>
                        </a:rPr>
                        <a:t>-=</a:t>
                      </a:r>
                      <a:endParaRPr lang="it-IT" sz="1600">
                        <a:effectLst/>
                        <a:latin typeface="Source Code Pro" panose="020B0509030403020204" pitchFamily="49" charset="0"/>
                      </a:endParaRPr>
                    </a:p>
                  </a:txBody>
                  <a:tcPr marL="76200" marR="76200" marT="76200" marB="76200"/>
                </a:tc>
                <a:tc>
                  <a:txBody>
                    <a:bodyPr/>
                    <a:lstStyle/>
                    <a:p>
                      <a:pPr fontAlgn="t"/>
                      <a:r>
                        <a:rPr lang="it-IT" sz="1600" dirty="0">
                          <a:effectLst/>
                        </a:rPr>
                        <a:t>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a:effectLst/>
                        </a:rPr>
                        <a:t>x = x - y</a:t>
                      </a:r>
                      <a:endParaRPr lang="it-IT" sz="1600">
                        <a:effectLst/>
                        <a:latin typeface="Source Code Pro" panose="020B0509030403020204" pitchFamily="49" charset="0"/>
                      </a:endParaRPr>
                    </a:p>
                  </a:txBody>
                  <a:tcPr marL="76200" marR="76200" marT="76200" marB="76200"/>
                </a:tc>
                <a:tc>
                  <a:txBody>
                    <a:bodyPr/>
                    <a:lstStyle/>
                    <a:p>
                      <a:pPr fontAlgn="t"/>
                      <a:r>
                        <a:rPr lang="it-IT" sz="1600">
                          <a:effectLst/>
                        </a:rPr>
                        <a:t>x = 5</a:t>
                      </a:r>
                      <a:endParaRPr lang="it-IT" sz="1600">
                        <a:effectLst/>
                        <a:latin typeface="Source Code Pro" panose="020B0509030403020204" pitchFamily="49" charset="0"/>
                      </a:endParaRPr>
                    </a:p>
                  </a:txBody>
                  <a:tcPr marL="76200" marR="76200" marT="76200" marB="76200"/>
                </a:tc>
              </a:tr>
              <a:tr h="309095">
                <a:tc>
                  <a:txBody>
                    <a:bodyPr/>
                    <a:lstStyle/>
                    <a:p>
                      <a:pPr fontAlgn="t"/>
                      <a:r>
                        <a:rPr lang="it-IT" sz="1600">
                          <a:effectLst/>
                        </a:rPr>
                        <a:t>*=</a:t>
                      </a:r>
                      <a:endParaRPr lang="it-IT" sz="1600">
                        <a:effectLst/>
                        <a:latin typeface="Source Code Pro" panose="020B0509030403020204" pitchFamily="49" charset="0"/>
                      </a:endParaRPr>
                    </a:p>
                  </a:txBody>
                  <a:tcPr marL="76200" marR="76200" marT="76200" marB="76200"/>
                </a:tc>
                <a:tc>
                  <a:txBody>
                    <a:bodyPr/>
                    <a:lstStyle/>
                    <a:p>
                      <a:pPr fontAlgn="t"/>
                      <a:r>
                        <a:rPr lang="it-IT" sz="1600" dirty="0">
                          <a:effectLst/>
                        </a:rPr>
                        <a:t>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a:effectLst/>
                        </a:rPr>
                        <a:t>x = 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a:effectLst/>
                        </a:rPr>
                        <a:t>x = 50</a:t>
                      </a:r>
                      <a:endParaRPr lang="it-IT" sz="1600">
                        <a:effectLst/>
                        <a:latin typeface="Source Code Pro" panose="020B0509030403020204" pitchFamily="49" charset="0"/>
                      </a:endParaRPr>
                    </a:p>
                  </a:txBody>
                  <a:tcPr marL="76200" marR="76200" marT="76200" marB="76200"/>
                </a:tc>
              </a:tr>
              <a:tr h="309095">
                <a:tc>
                  <a:txBody>
                    <a:bodyPr/>
                    <a:lstStyle/>
                    <a:p>
                      <a:pPr fontAlgn="t"/>
                      <a:r>
                        <a:rPr lang="it-IT" sz="1600">
                          <a:effectLst/>
                        </a:rPr>
                        <a:t>/=</a:t>
                      </a:r>
                      <a:endParaRPr lang="it-IT" sz="1600">
                        <a:effectLst/>
                        <a:latin typeface="Source Code Pro" panose="020B0509030403020204" pitchFamily="49" charset="0"/>
                      </a:endParaRPr>
                    </a:p>
                  </a:txBody>
                  <a:tcPr marL="76200" marR="76200" marT="76200" marB="76200"/>
                </a:tc>
                <a:tc>
                  <a:txBody>
                    <a:bodyPr/>
                    <a:lstStyle/>
                    <a:p>
                      <a:pPr fontAlgn="t"/>
                      <a:r>
                        <a:rPr lang="it-IT" sz="1600">
                          <a:effectLst/>
                        </a:rPr>
                        <a:t>x /= y</a:t>
                      </a:r>
                      <a:endParaRPr lang="it-IT" sz="1600">
                        <a:effectLst/>
                        <a:latin typeface="Source Code Pro" panose="020B0509030403020204" pitchFamily="49" charset="0"/>
                      </a:endParaRPr>
                    </a:p>
                  </a:txBody>
                  <a:tcPr marL="76200" marR="76200" marT="76200" marB="76200"/>
                </a:tc>
                <a:tc>
                  <a:txBody>
                    <a:bodyPr/>
                    <a:lstStyle/>
                    <a:p>
                      <a:pPr fontAlgn="t"/>
                      <a:r>
                        <a:rPr lang="it-IT" sz="1600" dirty="0">
                          <a:effectLst/>
                        </a:rPr>
                        <a:t>x = 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a:effectLst/>
                        </a:rPr>
                        <a:t>x = 2</a:t>
                      </a:r>
                      <a:endParaRPr lang="it-IT" sz="1600">
                        <a:effectLst/>
                        <a:latin typeface="Source Code Pro" panose="020B0509030403020204" pitchFamily="49" charset="0"/>
                      </a:endParaRPr>
                    </a:p>
                  </a:txBody>
                  <a:tcPr marL="76200" marR="76200" marT="76200" marB="76200"/>
                </a:tc>
              </a:tr>
              <a:tr h="309095">
                <a:tc>
                  <a:txBody>
                    <a:bodyPr/>
                    <a:lstStyle/>
                    <a:p>
                      <a:pPr fontAlgn="t"/>
                      <a:r>
                        <a:rPr lang="it-IT" sz="1600">
                          <a:effectLst/>
                        </a:rPr>
                        <a:t>%=</a:t>
                      </a:r>
                      <a:endParaRPr lang="it-IT" sz="1600">
                        <a:effectLst/>
                        <a:latin typeface="Source Code Pro" panose="020B0509030403020204" pitchFamily="49" charset="0"/>
                      </a:endParaRPr>
                    </a:p>
                  </a:txBody>
                  <a:tcPr marL="76200" marR="76200" marT="76200" marB="76200"/>
                </a:tc>
                <a:tc>
                  <a:txBody>
                    <a:bodyPr/>
                    <a:lstStyle/>
                    <a:p>
                      <a:pPr fontAlgn="t"/>
                      <a:r>
                        <a:rPr lang="it-IT" sz="1600">
                          <a:effectLst/>
                        </a:rPr>
                        <a:t>x %= y</a:t>
                      </a:r>
                      <a:endParaRPr lang="it-IT" sz="1600">
                        <a:effectLst/>
                        <a:latin typeface="Source Code Pro" panose="020B0509030403020204" pitchFamily="49" charset="0"/>
                      </a:endParaRPr>
                    </a:p>
                  </a:txBody>
                  <a:tcPr marL="76200" marR="76200" marT="76200" marB="76200"/>
                </a:tc>
                <a:tc>
                  <a:txBody>
                    <a:bodyPr/>
                    <a:lstStyle/>
                    <a:p>
                      <a:pPr fontAlgn="t"/>
                      <a:r>
                        <a:rPr lang="it-IT" sz="1600" dirty="0">
                          <a:effectLst/>
                        </a:rPr>
                        <a:t>x = x % y</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a:effectLst/>
                        </a:rPr>
                        <a:t>x = 0</a:t>
                      </a:r>
                      <a:endParaRPr lang="it-IT" sz="1600" dirty="0">
                        <a:effectLst/>
                        <a:latin typeface="Source Code Pro" panose="020B0509030403020204" pitchFamily="49" charset="0"/>
                      </a:endParaRPr>
                    </a:p>
                  </a:txBody>
                  <a:tcPr marL="76200" marR="76200" marT="76200" marB="76200"/>
                </a:tc>
              </a:tr>
            </a:tbl>
          </a:graphicData>
        </a:graphic>
      </p:graphicFrame>
      <p:sp>
        <p:nvSpPr>
          <p:cNvPr id="7" name="Titolo 6"/>
          <p:cNvSpPr>
            <a:spLocks noGrp="1"/>
          </p:cNvSpPr>
          <p:nvPr>
            <p:ph type="title"/>
          </p:nvPr>
        </p:nvSpPr>
        <p:spPr>
          <a:xfrm>
            <a:off x="251520" y="418356"/>
            <a:ext cx="8712968" cy="857250"/>
          </a:xfrm>
        </p:spPr>
        <p:txBody>
          <a:bodyPr/>
          <a:lstStyle/>
          <a:p>
            <a:r>
              <a:rPr lang="it-IT" sz="3600" dirty="0" smtClean="0">
                <a:solidFill>
                  <a:srgbClr val="006699"/>
                </a:solidFill>
              </a:rPr>
              <a:t>OPERATORI DI ASSEGNAZIONE</a:t>
            </a:r>
            <a:endParaRPr lang="it-IT" sz="3600" dirty="0">
              <a:solidFill>
                <a:srgbClr val="006699"/>
              </a:solidFill>
            </a:endParaRPr>
          </a:p>
        </p:txBody>
      </p:sp>
    </p:spTree>
    <p:extLst>
      <p:ext uri="{BB962C8B-B14F-4D97-AF65-F5344CB8AC3E}">
        <p14:creationId xmlns:p14="http://schemas.microsoft.com/office/powerpoint/2010/main" val="3696635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3888"/>
            <a:ext cx="8229600" cy="489701"/>
          </a:xfrm>
        </p:spPr>
        <p:txBody>
          <a:bodyPr/>
          <a:lstStyle/>
          <a:p>
            <a:r>
              <a:rPr lang="it-IT" dirty="0" smtClean="0">
                <a:solidFill>
                  <a:schemeClr val="accent2">
                    <a:lumMod val="50000"/>
                  </a:schemeClr>
                </a:solidFill>
              </a:rPr>
              <a:t>COSA È JAVASCRIPT</a:t>
            </a:r>
            <a:endParaRPr lang="it-IT" dirty="0">
              <a:solidFill>
                <a:schemeClr val="accent2">
                  <a:lumMod val="50000"/>
                </a:schemeClr>
              </a:solidFill>
            </a:endParaRPr>
          </a:p>
        </p:txBody>
      </p:sp>
      <p:sp>
        <p:nvSpPr>
          <p:cNvPr id="3" name="Segnaposto contenuto 2"/>
          <p:cNvSpPr>
            <a:spLocks noGrp="1"/>
          </p:cNvSpPr>
          <p:nvPr>
            <p:ph idx="1"/>
          </p:nvPr>
        </p:nvSpPr>
        <p:spPr>
          <a:xfrm>
            <a:off x="457200" y="1221601"/>
            <a:ext cx="8229600" cy="3373022"/>
          </a:xfrm>
        </p:spPr>
        <p:txBody>
          <a:bodyPr/>
          <a:lstStyle/>
          <a:p>
            <a:r>
              <a:rPr lang="it-IT" sz="3600" dirty="0" smtClean="0"/>
              <a:t>JavaScript è un linguaggio di programmazione.</a:t>
            </a:r>
            <a:br>
              <a:rPr lang="it-IT" sz="3600" dirty="0" smtClean="0"/>
            </a:br>
            <a:endParaRPr lang="it-IT" sz="3600" dirty="0"/>
          </a:p>
        </p:txBody>
      </p:sp>
    </p:spTree>
    <p:extLst>
      <p:ext uri="{BB962C8B-B14F-4D97-AF65-F5344CB8AC3E}">
        <p14:creationId xmlns:p14="http://schemas.microsoft.com/office/powerpoint/2010/main" val="2577731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3803428076"/>
              </p:ext>
            </p:extLst>
          </p:nvPr>
        </p:nvGraphicFramePr>
        <p:xfrm>
          <a:off x="287525" y="1573510"/>
          <a:ext cx="8676963" cy="1950720"/>
        </p:xfrm>
        <a:graphic>
          <a:graphicData uri="http://schemas.openxmlformats.org/drawingml/2006/table">
            <a:tbl>
              <a:tblPr firstRow="1" bandRow="1">
                <a:tableStyleId>{3C2FFA5D-87B4-456A-9821-1D502468CF0F}</a:tableStyleId>
              </a:tblPr>
              <a:tblGrid>
                <a:gridCol w="1332147"/>
                <a:gridCol w="2592288"/>
                <a:gridCol w="2736304"/>
                <a:gridCol w="2016224"/>
              </a:tblGrid>
              <a:tr h="309095">
                <a:tc>
                  <a:txBody>
                    <a:bodyPr/>
                    <a:lstStyle/>
                    <a:p>
                      <a:pPr algn="l" fontAlgn="t"/>
                      <a:r>
                        <a:rPr lang="it-IT" sz="1800" dirty="0" smtClean="0">
                          <a:effectLst/>
                        </a:rPr>
                        <a:t>Operatore</a:t>
                      </a:r>
                      <a:endParaRPr lang="it-IT" sz="1800" dirty="0">
                        <a:solidFill>
                          <a:schemeClr val="bg1"/>
                        </a:solidFill>
                        <a:effectLst/>
                      </a:endParaRPr>
                    </a:p>
                  </a:txBody>
                  <a:tcPr/>
                </a:tc>
                <a:tc>
                  <a:txBody>
                    <a:bodyPr/>
                    <a:lstStyle/>
                    <a:p>
                      <a:pPr algn="ctr" fontAlgn="t"/>
                      <a:r>
                        <a:rPr lang="it-IT" sz="1800" dirty="0" smtClean="0">
                          <a:effectLst/>
                        </a:rPr>
                        <a:t>Espressione</a:t>
                      </a:r>
                      <a:endParaRPr lang="it-IT" sz="1800" dirty="0">
                        <a:solidFill>
                          <a:schemeClr val="bg1"/>
                        </a:solidFill>
                        <a:effectLst/>
                      </a:endParaRPr>
                    </a:p>
                  </a:txBody>
                  <a:tcPr/>
                </a:tc>
                <a:tc>
                  <a:txBody>
                    <a:bodyPr/>
                    <a:lstStyle/>
                    <a:p>
                      <a:pPr algn="ctr" fontAlgn="t"/>
                      <a:r>
                        <a:rPr lang="it-IT" sz="1800" dirty="0" smtClean="0">
                          <a:effectLst/>
                        </a:rPr>
                        <a:t>Espressione equivalente</a:t>
                      </a:r>
                      <a:endParaRPr lang="it-IT" sz="1800" dirty="0">
                        <a:solidFill>
                          <a:schemeClr val="bg1"/>
                        </a:solidFill>
                        <a:effectLst/>
                      </a:endParaRPr>
                    </a:p>
                  </a:txBody>
                  <a:tcPr/>
                </a:tc>
                <a:tc>
                  <a:txBody>
                    <a:bodyPr/>
                    <a:lstStyle/>
                    <a:p>
                      <a:pPr algn="ctr" fontAlgn="t"/>
                      <a:r>
                        <a:rPr lang="it-IT" sz="1800" dirty="0" smtClean="0">
                          <a:effectLst/>
                        </a:rPr>
                        <a:t>Risultato</a:t>
                      </a:r>
                      <a:endParaRPr lang="it-IT" sz="1800" dirty="0">
                        <a:solidFill>
                          <a:schemeClr val="bg1"/>
                        </a:solidFill>
                        <a:effectLst/>
                      </a:endParaRPr>
                    </a:p>
                  </a:txBody>
                  <a:tcPr/>
                </a:tc>
              </a:tr>
              <a:tr h="309095">
                <a:tc>
                  <a:txBody>
                    <a:bodyPr/>
                    <a:lstStyle/>
                    <a:p>
                      <a:pPr algn="l" fontAlgn="t"/>
                      <a:endParaRPr lang="it-IT" sz="1800" dirty="0">
                        <a:solidFill>
                          <a:schemeClr val="bg1"/>
                        </a:solidFill>
                        <a:effectLst/>
                      </a:endParaRPr>
                    </a:p>
                  </a:txBody>
                  <a:tcPr/>
                </a:tc>
                <a:tc gridSpan="3">
                  <a:txBody>
                    <a:bodyPr/>
                    <a:lstStyle/>
                    <a:p>
                      <a:pPr algn="ctr" fontAlgn="t"/>
                      <a:r>
                        <a:rPr lang="en-US" sz="1600" b="1" dirty="0" err="1" smtClean="0">
                          <a:effectLst/>
                        </a:rPr>
                        <a:t>Valori</a:t>
                      </a:r>
                      <a:r>
                        <a:rPr lang="en-US" sz="1600" b="1" dirty="0" smtClean="0">
                          <a:effectLst/>
                        </a:rPr>
                        <a:t> </a:t>
                      </a:r>
                      <a:r>
                        <a:rPr lang="en-US" sz="1600" b="1" dirty="0" err="1" smtClean="0">
                          <a:effectLst/>
                        </a:rPr>
                        <a:t>dati</a:t>
                      </a:r>
                      <a:r>
                        <a:rPr lang="en-US" sz="1600" b="1" dirty="0" smtClean="0">
                          <a:effectLst/>
                        </a:rPr>
                        <a:t>: </a:t>
                      </a:r>
                      <a:r>
                        <a:rPr lang="en-US" sz="1600" b="0" dirty="0" smtClean="0">
                          <a:effectLst/>
                          <a:latin typeface="Source Code Pro" panose="020B0509030403020204" pitchFamily="49" charset="0"/>
                        </a:rPr>
                        <a:t>text1 = “</a:t>
                      </a:r>
                      <a:r>
                        <a:rPr lang="en-US" sz="1600" b="0" dirty="0" err="1" smtClean="0">
                          <a:effectLst/>
                          <a:latin typeface="Source Code Pro" panose="020B0509030403020204" pitchFamily="49" charset="0"/>
                        </a:rPr>
                        <a:t>Buon</a:t>
                      </a:r>
                      <a:r>
                        <a:rPr lang="en-US" sz="1600" b="0" dirty="0" smtClean="0">
                          <a:effectLst/>
                          <a:latin typeface="Source Code Pro" panose="020B0509030403020204" pitchFamily="49" charset="0"/>
                        </a:rPr>
                        <a:t> “; text2</a:t>
                      </a:r>
                      <a:r>
                        <a:rPr lang="en-US" sz="1600" b="0" baseline="0" dirty="0" smtClean="0">
                          <a:effectLst/>
                          <a:latin typeface="Source Code Pro" panose="020B0509030403020204" pitchFamily="49" charset="0"/>
                        </a:rPr>
                        <a:t> </a:t>
                      </a:r>
                      <a:r>
                        <a:rPr lang="en-US" sz="1600" b="0" dirty="0" smtClean="0">
                          <a:effectLst/>
                          <a:latin typeface="Source Code Pro" panose="020B0509030403020204" pitchFamily="49" charset="0"/>
                        </a:rPr>
                        <a:t> = “</a:t>
                      </a:r>
                      <a:r>
                        <a:rPr lang="en-US" sz="1600" b="0" dirty="0" err="1" smtClean="0">
                          <a:effectLst/>
                          <a:latin typeface="Source Code Pro" panose="020B0509030403020204" pitchFamily="49" charset="0"/>
                        </a:rPr>
                        <a:t>giorno</a:t>
                      </a:r>
                      <a:r>
                        <a:rPr lang="en-US" sz="1600" b="0" dirty="0" smtClean="0">
                          <a:effectLst/>
                          <a:latin typeface="Source Code Pro" panose="020B0509030403020204" pitchFamily="49" charset="0"/>
                        </a:rPr>
                        <a:t>”; text3=“”;</a:t>
                      </a:r>
                      <a:endParaRPr lang="it-IT" sz="1600" b="0" dirty="0">
                        <a:solidFill>
                          <a:schemeClr val="bg1"/>
                        </a:solidFill>
                        <a:effectLst/>
                        <a:latin typeface="Source Code Pro" panose="020B0509030403020204" pitchFamily="49" charset="0"/>
                      </a:endParaRPr>
                    </a:p>
                  </a:txBody>
                  <a:tcPr/>
                </a:tc>
                <a:tc hMerge="1">
                  <a:txBody>
                    <a:bodyPr/>
                    <a:lstStyle/>
                    <a:p>
                      <a:endParaRPr lang="it-IT"/>
                    </a:p>
                  </a:txBody>
                  <a:tcPr/>
                </a:tc>
                <a:tc hMerge="1">
                  <a:txBody>
                    <a:bodyPr/>
                    <a:lstStyle/>
                    <a:p>
                      <a:endParaRPr lang="it-IT"/>
                    </a:p>
                  </a:txBody>
                  <a:tcPr/>
                </a:tc>
              </a:tr>
              <a:tr h="309095">
                <a:tc>
                  <a:txBody>
                    <a:bodyPr/>
                    <a:lstStyle/>
                    <a:p>
                      <a:pPr fontAlgn="t"/>
                      <a:r>
                        <a:rPr lang="it-IT" sz="1600" dirty="0">
                          <a:effectLst/>
                        </a:rPr>
                        <a:t>=</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smtClean="0">
                          <a:effectLst/>
                        </a:rPr>
                        <a:t>text1 </a:t>
                      </a:r>
                      <a:r>
                        <a:rPr lang="it-IT" sz="1600" dirty="0">
                          <a:effectLst/>
                        </a:rPr>
                        <a:t>= </a:t>
                      </a:r>
                      <a:r>
                        <a:rPr lang="it-IT" sz="1600" dirty="0" smtClean="0">
                          <a:effectLst/>
                        </a:rPr>
                        <a:t>text2</a:t>
                      </a:r>
                      <a:endParaRPr lang="it-IT" sz="1600" dirty="0">
                        <a:effectLst/>
                        <a:latin typeface="Source Code Pro" panose="020B0509030403020204" pitchFamily="49" charset="0"/>
                      </a:endParaRPr>
                    </a:p>
                  </a:txBody>
                  <a:tcPr marL="76200" marR="76200" marT="76200" marB="76200"/>
                </a:tc>
                <a:tc>
                  <a:txBody>
                    <a:bodyPr/>
                    <a:lstStyle/>
                    <a:p>
                      <a:endParaRPr lang="it-IT" dirty="0"/>
                    </a:p>
                  </a:txBody>
                  <a:tcPr marL="76200" marR="76200" marT="76200" marB="76200"/>
                </a:tc>
                <a:tc>
                  <a:txBody>
                    <a:bodyPr/>
                    <a:lstStyle/>
                    <a:p>
                      <a:pPr fontAlgn="t"/>
                      <a:r>
                        <a:rPr lang="it-IT" sz="1600" dirty="0" smtClean="0">
                          <a:effectLst/>
                        </a:rPr>
                        <a:t>text1 ‘giorno’ </a:t>
                      </a:r>
                      <a:r>
                        <a:rPr lang="it-IT" sz="1600" baseline="0" dirty="0" smtClean="0">
                          <a:effectLst/>
                        </a:rPr>
                        <a:t> </a:t>
                      </a:r>
                      <a:endParaRPr lang="it-IT" sz="1600" dirty="0">
                        <a:effectLst/>
                        <a:latin typeface="Source Code Pro" panose="020B0509030403020204" pitchFamily="49" charset="0"/>
                      </a:endParaRPr>
                    </a:p>
                  </a:txBody>
                  <a:tcPr marL="76200" marR="76200" marT="76200" marB="76200"/>
                </a:tc>
              </a:tr>
              <a:tr h="309095">
                <a:tc>
                  <a:txBody>
                    <a:bodyPr/>
                    <a:lstStyle/>
                    <a:p>
                      <a:pPr fontAlgn="t"/>
                      <a:r>
                        <a:rPr lang="it-IT" sz="1600" dirty="0" smtClean="0">
                          <a:effectLst/>
                        </a:rPr>
                        <a:t>=</a:t>
                      </a:r>
                      <a:endParaRPr lang="it-IT" sz="1600" dirty="0">
                        <a:effectLst/>
                        <a:latin typeface="Source Code Pro" panose="020B0509030403020204" pitchFamily="49" charset="0"/>
                      </a:endParaRP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600" dirty="0" smtClean="0">
                          <a:effectLst/>
                        </a:rPr>
                        <a:t>text3 = text1+text2</a:t>
                      </a:r>
                      <a:endParaRPr lang="it-IT" sz="1600" dirty="0">
                        <a:effectLst/>
                        <a:latin typeface="Source Code Pro" panose="020B0509030403020204" pitchFamily="49" charset="0"/>
                      </a:endParaRPr>
                    </a:p>
                  </a:txBody>
                  <a:tcPr marL="76200" marR="76200" marT="76200" marB="76200"/>
                </a:tc>
                <a:tc>
                  <a:txBody>
                    <a:bodyPr/>
                    <a:lstStyle/>
                    <a:p>
                      <a:pPr fontAlgn="t"/>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smtClean="0">
                          <a:effectLst/>
                        </a:rPr>
                        <a:t>text3 ‘Buon giorno’ </a:t>
                      </a:r>
                      <a:r>
                        <a:rPr lang="it-IT" sz="1600" baseline="0" dirty="0" smtClean="0">
                          <a:effectLst/>
                        </a:rPr>
                        <a:t> </a:t>
                      </a:r>
                      <a:endParaRPr lang="it-IT" sz="1600" dirty="0">
                        <a:effectLst/>
                        <a:latin typeface="Source Code Pro" panose="020B0509030403020204" pitchFamily="49" charset="0"/>
                      </a:endParaRPr>
                    </a:p>
                  </a:txBody>
                  <a:tcPr marL="76200" marR="76200" marT="76200" marB="76200"/>
                </a:tc>
              </a:tr>
              <a:tr h="309095">
                <a:tc>
                  <a:txBody>
                    <a:bodyPr/>
                    <a:lstStyle/>
                    <a:p>
                      <a:pPr fontAlgn="t"/>
                      <a:r>
                        <a:rPr lang="it-IT" sz="1600" dirty="0" smtClean="0">
                          <a:effectLst/>
                        </a:rPr>
                        <a:t>+=</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smtClean="0">
                          <a:effectLst/>
                        </a:rPr>
                        <a:t>text1 += text2</a:t>
                      </a:r>
                      <a:endParaRPr lang="it-IT" sz="1600" dirty="0">
                        <a:effectLst/>
                        <a:latin typeface="Source Code Pro" panose="020B0509030403020204" pitchFamily="49" charset="0"/>
                      </a:endParaRP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600" dirty="0" smtClean="0">
                          <a:effectLst/>
                        </a:rPr>
                        <a:t>text1 = text1+text2</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smtClean="0">
                          <a:effectLst/>
                        </a:rPr>
                        <a:t>text1 ‘Buon giorno’ </a:t>
                      </a:r>
                      <a:r>
                        <a:rPr lang="it-IT" sz="1600" baseline="0" dirty="0" smtClean="0">
                          <a:effectLst/>
                        </a:rPr>
                        <a:t> </a:t>
                      </a:r>
                      <a:endParaRPr lang="it-IT" sz="1600" dirty="0">
                        <a:effectLst/>
                        <a:latin typeface="Source Code Pro" panose="020B0509030403020204" pitchFamily="49" charset="0"/>
                      </a:endParaRPr>
                    </a:p>
                  </a:txBody>
                  <a:tcPr marL="76200" marR="76200" marT="76200" marB="76200"/>
                </a:tc>
              </a:tr>
            </a:tbl>
          </a:graphicData>
        </a:graphic>
      </p:graphicFrame>
      <p:sp>
        <p:nvSpPr>
          <p:cNvPr id="7" name="Titolo 6"/>
          <p:cNvSpPr>
            <a:spLocks noGrp="1"/>
          </p:cNvSpPr>
          <p:nvPr>
            <p:ph type="title"/>
          </p:nvPr>
        </p:nvSpPr>
        <p:spPr>
          <a:xfrm>
            <a:off x="251520" y="418356"/>
            <a:ext cx="8712968" cy="857250"/>
          </a:xfrm>
        </p:spPr>
        <p:txBody>
          <a:bodyPr/>
          <a:lstStyle/>
          <a:p>
            <a:r>
              <a:rPr lang="it-IT" sz="4000" dirty="0" smtClean="0">
                <a:solidFill>
                  <a:srgbClr val="006699"/>
                </a:solidFill>
              </a:rPr>
              <a:t>OPERATORI STRINGA</a:t>
            </a:r>
            <a:endParaRPr lang="it-IT" sz="4000" dirty="0">
              <a:solidFill>
                <a:srgbClr val="006699"/>
              </a:solidFill>
            </a:endParaRPr>
          </a:p>
        </p:txBody>
      </p:sp>
    </p:spTree>
    <p:extLst>
      <p:ext uri="{BB962C8B-B14F-4D97-AF65-F5344CB8AC3E}">
        <p14:creationId xmlns:p14="http://schemas.microsoft.com/office/powerpoint/2010/main" val="1915152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3259655609"/>
              </p:ext>
            </p:extLst>
          </p:nvPr>
        </p:nvGraphicFramePr>
        <p:xfrm>
          <a:off x="287525" y="1573510"/>
          <a:ext cx="8676963" cy="2654424"/>
        </p:xfrm>
        <a:graphic>
          <a:graphicData uri="http://schemas.openxmlformats.org/drawingml/2006/table">
            <a:tbl>
              <a:tblPr firstRow="1" firstCol="1" bandRow="1">
                <a:tableStyleId>{3C2FFA5D-87B4-456A-9821-1D502468CF0F}</a:tableStyleId>
              </a:tblPr>
              <a:tblGrid>
                <a:gridCol w="2412267"/>
                <a:gridCol w="2304256"/>
                <a:gridCol w="1872208"/>
                <a:gridCol w="2088232"/>
              </a:tblGrid>
              <a:tr h="413676">
                <a:tc>
                  <a:txBody>
                    <a:bodyPr/>
                    <a:lstStyle/>
                    <a:p>
                      <a:pPr algn="l" fontAlgn="t"/>
                      <a:r>
                        <a:rPr lang="it-IT" sz="1800" dirty="0" smtClean="0">
                          <a:effectLst/>
                        </a:rPr>
                        <a:t>Operazione</a:t>
                      </a:r>
                      <a:endParaRPr lang="it-IT" sz="1800" dirty="0">
                        <a:solidFill>
                          <a:schemeClr val="bg1"/>
                        </a:solidFill>
                        <a:effectLst/>
                        <a:latin typeface="+mn-lt"/>
                      </a:endParaRPr>
                    </a:p>
                  </a:txBody>
                  <a:tcPr/>
                </a:tc>
                <a:tc>
                  <a:txBody>
                    <a:bodyPr/>
                    <a:lstStyle/>
                    <a:p>
                      <a:pPr algn="ctr" fontAlgn="t"/>
                      <a:r>
                        <a:rPr lang="it-IT" sz="1800" dirty="0" smtClean="0">
                          <a:effectLst/>
                        </a:rPr>
                        <a:t>Espressione</a:t>
                      </a:r>
                      <a:endParaRPr lang="it-IT" sz="1800" dirty="0">
                        <a:solidFill>
                          <a:schemeClr val="bg1"/>
                        </a:solidFill>
                        <a:effectLst/>
                      </a:endParaRPr>
                    </a:p>
                  </a:txBody>
                  <a:tcPr/>
                </a:tc>
                <a:tc>
                  <a:txBody>
                    <a:bodyPr/>
                    <a:lstStyle/>
                    <a:p>
                      <a:pPr algn="ctr" fontAlgn="t"/>
                      <a:r>
                        <a:rPr lang="it-IT" sz="1800" dirty="0" smtClean="0">
                          <a:effectLst/>
                        </a:rPr>
                        <a:t>Conversione</a:t>
                      </a:r>
                      <a:endParaRPr lang="it-IT" sz="1800" dirty="0">
                        <a:solidFill>
                          <a:schemeClr val="bg1"/>
                        </a:solidFill>
                        <a:effectLst/>
                      </a:endParaRPr>
                    </a:p>
                  </a:txBody>
                  <a:tcPr/>
                </a:tc>
                <a:tc>
                  <a:txBody>
                    <a:bodyPr/>
                    <a:lstStyle/>
                    <a:p>
                      <a:pPr algn="ctr" fontAlgn="t"/>
                      <a:r>
                        <a:rPr lang="it-IT" sz="1800" dirty="0" smtClean="0">
                          <a:effectLst/>
                        </a:rPr>
                        <a:t>Risultato</a:t>
                      </a:r>
                      <a:endParaRPr lang="it-IT" sz="1800" dirty="0">
                        <a:solidFill>
                          <a:schemeClr val="bg1"/>
                        </a:solidFill>
                        <a:effectLst/>
                      </a:endParaRPr>
                    </a:p>
                  </a:txBody>
                  <a:tcPr/>
                </a:tc>
              </a:tr>
              <a:tr h="792880">
                <a:tc>
                  <a:txBody>
                    <a:bodyPr/>
                    <a:lstStyle/>
                    <a:p>
                      <a:pPr fontAlgn="t"/>
                      <a:r>
                        <a:rPr lang="it-IT" sz="1600" dirty="0" smtClean="0">
                          <a:effectLst/>
                        </a:rPr>
                        <a:t>Somma numero con numero</a:t>
                      </a:r>
                      <a:endParaRPr lang="it-IT" sz="1600" dirty="0">
                        <a:effectLst/>
                        <a:latin typeface="+mn-lt"/>
                      </a:endParaRPr>
                    </a:p>
                  </a:txBody>
                  <a:tcPr marL="76200" marR="76200" marT="76200" marB="76200"/>
                </a:tc>
                <a:tc>
                  <a:txBody>
                    <a:bodyPr/>
                    <a:lstStyle/>
                    <a:p>
                      <a:pPr fontAlgn="t"/>
                      <a:r>
                        <a:rPr lang="it-IT" sz="1600" dirty="0" smtClean="0">
                          <a:effectLst/>
                        </a:rPr>
                        <a:t>x = 5 + 5;</a:t>
                      </a:r>
                      <a:endParaRPr lang="it-IT" sz="1600" dirty="0">
                        <a:effectLst/>
                        <a:latin typeface="Source Code Pro" panose="020B0509030403020204" pitchFamily="49" charset="0"/>
                      </a:endParaRPr>
                    </a:p>
                  </a:txBody>
                  <a:tcPr marL="76200" marR="76200" marT="76200" marB="76200"/>
                </a:tc>
                <a:tc>
                  <a:txBody>
                    <a:bodyPr/>
                    <a:lstStyle/>
                    <a:p>
                      <a:r>
                        <a:rPr lang="it-IT" dirty="0" smtClean="0"/>
                        <a:t>Nessuna conversione</a:t>
                      </a:r>
                      <a:endParaRPr lang="it-IT" dirty="0">
                        <a:latin typeface="+mn-lt"/>
                      </a:endParaRPr>
                    </a:p>
                  </a:txBody>
                  <a:tcPr marL="76200" marR="76200" marT="76200" marB="76200"/>
                </a:tc>
                <a:tc>
                  <a:txBody>
                    <a:bodyPr/>
                    <a:lstStyle/>
                    <a:p>
                      <a:pPr fontAlgn="t"/>
                      <a:r>
                        <a:rPr lang="it-IT" sz="1600" dirty="0" smtClean="0">
                          <a:effectLst/>
                        </a:rPr>
                        <a:t>10</a:t>
                      </a:r>
                      <a:endParaRPr lang="it-IT" sz="1600" dirty="0">
                        <a:effectLst/>
                        <a:latin typeface="Source Code Pro" panose="020B0509030403020204" pitchFamily="49" charset="0"/>
                      </a:endParaRPr>
                    </a:p>
                  </a:txBody>
                  <a:tcPr marL="76200" marR="76200" marT="76200" marB="76200"/>
                </a:tc>
              </a:tr>
              <a:tr h="723934">
                <a:tc>
                  <a:txBody>
                    <a:bodyPr/>
                    <a:lstStyle/>
                    <a:p>
                      <a:pPr fontAlgn="t"/>
                      <a:r>
                        <a:rPr lang="it-IT" sz="1600" dirty="0" smtClean="0">
                          <a:effectLst/>
                        </a:rPr>
                        <a:t>Somma numero in una stringa con numero</a:t>
                      </a:r>
                      <a:endParaRPr lang="it-IT" sz="1600" dirty="0">
                        <a:effectLst/>
                        <a:latin typeface="+mn-lt"/>
                      </a:endParaRP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600" dirty="0" smtClean="0">
                          <a:effectLst/>
                        </a:rPr>
                        <a:t>x = ‘5’ + 5;</a:t>
                      </a:r>
                      <a:endParaRPr lang="it-IT" sz="1600" dirty="0">
                        <a:effectLst/>
                        <a:latin typeface="Source Code Pro" panose="020B0509030403020204" pitchFamily="49" charset="0"/>
                      </a:endParaRPr>
                    </a:p>
                  </a:txBody>
                  <a:tcPr marL="76200" marR="76200" marT="76200" marB="76200"/>
                </a:tc>
                <a:tc>
                  <a:txBody>
                    <a:bodyPr/>
                    <a:lstStyle/>
                    <a:p>
                      <a:pPr fontAlgn="t"/>
                      <a:r>
                        <a:rPr lang="it-IT" sz="1600" dirty="0" smtClean="0">
                          <a:effectLst/>
                        </a:rPr>
                        <a:t>Converte</a:t>
                      </a:r>
                      <a:r>
                        <a:rPr lang="it-IT" sz="1600" baseline="0" dirty="0" smtClean="0">
                          <a:effectLst/>
                        </a:rPr>
                        <a:t> 5 in ‘5.</a:t>
                      </a:r>
                      <a:endParaRPr lang="it-IT" sz="1600" dirty="0">
                        <a:effectLst/>
                        <a:latin typeface="+mn-lt"/>
                      </a:endParaRPr>
                    </a:p>
                  </a:txBody>
                  <a:tcPr marL="76200" marR="76200" marT="76200" marB="76200"/>
                </a:tc>
                <a:tc>
                  <a:txBody>
                    <a:bodyPr/>
                    <a:lstStyle/>
                    <a:p>
                      <a:pPr fontAlgn="t"/>
                      <a:r>
                        <a:rPr lang="it-IT" sz="1600" dirty="0" smtClean="0">
                          <a:effectLst/>
                        </a:rPr>
                        <a:t>’55’</a:t>
                      </a:r>
                      <a:endParaRPr lang="it-IT" sz="1600" dirty="0">
                        <a:effectLst/>
                        <a:latin typeface="Source Code Pro" panose="020B0509030403020204" pitchFamily="49" charset="0"/>
                      </a:endParaRPr>
                    </a:p>
                  </a:txBody>
                  <a:tcPr marL="76200" marR="76200" marT="76200" marB="76200"/>
                </a:tc>
              </a:tr>
              <a:tr h="723934">
                <a:tc>
                  <a:txBody>
                    <a:bodyPr/>
                    <a:lstStyle/>
                    <a:p>
                      <a:pPr fontAlgn="t"/>
                      <a:r>
                        <a:rPr lang="it-IT" sz="1600" dirty="0" smtClean="0">
                          <a:effectLst/>
                        </a:rPr>
                        <a:t>Somma</a:t>
                      </a:r>
                      <a:r>
                        <a:rPr lang="it-IT" sz="1600" baseline="0" dirty="0" smtClean="0">
                          <a:effectLst/>
                        </a:rPr>
                        <a:t> una stringa con un numero</a:t>
                      </a:r>
                      <a:endParaRPr lang="it-IT" sz="1600" dirty="0">
                        <a:effectLst/>
                        <a:latin typeface="+mn-lt"/>
                      </a:endParaRPr>
                    </a:p>
                  </a:txBody>
                  <a:tcPr marL="76200" marR="76200" marT="76200" marB="76200"/>
                </a:tc>
                <a:tc>
                  <a:txBody>
                    <a:bodyPr/>
                    <a:lstStyle/>
                    <a:p>
                      <a:pPr fontAlgn="t"/>
                      <a:r>
                        <a:rPr lang="it-IT" sz="1600" dirty="0" smtClean="0">
                          <a:effectLst/>
                        </a:rPr>
                        <a:t>x = ‘Carlo’ +</a:t>
                      </a:r>
                      <a:r>
                        <a:rPr lang="it-IT" sz="1600" baseline="0" dirty="0" smtClean="0">
                          <a:effectLst/>
                        </a:rPr>
                        <a:t> 5;</a:t>
                      </a:r>
                      <a:endParaRPr lang="it-IT" sz="1600" dirty="0">
                        <a:effectLst/>
                        <a:latin typeface="Source Code Pro" panose="020B0509030403020204" pitchFamily="49" charset="0"/>
                      </a:endParaRP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600" dirty="0" smtClean="0">
                          <a:effectLst/>
                        </a:rPr>
                        <a:t>Converte</a:t>
                      </a:r>
                      <a:r>
                        <a:rPr lang="it-IT" sz="1600" baseline="0" dirty="0" smtClean="0">
                          <a:effectLst/>
                        </a:rPr>
                        <a:t> 5 in ‘5.</a:t>
                      </a:r>
                      <a:r>
                        <a:rPr lang="it-IT" sz="1600" dirty="0" smtClean="0">
                          <a:effectLst/>
                        </a:rPr>
                        <a:t> </a:t>
                      </a:r>
                      <a:endParaRPr lang="it-IT" sz="1600" dirty="0">
                        <a:effectLst/>
                        <a:latin typeface="+mn-lt"/>
                      </a:endParaRPr>
                    </a:p>
                  </a:txBody>
                  <a:tcPr marL="76200" marR="76200" marT="76200" marB="76200"/>
                </a:tc>
                <a:tc>
                  <a:txBody>
                    <a:bodyPr/>
                    <a:lstStyle/>
                    <a:p>
                      <a:pPr fontAlgn="t"/>
                      <a:r>
                        <a:rPr lang="it-IT" sz="1600" dirty="0" smtClean="0">
                          <a:effectLst/>
                        </a:rPr>
                        <a:t>‘Carlo5’</a:t>
                      </a:r>
                      <a:endParaRPr lang="it-IT" sz="1600" dirty="0">
                        <a:effectLst/>
                        <a:latin typeface="Source Code Pro" panose="020B0509030403020204" pitchFamily="49" charset="0"/>
                      </a:endParaRPr>
                    </a:p>
                  </a:txBody>
                  <a:tcPr marL="76200" marR="76200" marT="76200" marB="76200"/>
                </a:tc>
              </a:tr>
            </a:tbl>
          </a:graphicData>
        </a:graphic>
      </p:graphicFrame>
      <p:sp>
        <p:nvSpPr>
          <p:cNvPr id="7" name="Titolo 6"/>
          <p:cNvSpPr>
            <a:spLocks noGrp="1"/>
          </p:cNvSpPr>
          <p:nvPr>
            <p:ph type="title"/>
          </p:nvPr>
        </p:nvSpPr>
        <p:spPr>
          <a:xfrm>
            <a:off x="251520" y="418356"/>
            <a:ext cx="8712968" cy="857250"/>
          </a:xfrm>
        </p:spPr>
        <p:txBody>
          <a:bodyPr/>
          <a:lstStyle/>
          <a:p>
            <a:r>
              <a:rPr lang="it-IT" sz="4000" dirty="0" smtClean="0">
                <a:solidFill>
                  <a:srgbClr val="006699"/>
                </a:solidFill>
              </a:rPr>
              <a:t>STRINGHE E NUMERI</a:t>
            </a:r>
            <a:endParaRPr lang="it-IT" sz="4000" dirty="0">
              <a:solidFill>
                <a:srgbClr val="006699"/>
              </a:solidFill>
            </a:endParaRPr>
          </a:p>
        </p:txBody>
      </p:sp>
    </p:spTree>
    <p:extLst>
      <p:ext uri="{BB962C8B-B14F-4D97-AF65-F5344CB8AC3E}">
        <p14:creationId xmlns:p14="http://schemas.microsoft.com/office/powerpoint/2010/main" val="5738725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3372094700"/>
              </p:ext>
            </p:extLst>
          </p:nvPr>
        </p:nvGraphicFramePr>
        <p:xfrm>
          <a:off x="251519" y="1102578"/>
          <a:ext cx="8676966" cy="3764280"/>
        </p:xfrm>
        <a:graphic>
          <a:graphicData uri="http://schemas.openxmlformats.org/drawingml/2006/table">
            <a:tbl>
              <a:tblPr firstRow="1" firstCol="1" bandRow="1">
                <a:tableStyleId>{3C2FFA5D-87B4-456A-9821-1D502468CF0F}</a:tableStyleId>
              </a:tblPr>
              <a:tblGrid>
                <a:gridCol w="1484922"/>
                <a:gridCol w="4018025"/>
                <a:gridCol w="1746968"/>
                <a:gridCol w="1427051"/>
              </a:tblGrid>
              <a:tr h="269417">
                <a:tc>
                  <a:txBody>
                    <a:bodyPr/>
                    <a:lstStyle/>
                    <a:p>
                      <a:pPr algn="l" fontAlgn="t"/>
                      <a:r>
                        <a:rPr lang="it-IT" sz="900" dirty="0" smtClean="0">
                          <a:effectLst/>
                        </a:rPr>
                        <a:t>Operatore</a:t>
                      </a:r>
                      <a:endParaRPr lang="it-IT" sz="900" dirty="0">
                        <a:solidFill>
                          <a:schemeClr val="bg1"/>
                        </a:solidFill>
                        <a:effectLst/>
                      </a:endParaRPr>
                    </a:p>
                  </a:txBody>
                  <a:tcPr marL="76200" marR="76200" marT="76200" marB="76200"/>
                </a:tc>
                <a:tc>
                  <a:txBody>
                    <a:bodyPr/>
                    <a:lstStyle/>
                    <a:p>
                      <a:pPr algn="l" fontAlgn="t"/>
                      <a:r>
                        <a:rPr lang="it-IT" sz="900" dirty="0" smtClean="0">
                          <a:effectLst/>
                        </a:rPr>
                        <a:t>Descrizione</a:t>
                      </a:r>
                      <a:endParaRPr lang="it-IT" sz="900" dirty="0">
                        <a:solidFill>
                          <a:schemeClr val="bg1"/>
                        </a:solidFill>
                        <a:effectLst/>
                      </a:endParaRPr>
                    </a:p>
                  </a:txBody>
                  <a:tcPr marL="76200" marR="76200" marT="76200" marB="76200"/>
                </a:tc>
                <a:tc>
                  <a:txBody>
                    <a:bodyPr/>
                    <a:lstStyle/>
                    <a:p>
                      <a:pPr algn="ctr" fontAlgn="t"/>
                      <a:r>
                        <a:rPr lang="it-IT" sz="900" dirty="0" smtClean="0">
                          <a:effectLst/>
                        </a:rPr>
                        <a:t>Comparazione</a:t>
                      </a:r>
                      <a:endParaRPr lang="it-IT" sz="900" dirty="0">
                        <a:solidFill>
                          <a:schemeClr val="bg1"/>
                        </a:solidFill>
                        <a:effectLst/>
                      </a:endParaRPr>
                    </a:p>
                  </a:txBody>
                  <a:tcPr marL="76200" marR="76200" marT="76200" marB="76200"/>
                </a:tc>
                <a:tc>
                  <a:txBody>
                    <a:bodyPr/>
                    <a:lstStyle/>
                    <a:p>
                      <a:pPr algn="ctr" fontAlgn="t"/>
                      <a:r>
                        <a:rPr lang="it-IT" sz="900" dirty="0" smtClean="0">
                          <a:effectLst/>
                        </a:rPr>
                        <a:t>Risultato</a:t>
                      </a:r>
                      <a:endParaRPr lang="it-IT" sz="900" dirty="0">
                        <a:solidFill>
                          <a:schemeClr val="bg1"/>
                        </a:solidFill>
                        <a:effectLst/>
                      </a:endParaRPr>
                    </a:p>
                  </a:txBody>
                  <a:tcPr marL="76200" marR="76200" marT="76200" marB="76200"/>
                </a:tc>
              </a:tr>
              <a:tr h="269417">
                <a:tc>
                  <a:txBody>
                    <a:bodyPr/>
                    <a:lstStyle/>
                    <a:p>
                      <a:pPr algn="l" fontAlgn="t"/>
                      <a:endParaRPr lang="it-IT" sz="900" dirty="0">
                        <a:solidFill>
                          <a:schemeClr val="bg1"/>
                        </a:solidFill>
                        <a:effectLst/>
                      </a:endParaRPr>
                    </a:p>
                  </a:txBody>
                  <a:tcPr marL="76200" marR="76200" marT="76200" marB="76200"/>
                </a:tc>
                <a:tc>
                  <a:txBody>
                    <a:bodyPr/>
                    <a:lstStyle/>
                    <a:p>
                      <a:pPr algn="l" fontAlgn="t"/>
                      <a:endParaRPr lang="it-IT" sz="900" dirty="0">
                        <a:solidFill>
                          <a:schemeClr val="bg1"/>
                        </a:solidFill>
                        <a:effectLst/>
                      </a:endParaRPr>
                    </a:p>
                  </a:txBody>
                  <a:tcPr marL="76200" marR="76200" marT="76200" marB="76200"/>
                </a:tc>
                <a:tc gridSpan="2">
                  <a:txBody>
                    <a:bodyPr/>
                    <a:lstStyle/>
                    <a:p>
                      <a:pPr algn="ctr" fontAlgn="t"/>
                      <a:r>
                        <a:rPr lang="it-IT" sz="900" dirty="0" smtClean="0">
                          <a:effectLst/>
                        </a:rPr>
                        <a:t>Valore di x: 5 (numero)</a:t>
                      </a:r>
                      <a:endParaRPr lang="it-IT" sz="900" dirty="0">
                        <a:solidFill>
                          <a:schemeClr val="bg1"/>
                        </a:solidFill>
                        <a:effectLst/>
                      </a:endParaRPr>
                    </a:p>
                  </a:txBody>
                  <a:tcPr marL="76200" marR="76200" marT="76200" marB="76200"/>
                </a:tc>
                <a:tc hMerge="1">
                  <a:txBody>
                    <a:bodyPr/>
                    <a:lstStyle/>
                    <a:p>
                      <a:pPr algn="l" fontAlgn="t"/>
                      <a:endParaRPr lang="it-IT" sz="1200" dirty="0">
                        <a:solidFill>
                          <a:schemeClr val="bg1"/>
                        </a:solidFill>
                        <a:effectLst/>
                      </a:endParaRPr>
                    </a:p>
                  </a:txBody>
                  <a:tcPr marL="76200" marR="76200" marT="76200" marB="76200">
                    <a:solidFill>
                      <a:schemeClr val="accent2">
                        <a:lumMod val="75000"/>
                      </a:schemeClr>
                    </a:solidFill>
                  </a:tcPr>
                </a:tc>
              </a:tr>
              <a:tr h="269417">
                <a:tc rowSpan="2">
                  <a:txBody>
                    <a:bodyPr/>
                    <a:lstStyle/>
                    <a:p>
                      <a:pPr fontAlgn="t"/>
                      <a:r>
                        <a:rPr lang="it-IT" sz="900" dirty="0">
                          <a:effectLst/>
                        </a:rPr>
                        <a:t>==</a:t>
                      </a:r>
                      <a:endParaRPr lang="it-IT" sz="900" dirty="0">
                        <a:effectLst/>
                        <a:latin typeface="Source Code Pro" panose="020B0509030403020204" pitchFamily="49" charset="0"/>
                      </a:endParaRPr>
                    </a:p>
                  </a:txBody>
                  <a:tcPr marL="76200" marR="76200" marT="76200" marB="76200"/>
                </a:tc>
                <a:tc rowSpan="2">
                  <a:txBody>
                    <a:bodyPr/>
                    <a:lstStyle/>
                    <a:p>
                      <a:pPr fontAlgn="t"/>
                      <a:r>
                        <a:rPr lang="it-IT" sz="900" smtClean="0">
                          <a:effectLst/>
                        </a:rPr>
                        <a:t>Uguale</a:t>
                      </a:r>
                      <a:r>
                        <a:rPr lang="it-IT" sz="900" baseline="0" smtClean="0">
                          <a:effectLst/>
                        </a:rPr>
                        <a:t> a…</a:t>
                      </a:r>
                      <a:endParaRPr lang="it-IT" sz="900">
                        <a:effectLst/>
                      </a:endParaRPr>
                    </a:p>
                  </a:txBody>
                  <a:tcPr marL="76200" marR="76200" marT="76200" marB="76200"/>
                </a:tc>
                <a:tc>
                  <a:txBody>
                    <a:bodyPr/>
                    <a:lstStyle/>
                    <a:p>
                      <a:pPr fontAlgn="t"/>
                      <a:r>
                        <a:rPr lang="it-IT" sz="900" dirty="0">
                          <a:effectLst/>
                        </a:rPr>
                        <a:t>x == 8</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a:effectLst/>
                        </a:rPr>
                        <a:t>false</a:t>
                      </a:r>
                      <a:endParaRPr lang="it-IT" sz="900" dirty="0">
                        <a:effectLst/>
                        <a:latin typeface="Source Code Pro" panose="020B0509030403020204" pitchFamily="49" charset="0"/>
                      </a:endParaRPr>
                    </a:p>
                  </a:txBody>
                  <a:tcPr marL="76200" marR="76200" marT="76200" marB="76200"/>
                </a:tc>
              </a:tr>
              <a:tr h="269417">
                <a:tc vMerge="1">
                  <a:txBody>
                    <a:bodyPr/>
                    <a:lstStyle/>
                    <a:p>
                      <a:endParaRPr lang="it-IT"/>
                    </a:p>
                  </a:txBody>
                  <a:tcPr/>
                </a:tc>
                <a:tc vMerge="1">
                  <a:txBody>
                    <a:bodyPr/>
                    <a:lstStyle/>
                    <a:p>
                      <a:endParaRPr lang="it-IT"/>
                    </a:p>
                  </a:txBody>
                  <a:tcPr/>
                </a:tc>
                <a:tc>
                  <a:txBody>
                    <a:bodyPr/>
                    <a:lstStyle/>
                    <a:p>
                      <a:pPr fontAlgn="t"/>
                      <a:r>
                        <a:rPr lang="it-IT" sz="900" dirty="0">
                          <a:effectLst/>
                        </a:rPr>
                        <a:t>x == 5</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err="1">
                          <a:effectLst/>
                        </a:rPr>
                        <a:t>true</a:t>
                      </a:r>
                      <a:endParaRPr lang="it-IT" sz="900" dirty="0">
                        <a:effectLst/>
                        <a:latin typeface="Source Code Pro" panose="020B0509030403020204" pitchFamily="49" charset="0"/>
                      </a:endParaRPr>
                    </a:p>
                  </a:txBody>
                  <a:tcPr marL="76200" marR="76200" marT="76200" marB="76200"/>
                </a:tc>
              </a:tr>
              <a:tr h="269417">
                <a:tc rowSpan="2">
                  <a:txBody>
                    <a:bodyPr/>
                    <a:lstStyle/>
                    <a:p>
                      <a:pPr fontAlgn="t"/>
                      <a:r>
                        <a:rPr lang="it-IT" sz="900" dirty="0">
                          <a:effectLst/>
                        </a:rPr>
                        <a:t>===</a:t>
                      </a:r>
                      <a:endParaRPr lang="it-IT" sz="900" dirty="0">
                        <a:effectLst/>
                        <a:latin typeface="Source Code Pro" panose="020B0509030403020204" pitchFamily="49" charset="0"/>
                      </a:endParaRPr>
                    </a:p>
                  </a:txBody>
                  <a:tcPr marL="76200" marR="76200" marT="76200" marB="76200"/>
                </a:tc>
                <a:tc rowSpan="2">
                  <a:txBody>
                    <a:bodyPr/>
                    <a:lstStyle/>
                    <a:p>
                      <a:pPr fontAlgn="t"/>
                      <a:r>
                        <a:rPr lang="en-US" sz="900" dirty="0" err="1" smtClean="0">
                          <a:effectLst/>
                        </a:rPr>
                        <a:t>Valore</a:t>
                      </a:r>
                      <a:r>
                        <a:rPr lang="en-US" sz="900" dirty="0" smtClean="0">
                          <a:effectLst/>
                        </a:rPr>
                        <a:t> e </a:t>
                      </a:r>
                      <a:r>
                        <a:rPr lang="en-US" sz="900" dirty="0" err="1" smtClean="0">
                          <a:effectLst/>
                        </a:rPr>
                        <a:t>tipo</a:t>
                      </a:r>
                      <a:r>
                        <a:rPr lang="en-US" sz="900" dirty="0" smtClean="0">
                          <a:effectLst/>
                        </a:rPr>
                        <a:t> </a:t>
                      </a:r>
                      <a:r>
                        <a:rPr lang="en-US" sz="900" dirty="0" err="1" smtClean="0">
                          <a:effectLst/>
                        </a:rPr>
                        <a:t>uguali</a:t>
                      </a:r>
                      <a:endParaRPr lang="en-US" sz="900" dirty="0">
                        <a:effectLst/>
                      </a:endParaRPr>
                    </a:p>
                  </a:txBody>
                  <a:tcPr marL="76200" marR="76200" marT="76200" marB="76200"/>
                </a:tc>
                <a:tc>
                  <a:txBody>
                    <a:bodyPr/>
                    <a:lstStyle/>
                    <a:p>
                      <a:pPr fontAlgn="t"/>
                      <a:r>
                        <a:rPr lang="it-IT" sz="900" dirty="0">
                          <a:effectLst/>
                        </a:rPr>
                        <a:t>x === "5"</a:t>
                      </a:r>
                      <a:endParaRPr lang="it-IT" sz="900" dirty="0">
                        <a:effectLst/>
                        <a:latin typeface="Source Code Pro" panose="020B0509030403020204" pitchFamily="49" charset="0"/>
                      </a:endParaRPr>
                    </a:p>
                  </a:txBody>
                  <a:tcPr marL="76200" marR="76200" marT="76200" marB="76200"/>
                </a:tc>
                <a:tc>
                  <a:txBody>
                    <a:bodyPr/>
                    <a:lstStyle/>
                    <a:p>
                      <a:pPr fontAlgn="t"/>
                      <a:r>
                        <a:rPr lang="it-IT" sz="900">
                          <a:effectLst/>
                        </a:rPr>
                        <a:t>false</a:t>
                      </a:r>
                      <a:endParaRPr lang="it-IT" sz="900">
                        <a:effectLst/>
                        <a:latin typeface="Source Code Pro" panose="020B0509030403020204" pitchFamily="49" charset="0"/>
                      </a:endParaRPr>
                    </a:p>
                  </a:txBody>
                  <a:tcPr marL="76200" marR="76200" marT="76200" marB="76200"/>
                </a:tc>
              </a:tr>
              <a:tr h="269417">
                <a:tc vMerge="1">
                  <a:txBody>
                    <a:bodyPr/>
                    <a:lstStyle/>
                    <a:p>
                      <a:endParaRPr lang="it-IT"/>
                    </a:p>
                  </a:txBody>
                  <a:tcPr/>
                </a:tc>
                <a:tc vMerge="1">
                  <a:txBody>
                    <a:bodyPr/>
                    <a:lstStyle/>
                    <a:p>
                      <a:endParaRPr lang="it-IT"/>
                    </a:p>
                  </a:txBody>
                  <a:tcPr/>
                </a:tc>
                <a:tc>
                  <a:txBody>
                    <a:bodyPr/>
                    <a:lstStyle/>
                    <a:p>
                      <a:pPr fontAlgn="t"/>
                      <a:r>
                        <a:rPr lang="it-IT" sz="900" dirty="0">
                          <a:effectLst/>
                        </a:rPr>
                        <a:t>x === 5</a:t>
                      </a:r>
                      <a:endParaRPr lang="it-IT" sz="900" dirty="0">
                        <a:effectLst/>
                        <a:latin typeface="Source Code Pro" panose="020B0509030403020204" pitchFamily="49" charset="0"/>
                      </a:endParaRPr>
                    </a:p>
                  </a:txBody>
                  <a:tcPr marL="76200" marR="76200" marT="76200" marB="76200"/>
                </a:tc>
                <a:tc>
                  <a:txBody>
                    <a:bodyPr/>
                    <a:lstStyle/>
                    <a:p>
                      <a:pPr fontAlgn="t"/>
                      <a:r>
                        <a:rPr lang="it-IT" sz="900">
                          <a:effectLst/>
                        </a:rPr>
                        <a:t>true</a:t>
                      </a:r>
                      <a:endParaRPr lang="it-IT" sz="900">
                        <a:effectLst/>
                        <a:latin typeface="Source Code Pro" panose="020B0509030403020204" pitchFamily="49" charset="0"/>
                      </a:endParaRPr>
                    </a:p>
                  </a:txBody>
                  <a:tcPr marL="76200" marR="76200" marT="76200" marB="76200"/>
                </a:tc>
              </a:tr>
              <a:tr h="269417">
                <a:tc>
                  <a:txBody>
                    <a:bodyPr/>
                    <a:lstStyle/>
                    <a:p>
                      <a:pPr fontAlgn="t"/>
                      <a:r>
                        <a:rPr lang="it-IT" sz="900" dirty="0">
                          <a:effectLst/>
                        </a:rPr>
                        <a:t>!=</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smtClean="0">
                          <a:effectLst/>
                        </a:rPr>
                        <a:t>Diverso da…</a:t>
                      </a:r>
                      <a:endParaRPr lang="it-IT" sz="900" dirty="0">
                        <a:effectLst/>
                      </a:endParaRPr>
                    </a:p>
                  </a:txBody>
                  <a:tcPr marL="76200" marR="76200" marT="76200" marB="76200"/>
                </a:tc>
                <a:tc>
                  <a:txBody>
                    <a:bodyPr/>
                    <a:lstStyle/>
                    <a:p>
                      <a:pPr fontAlgn="t"/>
                      <a:r>
                        <a:rPr lang="it-IT" sz="900" dirty="0">
                          <a:effectLst/>
                        </a:rPr>
                        <a:t>x != 8</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err="1">
                          <a:effectLst/>
                        </a:rPr>
                        <a:t>true</a:t>
                      </a:r>
                      <a:endParaRPr lang="it-IT" sz="900" dirty="0">
                        <a:effectLst/>
                        <a:latin typeface="Source Code Pro" panose="020B0509030403020204" pitchFamily="49" charset="0"/>
                      </a:endParaRPr>
                    </a:p>
                  </a:txBody>
                  <a:tcPr marL="76200" marR="76200" marT="76200" marB="76200"/>
                </a:tc>
              </a:tr>
              <a:tr h="269417">
                <a:tc rowSpan="2">
                  <a:txBody>
                    <a:bodyPr/>
                    <a:lstStyle/>
                    <a:p>
                      <a:pPr fontAlgn="t"/>
                      <a:r>
                        <a:rPr lang="it-IT" sz="900" dirty="0">
                          <a:effectLst/>
                        </a:rPr>
                        <a:t>!==</a:t>
                      </a:r>
                      <a:endParaRPr lang="it-IT" sz="900" dirty="0">
                        <a:effectLst/>
                        <a:latin typeface="Source Code Pro" panose="020B0509030403020204" pitchFamily="49" charset="0"/>
                      </a:endParaRPr>
                    </a:p>
                  </a:txBody>
                  <a:tcPr marL="76200" marR="76200" marT="76200" marB="76200"/>
                </a:tc>
                <a:tc rowSpan="2">
                  <a:txBody>
                    <a:bodyPr/>
                    <a:lstStyle/>
                    <a:p>
                      <a:pPr fontAlgn="t"/>
                      <a:r>
                        <a:rPr lang="en-US" sz="900" dirty="0" err="1" smtClean="0">
                          <a:effectLst/>
                        </a:rPr>
                        <a:t>Valore</a:t>
                      </a:r>
                      <a:r>
                        <a:rPr lang="en-US" sz="900" dirty="0" smtClean="0">
                          <a:effectLst/>
                        </a:rPr>
                        <a:t> e </a:t>
                      </a:r>
                      <a:r>
                        <a:rPr lang="en-US" sz="900" dirty="0" err="1" smtClean="0">
                          <a:effectLst/>
                        </a:rPr>
                        <a:t>tipo</a:t>
                      </a:r>
                      <a:r>
                        <a:rPr lang="en-US" sz="900" dirty="0" smtClean="0">
                          <a:effectLst/>
                        </a:rPr>
                        <a:t> </a:t>
                      </a:r>
                      <a:r>
                        <a:rPr lang="en-US" sz="900" dirty="0" err="1" smtClean="0">
                          <a:effectLst/>
                        </a:rPr>
                        <a:t>diversi</a:t>
                      </a:r>
                      <a:endParaRPr lang="en-US" sz="900" dirty="0">
                        <a:effectLst/>
                      </a:endParaRPr>
                    </a:p>
                  </a:txBody>
                  <a:tcPr marL="76200" marR="76200" marT="76200" marB="76200"/>
                </a:tc>
                <a:tc>
                  <a:txBody>
                    <a:bodyPr/>
                    <a:lstStyle/>
                    <a:p>
                      <a:pPr fontAlgn="t"/>
                      <a:r>
                        <a:rPr lang="it-IT" sz="900" dirty="0">
                          <a:effectLst/>
                        </a:rPr>
                        <a:t>x !== "5"</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err="1">
                          <a:effectLst/>
                        </a:rPr>
                        <a:t>true</a:t>
                      </a:r>
                      <a:endParaRPr lang="it-IT" sz="900" dirty="0">
                        <a:effectLst/>
                        <a:latin typeface="Source Code Pro" panose="020B0509030403020204" pitchFamily="49" charset="0"/>
                      </a:endParaRPr>
                    </a:p>
                  </a:txBody>
                  <a:tcPr marL="76200" marR="76200" marT="76200" marB="76200"/>
                </a:tc>
              </a:tr>
              <a:tr h="269417">
                <a:tc vMerge="1">
                  <a:txBody>
                    <a:bodyPr/>
                    <a:lstStyle/>
                    <a:p>
                      <a:endParaRPr lang="it-IT"/>
                    </a:p>
                  </a:txBody>
                  <a:tcPr/>
                </a:tc>
                <a:tc vMerge="1">
                  <a:txBody>
                    <a:bodyPr/>
                    <a:lstStyle/>
                    <a:p>
                      <a:endParaRPr lang="it-IT"/>
                    </a:p>
                  </a:txBody>
                  <a:tcPr/>
                </a:tc>
                <a:tc>
                  <a:txBody>
                    <a:bodyPr/>
                    <a:lstStyle/>
                    <a:p>
                      <a:pPr fontAlgn="t"/>
                      <a:r>
                        <a:rPr lang="it-IT" sz="900" dirty="0">
                          <a:effectLst/>
                        </a:rPr>
                        <a:t>x !== 5</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a:effectLst/>
                        </a:rPr>
                        <a:t>false</a:t>
                      </a:r>
                      <a:endParaRPr lang="it-IT" sz="900" dirty="0">
                        <a:effectLst/>
                        <a:latin typeface="Source Code Pro" panose="020B0509030403020204" pitchFamily="49" charset="0"/>
                      </a:endParaRPr>
                    </a:p>
                  </a:txBody>
                  <a:tcPr marL="76200" marR="76200" marT="76200" marB="76200"/>
                </a:tc>
              </a:tr>
              <a:tr h="269417">
                <a:tc>
                  <a:txBody>
                    <a:bodyPr/>
                    <a:lstStyle/>
                    <a:p>
                      <a:pPr fontAlgn="t"/>
                      <a:r>
                        <a:rPr lang="it-IT" sz="900" dirty="0">
                          <a:effectLst/>
                        </a:rPr>
                        <a:t>&gt;</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smtClean="0">
                          <a:effectLst/>
                        </a:rPr>
                        <a:t>Maggiore di…</a:t>
                      </a:r>
                      <a:endParaRPr lang="it-IT" sz="900" dirty="0">
                        <a:effectLst/>
                      </a:endParaRPr>
                    </a:p>
                  </a:txBody>
                  <a:tcPr marL="76200" marR="76200" marT="76200" marB="76200"/>
                </a:tc>
                <a:tc>
                  <a:txBody>
                    <a:bodyPr/>
                    <a:lstStyle/>
                    <a:p>
                      <a:pPr fontAlgn="t"/>
                      <a:r>
                        <a:rPr lang="it-IT" sz="900" dirty="0">
                          <a:effectLst/>
                        </a:rPr>
                        <a:t>x &gt; 8</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a:effectLst/>
                        </a:rPr>
                        <a:t>false</a:t>
                      </a:r>
                      <a:endParaRPr lang="it-IT" sz="900" dirty="0">
                        <a:effectLst/>
                        <a:latin typeface="Source Code Pro" panose="020B0509030403020204" pitchFamily="49" charset="0"/>
                      </a:endParaRPr>
                    </a:p>
                  </a:txBody>
                  <a:tcPr marL="76200" marR="76200" marT="76200" marB="76200"/>
                </a:tc>
              </a:tr>
              <a:tr h="269417">
                <a:tc>
                  <a:txBody>
                    <a:bodyPr/>
                    <a:lstStyle/>
                    <a:p>
                      <a:pPr fontAlgn="t"/>
                      <a:r>
                        <a:rPr lang="it-IT" sz="900" dirty="0">
                          <a:effectLst/>
                        </a:rPr>
                        <a:t>&lt;</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smtClean="0">
                          <a:effectLst/>
                        </a:rPr>
                        <a:t>Minore di…</a:t>
                      </a:r>
                      <a:endParaRPr lang="it-IT" sz="900" dirty="0">
                        <a:effectLst/>
                      </a:endParaRPr>
                    </a:p>
                  </a:txBody>
                  <a:tcPr marL="76200" marR="76200" marT="76200" marB="76200"/>
                </a:tc>
                <a:tc>
                  <a:txBody>
                    <a:bodyPr/>
                    <a:lstStyle/>
                    <a:p>
                      <a:pPr fontAlgn="t"/>
                      <a:r>
                        <a:rPr lang="it-IT" sz="900" dirty="0">
                          <a:effectLst/>
                        </a:rPr>
                        <a:t>x &lt; 8</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err="1">
                          <a:effectLst/>
                        </a:rPr>
                        <a:t>true</a:t>
                      </a:r>
                      <a:endParaRPr lang="it-IT" sz="900" dirty="0">
                        <a:effectLst/>
                        <a:latin typeface="Source Code Pro" panose="020B0509030403020204" pitchFamily="49" charset="0"/>
                      </a:endParaRPr>
                    </a:p>
                  </a:txBody>
                  <a:tcPr marL="76200" marR="76200" marT="76200" marB="76200"/>
                </a:tc>
              </a:tr>
              <a:tr h="269417">
                <a:tc>
                  <a:txBody>
                    <a:bodyPr/>
                    <a:lstStyle/>
                    <a:p>
                      <a:pPr fontAlgn="t"/>
                      <a:r>
                        <a:rPr lang="it-IT" sz="900" dirty="0">
                          <a:effectLst/>
                        </a:rPr>
                        <a:t>&gt;=</a:t>
                      </a:r>
                      <a:endParaRPr lang="it-IT" sz="900" dirty="0">
                        <a:effectLst/>
                        <a:latin typeface="Source Code Pro" panose="020B0509030403020204" pitchFamily="49" charset="0"/>
                      </a:endParaRPr>
                    </a:p>
                  </a:txBody>
                  <a:tcPr marL="76200" marR="76200" marT="76200" marB="76200"/>
                </a:tc>
                <a:tc>
                  <a:txBody>
                    <a:bodyPr/>
                    <a:lstStyle/>
                    <a:p>
                      <a:pPr fontAlgn="t"/>
                      <a:r>
                        <a:rPr lang="en-US" sz="900" dirty="0" smtClean="0">
                          <a:effectLst/>
                        </a:rPr>
                        <a:t>Maggiore o </a:t>
                      </a:r>
                      <a:r>
                        <a:rPr lang="en-US" sz="900" dirty="0" err="1" smtClean="0">
                          <a:effectLst/>
                        </a:rPr>
                        <a:t>uguale</a:t>
                      </a:r>
                      <a:r>
                        <a:rPr lang="en-US" sz="900" dirty="0" smtClean="0">
                          <a:effectLst/>
                        </a:rPr>
                        <a:t> a…</a:t>
                      </a:r>
                      <a:endParaRPr lang="en-US" sz="900" dirty="0">
                        <a:effectLst/>
                      </a:endParaRPr>
                    </a:p>
                  </a:txBody>
                  <a:tcPr marL="76200" marR="76200" marT="76200" marB="76200"/>
                </a:tc>
                <a:tc>
                  <a:txBody>
                    <a:bodyPr/>
                    <a:lstStyle/>
                    <a:p>
                      <a:pPr fontAlgn="t"/>
                      <a:r>
                        <a:rPr lang="it-IT" sz="900" dirty="0">
                          <a:effectLst/>
                        </a:rPr>
                        <a:t>x &gt;= 8</a:t>
                      </a:r>
                      <a:endParaRPr lang="it-IT" sz="900" dirty="0">
                        <a:effectLst/>
                        <a:latin typeface="Source Code Pro" panose="020B0509030403020204" pitchFamily="49" charset="0"/>
                      </a:endParaRPr>
                    </a:p>
                  </a:txBody>
                  <a:tcPr marL="76200" marR="76200" marT="76200" marB="76200"/>
                </a:tc>
                <a:tc>
                  <a:txBody>
                    <a:bodyPr/>
                    <a:lstStyle/>
                    <a:p>
                      <a:pPr fontAlgn="t"/>
                      <a:r>
                        <a:rPr lang="it-IT" sz="900" dirty="0">
                          <a:effectLst/>
                        </a:rPr>
                        <a:t>false</a:t>
                      </a:r>
                      <a:endParaRPr lang="it-IT" sz="900" dirty="0">
                        <a:effectLst/>
                        <a:latin typeface="Source Code Pro" panose="020B0509030403020204" pitchFamily="49" charset="0"/>
                      </a:endParaRPr>
                    </a:p>
                  </a:txBody>
                  <a:tcPr marL="76200" marR="76200" marT="76200" marB="76200"/>
                </a:tc>
              </a:tr>
              <a:tr h="252390">
                <a:tc>
                  <a:txBody>
                    <a:bodyPr/>
                    <a:lstStyle/>
                    <a:p>
                      <a:pPr fontAlgn="t"/>
                      <a:r>
                        <a:rPr lang="it-IT" sz="900" dirty="0" smtClean="0">
                          <a:effectLst/>
                        </a:rPr>
                        <a:t>&lt;=</a:t>
                      </a:r>
                      <a:endParaRPr lang="it-IT" sz="900" dirty="0">
                        <a:effectLst/>
                        <a:latin typeface="Source Code Pro" panose="020B0509030403020204" pitchFamily="49" charset="0"/>
                      </a:endParaRP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900" dirty="0" err="1" smtClean="0">
                          <a:effectLst/>
                        </a:rPr>
                        <a:t>Minore</a:t>
                      </a:r>
                      <a:r>
                        <a:rPr lang="en-US" sz="900" dirty="0" smtClean="0">
                          <a:effectLst/>
                        </a:rPr>
                        <a:t> o </a:t>
                      </a:r>
                      <a:r>
                        <a:rPr lang="en-US" sz="900" dirty="0" err="1" smtClean="0">
                          <a:effectLst/>
                        </a:rPr>
                        <a:t>uguale</a:t>
                      </a:r>
                      <a:r>
                        <a:rPr lang="en-US" sz="900" dirty="0" smtClean="0">
                          <a:effectLst/>
                        </a:rPr>
                        <a:t> a…</a:t>
                      </a:r>
                    </a:p>
                  </a:txBody>
                  <a:tcPr marL="76200" marR="76200" marT="76200" marB="762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900" dirty="0" smtClean="0">
                          <a:effectLst/>
                        </a:rPr>
                        <a:t>x &lt;= 8</a:t>
                      </a:r>
                      <a:endParaRPr lang="it-IT" sz="900" dirty="0" smtClean="0">
                        <a:effectLst/>
                        <a:latin typeface="Source Code Pro" panose="020B0509030403020204" pitchFamily="49" charset="0"/>
                      </a:endParaRPr>
                    </a:p>
                  </a:txBody>
                  <a:tcPr marL="76200" marR="76200" marT="76200" marB="76200"/>
                </a:tc>
                <a:tc>
                  <a:txBody>
                    <a:bodyPr/>
                    <a:lstStyle/>
                    <a:p>
                      <a:pPr fontAlgn="t"/>
                      <a:r>
                        <a:rPr lang="it-IT" sz="900" dirty="0" err="1" smtClean="0">
                          <a:effectLst/>
                        </a:rPr>
                        <a:t>true</a:t>
                      </a:r>
                      <a:endParaRPr lang="it-IT" sz="900" dirty="0">
                        <a:effectLst/>
                        <a:latin typeface="Source Code Pro" panose="020B0509030403020204" pitchFamily="49" charset="0"/>
                      </a:endParaRPr>
                    </a:p>
                  </a:txBody>
                  <a:tcPr marL="76200" marR="76200" marT="76200" marB="76200"/>
                </a:tc>
              </a:tr>
            </a:tbl>
          </a:graphicData>
        </a:graphic>
      </p:graphicFrame>
      <p:sp>
        <p:nvSpPr>
          <p:cNvPr id="7" name="Titolo 6"/>
          <p:cNvSpPr>
            <a:spLocks noGrp="1"/>
          </p:cNvSpPr>
          <p:nvPr>
            <p:ph type="title"/>
          </p:nvPr>
        </p:nvSpPr>
        <p:spPr>
          <a:xfrm>
            <a:off x="457200" y="274340"/>
            <a:ext cx="8229600" cy="857250"/>
          </a:xfrm>
        </p:spPr>
        <p:txBody>
          <a:bodyPr/>
          <a:lstStyle/>
          <a:p>
            <a:r>
              <a:rPr lang="it-IT" sz="3200" dirty="0" smtClean="0">
                <a:solidFill>
                  <a:srgbClr val="006699"/>
                </a:solidFill>
              </a:rPr>
              <a:t>OPERATORI DI COMPARAZIONE</a:t>
            </a:r>
            <a:endParaRPr lang="it-IT" sz="3200" dirty="0">
              <a:solidFill>
                <a:srgbClr val="006699"/>
              </a:solidFill>
            </a:endParaRPr>
          </a:p>
        </p:txBody>
      </p:sp>
    </p:spTree>
    <p:extLst>
      <p:ext uri="{BB962C8B-B14F-4D97-AF65-F5344CB8AC3E}">
        <p14:creationId xmlns:p14="http://schemas.microsoft.com/office/powerpoint/2010/main" val="3787557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871759776"/>
              </p:ext>
            </p:extLst>
          </p:nvPr>
        </p:nvGraphicFramePr>
        <p:xfrm>
          <a:off x="287525" y="1573510"/>
          <a:ext cx="8676963" cy="2078359"/>
        </p:xfrm>
        <a:graphic>
          <a:graphicData uri="http://schemas.openxmlformats.org/drawingml/2006/table">
            <a:tbl>
              <a:tblPr firstRow="1" firstCol="1" bandRow="1">
                <a:tableStyleId>{3C2FFA5D-87B4-456A-9821-1D502468CF0F}</a:tableStyleId>
              </a:tblPr>
              <a:tblGrid>
                <a:gridCol w="1735392"/>
                <a:gridCol w="3376980"/>
                <a:gridCol w="3564591"/>
              </a:tblGrid>
              <a:tr h="461857">
                <a:tc>
                  <a:txBody>
                    <a:bodyPr/>
                    <a:lstStyle/>
                    <a:p>
                      <a:pPr algn="l" fontAlgn="t"/>
                      <a:r>
                        <a:rPr lang="it-IT" sz="1800" dirty="0" smtClean="0">
                          <a:effectLst/>
                        </a:rPr>
                        <a:t>Operatore</a:t>
                      </a:r>
                      <a:endParaRPr lang="it-IT" sz="1800" dirty="0">
                        <a:solidFill>
                          <a:schemeClr val="bg1"/>
                        </a:solidFill>
                        <a:effectLst/>
                      </a:endParaRPr>
                    </a:p>
                  </a:txBody>
                  <a:tcPr/>
                </a:tc>
                <a:tc>
                  <a:txBody>
                    <a:bodyPr/>
                    <a:lstStyle/>
                    <a:p>
                      <a:pPr algn="ctr" fontAlgn="t"/>
                      <a:r>
                        <a:rPr lang="it-IT" sz="1800" dirty="0" smtClean="0">
                          <a:effectLst/>
                        </a:rPr>
                        <a:t>Corrisponde a…</a:t>
                      </a:r>
                      <a:endParaRPr lang="it-IT" sz="1800" dirty="0">
                        <a:solidFill>
                          <a:schemeClr val="bg1"/>
                        </a:solidFill>
                        <a:effectLst/>
                      </a:endParaRPr>
                    </a:p>
                  </a:txBody>
                  <a:tcPr/>
                </a:tc>
                <a:tc>
                  <a:txBody>
                    <a:bodyPr/>
                    <a:lstStyle/>
                    <a:p>
                      <a:pPr algn="ctr" fontAlgn="t"/>
                      <a:r>
                        <a:rPr lang="it-IT" sz="1800" dirty="0" smtClean="0">
                          <a:effectLst/>
                        </a:rPr>
                        <a:t>Esempi ( x = 3; y = 6;)</a:t>
                      </a:r>
                      <a:endParaRPr lang="it-IT" sz="1800" dirty="0">
                        <a:solidFill>
                          <a:schemeClr val="bg1"/>
                        </a:solidFill>
                        <a:effectLst/>
                      </a:endParaRPr>
                    </a:p>
                  </a:txBody>
                  <a:tcPr/>
                </a:tc>
              </a:tr>
              <a:tr h="538834">
                <a:tc>
                  <a:txBody>
                    <a:bodyPr/>
                    <a:lstStyle/>
                    <a:p>
                      <a:pPr fontAlgn="t"/>
                      <a:r>
                        <a:rPr lang="it-IT" dirty="0">
                          <a:effectLst/>
                        </a:rPr>
                        <a:t>&amp;&amp;</a:t>
                      </a:r>
                    </a:p>
                  </a:txBody>
                  <a:tcPr marL="76200" marR="76200" marT="76200" marB="76200"/>
                </a:tc>
                <a:tc>
                  <a:txBody>
                    <a:bodyPr/>
                    <a:lstStyle/>
                    <a:p>
                      <a:pPr fontAlgn="t"/>
                      <a:r>
                        <a:rPr lang="it-IT" dirty="0" smtClean="0">
                          <a:effectLst/>
                        </a:rPr>
                        <a:t>And logico</a:t>
                      </a:r>
                      <a:endParaRPr lang="it-IT" dirty="0">
                        <a:effectLst/>
                      </a:endParaRPr>
                    </a:p>
                  </a:txBody>
                  <a:tcPr marL="76200" marR="76200" marT="76200" marB="76200"/>
                </a:tc>
                <a:tc>
                  <a:txBody>
                    <a:bodyPr/>
                    <a:lstStyle/>
                    <a:p>
                      <a:pPr lvl="1" algn="ctr" fontAlgn="t"/>
                      <a:r>
                        <a:rPr lang="en-US" dirty="0">
                          <a:effectLst/>
                        </a:rPr>
                        <a:t>(x &lt; 10 &amp;&amp; y &gt; 1) </a:t>
                      </a:r>
                      <a:r>
                        <a:rPr lang="en-US" dirty="0" smtClean="0">
                          <a:effectLst/>
                        </a:rPr>
                        <a:t>è </a:t>
                      </a:r>
                      <a:r>
                        <a:rPr lang="en-US" dirty="0">
                          <a:effectLst/>
                        </a:rPr>
                        <a:t>true</a:t>
                      </a:r>
                      <a:endParaRPr lang="en-US" dirty="0">
                        <a:solidFill>
                          <a:srgbClr val="006699"/>
                        </a:solidFill>
                        <a:effectLst/>
                        <a:latin typeface="+mj-lt"/>
                      </a:endParaRPr>
                    </a:p>
                  </a:txBody>
                  <a:tcPr marL="76200" marR="76200" marT="76200" marB="76200"/>
                </a:tc>
              </a:tr>
              <a:tr h="538834">
                <a:tc>
                  <a:txBody>
                    <a:bodyPr/>
                    <a:lstStyle/>
                    <a:p>
                      <a:pPr fontAlgn="t"/>
                      <a:r>
                        <a:rPr lang="it-IT">
                          <a:effectLst/>
                        </a:rPr>
                        <a:t>||</a:t>
                      </a:r>
                    </a:p>
                  </a:txBody>
                  <a:tcPr marL="76200" marR="76200" marT="76200" marB="76200"/>
                </a:tc>
                <a:tc>
                  <a:txBody>
                    <a:bodyPr/>
                    <a:lstStyle/>
                    <a:p>
                      <a:pPr fontAlgn="t"/>
                      <a:r>
                        <a:rPr lang="it-IT" dirty="0" smtClean="0">
                          <a:effectLst/>
                        </a:rPr>
                        <a:t>Or logico</a:t>
                      </a:r>
                      <a:endParaRPr lang="it-IT" dirty="0">
                        <a:effectLst/>
                      </a:endParaRPr>
                    </a:p>
                  </a:txBody>
                  <a:tcPr marL="76200" marR="76200" marT="76200" marB="76200"/>
                </a:tc>
                <a:tc>
                  <a:txBody>
                    <a:bodyPr/>
                    <a:lstStyle/>
                    <a:p>
                      <a:pPr algn="ctr" fontAlgn="t"/>
                      <a:r>
                        <a:rPr lang="en-US" dirty="0">
                          <a:effectLst/>
                        </a:rPr>
                        <a:t>(x === 5 || y === 5) </a:t>
                      </a:r>
                      <a:r>
                        <a:rPr lang="en-US" dirty="0" smtClean="0">
                          <a:effectLst/>
                        </a:rPr>
                        <a:t>è </a:t>
                      </a:r>
                      <a:r>
                        <a:rPr lang="en-US" sz="1800" kern="1200" dirty="0" smtClean="0">
                          <a:effectLst/>
                        </a:rPr>
                        <a:t>false</a:t>
                      </a:r>
                      <a:endParaRPr lang="en-US" dirty="0">
                        <a:effectLst/>
                        <a:latin typeface="+mj-lt"/>
                      </a:endParaRPr>
                    </a:p>
                  </a:txBody>
                  <a:tcPr marL="76200" marR="76200" marT="76200" marB="76200"/>
                </a:tc>
              </a:tr>
              <a:tr h="538834">
                <a:tc>
                  <a:txBody>
                    <a:bodyPr/>
                    <a:lstStyle/>
                    <a:p>
                      <a:pPr fontAlgn="t"/>
                      <a:r>
                        <a:rPr lang="it-IT">
                          <a:effectLst/>
                        </a:rPr>
                        <a:t>!</a:t>
                      </a:r>
                    </a:p>
                  </a:txBody>
                  <a:tcPr marL="76200" marR="76200" marT="76200" marB="76200"/>
                </a:tc>
                <a:tc>
                  <a:txBody>
                    <a:bodyPr/>
                    <a:lstStyle/>
                    <a:p>
                      <a:pPr fontAlgn="t"/>
                      <a:r>
                        <a:rPr lang="it-IT" dirty="0" err="1" smtClean="0">
                          <a:effectLst/>
                        </a:rPr>
                        <a:t>Not</a:t>
                      </a:r>
                      <a:r>
                        <a:rPr lang="it-IT" dirty="0" smtClean="0">
                          <a:effectLst/>
                        </a:rPr>
                        <a:t> logico</a:t>
                      </a:r>
                      <a:endParaRPr lang="it-IT" dirty="0">
                        <a:effectLst/>
                      </a:endParaRPr>
                    </a:p>
                  </a:txBody>
                  <a:tcPr marL="76200" marR="76200" marT="76200" marB="76200"/>
                </a:tc>
                <a:tc>
                  <a:txBody>
                    <a:bodyPr/>
                    <a:lstStyle/>
                    <a:p>
                      <a:pPr marL="0" marR="0" lvl="1" indent="0" algn="ctr" defTabSz="914400" rtl="0" eaLnBrk="1" fontAlgn="t" latinLnBrk="0" hangingPunct="1">
                        <a:lnSpc>
                          <a:spcPct val="100000"/>
                        </a:lnSpc>
                        <a:spcBef>
                          <a:spcPts val="0"/>
                        </a:spcBef>
                        <a:spcAft>
                          <a:spcPts val="0"/>
                        </a:spcAft>
                        <a:buClrTx/>
                        <a:buSzTx/>
                        <a:buFontTx/>
                        <a:buNone/>
                        <a:tabLst/>
                        <a:defRPr/>
                      </a:pPr>
                      <a:r>
                        <a:rPr lang="it-IT" dirty="0">
                          <a:effectLst/>
                        </a:rPr>
                        <a:t>!(x === y) </a:t>
                      </a:r>
                      <a:r>
                        <a:rPr lang="en-US" dirty="0" smtClean="0">
                          <a:effectLst/>
                        </a:rPr>
                        <a:t>è </a:t>
                      </a:r>
                      <a:r>
                        <a:rPr lang="en-US" sz="1800" kern="1200" dirty="0" smtClean="0">
                          <a:effectLst/>
                        </a:rPr>
                        <a:t>true</a:t>
                      </a:r>
                      <a:endParaRPr lang="en-US" sz="1800" kern="1200" dirty="0" smtClean="0">
                        <a:solidFill>
                          <a:srgbClr val="006699"/>
                        </a:solidFill>
                        <a:effectLst/>
                        <a:latin typeface="+mj-lt"/>
                        <a:ea typeface="+mn-ea"/>
                        <a:cs typeface="+mn-cs"/>
                      </a:endParaRPr>
                    </a:p>
                  </a:txBody>
                  <a:tcPr marL="76200" marR="76200" marT="76200" marB="76200"/>
                </a:tc>
              </a:tr>
            </a:tbl>
          </a:graphicData>
        </a:graphic>
      </p:graphicFrame>
      <p:sp>
        <p:nvSpPr>
          <p:cNvPr id="7" name="Titolo 6"/>
          <p:cNvSpPr>
            <a:spLocks noGrp="1"/>
          </p:cNvSpPr>
          <p:nvPr>
            <p:ph type="title"/>
          </p:nvPr>
        </p:nvSpPr>
        <p:spPr>
          <a:xfrm>
            <a:off x="251520" y="418356"/>
            <a:ext cx="8712968" cy="857250"/>
          </a:xfrm>
        </p:spPr>
        <p:txBody>
          <a:bodyPr/>
          <a:lstStyle/>
          <a:p>
            <a:r>
              <a:rPr lang="it-IT" sz="4000" dirty="0" smtClean="0">
                <a:solidFill>
                  <a:srgbClr val="006699"/>
                </a:solidFill>
              </a:rPr>
              <a:t>OPERATORI LOGICI</a:t>
            </a:r>
            <a:endParaRPr lang="it-IT" sz="4000" dirty="0">
              <a:solidFill>
                <a:srgbClr val="006699"/>
              </a:solidFill>
            </a:endParaRPr>
          </a:p>
        </p:txBody>
      </p:sp>
    </p:spTree>
    <p:extLst>
      <p:ext uri="{BB962C8B-B14F-4D97-AF65-F5344CB8AC3E}">
        <p14:creationId xmlns:p14="http://schemas.microsoft.com/office/powerpoint/2010/main" val="3049680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 SU BIT</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350883078"/>
              </p:ext>
            </p:extLst>
          </p:nvPr>
        </p:nvGraphicFramePr>
        <p:xfrm>
          <a:off x="251520" y="1563638"/>
          <a:ext cx="8640960" cy="2987040"/>
        </p:xfrm>
        <a:graphic>
          <a:graphicData uri="http://schemas.openxmlformats.org/drawingml/2006/table">
            <a:tbl>
              <a:tblPr firstRow="1" bandRow="1">
                <a:tableStyleId>{3C2FFA5D-87B4-456A-9821-1D502468CF0F}</a:tableStyleId>
              </a:tblPr>
              <a:tblGrid>
                <a:gridCol w="1234480"/>
                <a:gridCol w="1501824"/>
                <a:gridCol w="1512168"/>
                <a:gridCol w="1800200"/>
                <a:gridCol w="1224136"/>
                <a:gridCol w="1368152"/>
              </a:tblGrid>
              <a:tr h="370840">
                <a:tc>
                  <a:txBody>
                    <a:bodyPr/>
                    <a:lstStyle/>
                    <a:p>
                      <a:pPr algn="l" fontAlgn="t"/>
                      <a:r>
                        <a:rPr lang="it-IT" dirty="0" smtClean="0">
                          <a:effectLst/>
                        </a:rPr>
                        <a:t>Operatore</a:t>
                      </a:r>
                      <a:endParaRPr lang="it-IT" dirty="0">
                        <a:effectLst/>
                      </a:endParaRPr>
                    </a:p>
                  </a:txBody>
                  <a:tcPr marL="76200" marR="76200" marT="76200" marB="76200"/>
                </a:tc>
                <a:tc>
                  <a:txBody>
                    <a:bodyPr/>
                    <a:lstStyle/>
                    <a:p>
                      <a:pPr algn="ctr" fontAlgn="t"/>
                      <a:r>
                        <a:rPr lang="it-IT" dirty="0" smtClean="0">
                          <a:effectLst/>
                        </a:rPr>
                        <a:t>Descrizione</a:t>
                      </a:r>
                      <a:endParaRPr lang="it-IT" dirty="0">
                        <a:effectLst/>
                      </a:endParaRPr>
                    </a:p>
                  </a:txBody>
                  <a:tcPr marL="76200" marR="76200" marT="76200" marB="76200"/>
                </a:tc>
                <a:tc>
                  <a:txBody>
                    <a:bodyPr/>
                    <a:lstStyle/>
                    <a:p>
                      <a:pPr algn="ctr" fontAlgn="t"/>
                      <a:r>
                        <a:rPr lang="it-IT" dirty="0" smtClean="0">
                          <a:effectLst/>
                        </a:rPr>
                        <a:t>Esempio</a:t>
                      </a:r>
                      <a:endParaRPr lang="it-IT" dirty="0">
                        <a:effectLst/>
                      </a:endParaRPr>
                    </a:p>
                  </a:txBody>
                  <a:tcPr marL="76200" marR="76200" marT="76200" marB="76200"/>
                </a:tc>
                <a:tc>
                  <a:txBody>
                    <a:bodyPr/>
                    <a:lstStyle/>
                    <a:p>
                      <a:pPr algn="ctr" fontAlgn="t"/>
                      <a:r>
                        <a:rPr lang="it-IT" dirty="0" smtClean="0">
                          <a:effectLst/>
                        </a:rPr>
                        <a:t>In binario</a:t>
                      </a:r>
                      <a:endParaRPr lang="it-IT" dirty="0">
                        <a:effectLst/>
                      </a:endParaRPr>
                    </a:p>
                  </a:txBody>
                  <a:tcPr marL="76200" marR="76200" marT="76200" marB="76200"/>
                </a:tc>
                <a:tc>
                  <a:txBody>
                    <a:bodyPr/>
                    <a:lstStyle/>
                    <a:p>
                      <a:pPr algn="ctr" fontAlgn="t"/>
                      <a:r>
                        <a:rPr lang="it-IT" dirty="0" smtClean="0">
                          <a:effectLst/>
                        </a:rPr>
                        <a:t>Risultato</a:t>
                      </a:r>
                      <a:endParaRPr lang="it-IT" dirty="0">
                        <a:effectLst/>
                      </a:endParaRPr>
                    </a:p>
                  </a:txBody>
                  <a:tcPr marL="76200" marR="76200" marT="76200" marB="76200"/>
                </a:tc>
                <a:tc>
                  <a:txBody>
                    <a:bodyPr/>
                    <a:lstStyle/>
                    <a:p>
                      <a:pPr algn="r" fontAlgn="t"/>
                      <a:r>
                        <a:rPr lang="it-IT" dirty="0" smtClean="0">
                          <a:effectLst/>
                        </a:rPr>
                        <a:t>Decimale</a:t>
                      </a:r>
                      <a:endParaRPr lang="it-IT" dirty="0">
                        <a:effectLst/>
                      </a:endParaRPr>
                    </a:p>
                  </a:txBody>
                  <a:tcPr marL="76200" marR="76200" marT="76200" marB="76200"/>
                </a:tc>
              </a:tr>
              <a:tr h="370840">
                <a:tc>
                  <a:txBody>
                    <a:bodyPr/>
                    <a:lstStyle/>
                    <a:p>
                      <a:pPr fontAlgn="t"/>
                      <a:r>
                        <a:rPr lang="it-IT">
                          <a:effectLst/>
                        </a:rPr>
                        <a:t>&amp;</a:t>
                      </a:r>
                    </a:p>
                  </a:txBody>
                  <a:tcPr marL="76200" marR="76200" marT="76200" marB="76200"/>
                </a:tc>
                <a:tc>
                  <a:txBody>
                    <a:bodyPr/>
                    <a:lstStyle/>
                    <a:p>
                      <a:pPr fontAlgn="t"/>
                      <a:r>
                        <a:rPr lang="it-IT">
                          <a:effectLst/>
                        </a:rPr>
                        <a:t>AND</a:t>
                      </a:r>
                    </a:p>
                  </a:txBody>
                  <a:tcPr marL="76200" marR="76200" marT="76200" marB="76200"/>
                </a:tc>
                <a:tc>
                  <a:txBody>
                    <a:bodyPr/>
                    <a:lstStyle/>
                    <a:p>
                      <a:pPr fontAlgn="t"/>
                      <a:r>
                        <a:rPr lang="it-IT">
                          <a:effectLst/>
                        </a:rPr>
                        <a:t>x = 5 &amp; 1</a:t>
                      </a:r>
                    </a:p>
                  </a:txBody>
                  <a:tcPr marL="76200" marR="76200" marT="76200" marB="76200"/>
                </a:tc>
                <a:tc>
                  <a:txBody>
                    <a:bodyPr/>
                    <a:lstStyle/>
                    <a:p>
                      <a:pPr fontAlgn="t"/>
                      <a:r>
                        <a:rPr lang="it-IT">
                          <a:effectLst/>
                        </a:rPr>
                        <a:t>0101 &amp; 0001</a:t>
                      </a:r>
                    </a:p>
                  </a:txBody>
                  <a:tcPr marL="76200" marR="76200" marT="76200" marB="76200"/>
                </a:tc>
                <a:tc>
                  <a:txBody>
                    <a:bodyPr/>
                    <a:lstStyle/>
                    <a:p>
                      <a:pPr fontAlgn="t"/>
                      <a:r>
                        <a:rPr lang="it-IT">
                          <a:effectLst/>
                        </a:rPr>
                        <a:t>0001</a:t>
                      </a:r>
                    </a:p>
                  </a:txBody>
                  <a:tcPr marL="76200" marR="76200" marT="76200" marB="76200"/>
                </a:tc>
                <a:tc>
                  <a:txBody>
                    <a:bodyPr/>
                    <a:lstStyle/>
                    <a:p>
                      <a:pPr algn="r" fontAlgn="t"/>
                      <a:r>
                        <a:rPr lang="it-IT">
                          <a:effectLst/>
                        </a:rPr>
                        <a:t> 1</a:t>
                      </a:r>
                    </a:p>
                  </a:txBody>
                  <a:tcPr marL="76200" marR="76200" marT="76200" marB="76200"/>
                </a:tc>
              </a:tr>
              <a:tr h="370840">
                <a:tc>
                  <a:txBody>
                    <a:bodyPr/>
                    <a:lstStyle/>
                    <a:p>
                      <a:pPr fontAlgn="t"/>
                      <a:r>
                        <a:rPr lang="it-IT">
                          <a:effectLst/>
                        </a:rPr>
                        <a:t>|</a:t>
                      </a:r>
                    </a:p>
                  </a:txBody>
                  <a:tcPr marL="76200" marR="76200" marT="76200" marB="76200"/>
                </a:tc>
                <a:tc>
                  <a:txBody>
                    <a:bodyPr/>
                    <a:lstStyle/>
                    <a:p>
                      <a:pPr fontAlgn="t"/>
                      <a:r>
                        <a:rPr lang="it-IT">
                          <a:effectLst/>
                        </a:rPr>
                        <a:t>OR</a:t>
                      </a:r>
                    </a:p>
                  </a:txBody>
                  <a:tcPr marL="76200" marR="76200" marT="76200" marB="76200"/>
                </a:tc>
                <a:tc>
                  <a:txBody>
                    <a:bodyPr/>
                    <a:lstStyle/>
                    <a:p>
                      <a:pPr fontAlgn="t"/>
                      <a:r>
                        <a:rPr lang="it-IT">
                          <a:effectLst/>
                        </a:rPr>
                        <a:t>x = 5 | 1</a:t>
                      </a:r>
                    </a:p>
                  </a:txBody>
                  <a:tcPr marL="76200" marR="76200" marT="76200" marB="76200"/>
                </a:tc>
                <a:tc>
                  <a:txBody>
                    <a:bodyPr/>
                    <a:lstStyle/>
                    <a:p>
                      <a:pPr fontAlgn="t"/>
                      <a:r>
                        <a:rPr lang="it-IT">
                          <a:effectLst/>
                        </a:rPr>
                        <a:t>0101 | 0001</a:t>
                      </a:r>
                    </a:p>
                  </a:txBody>
                  <a:tcPr marL="76200" marR="76200" marT="76200" marB="76200"/>
                </a:tc>
                <a:tc>
                  <a:txBody>
                    <a:bodyPr/>
                    <a:lstStyle/>
                    <a:p>
                      <a:pPr fontAlgn="t"/>
                      <a:r>
                        <a:rPr lang="it-IT">
                          <a:effectLst/>
                        </a:rPr>
                        <a:t>0101</a:t>
                      </a:r>
                    </a:p>
                  </a:txBody>
                  <a:tcPr marL="76200" marR="76200" marT="76200" marB="76200"/>
                </a:tc>
                <a:tc>
                  <a:txBody>
                    <a:bodyPr/>
                    <a:lstStyle/>
                    <a:p>
                      <a:pPr algn="r" fontAlgn="t"/>
                      <a:r>
                        <a:rPr lang="it-IT">
                          <a:effectLst/>
                        </a:rPr>
                        <a:t> 5</a:t>
                      </a:r>
                    </a:p>
                  </a:txBody>
                  <a:tcPr marL="76200" marR="76200" marT="76200" marB="76200"/>
                </a:tc>
              </a:tr>
              <a:tr h="370840">
                <a:tc>
                  <a:txBody>
                    <a:bodyPr/>
                    <a:lstStyle/>
                    <a:p>
                      <a:pPr fontAlgn="t"/>
                      <a:r>
                        <a:rPr lang="it-IT">
                          <a:effectLst/>
                        </a:rPr>
                        <a:t>~</a:t>
                      </a:r>
                    </a:p>
                  </a:txBody>
                  <a:tcPr marL="76200" marR="76200" marT="76200" marB="76200"/>
                </a:tc>
                <a:tc>
                  <a:txBody>
                    <a:bodyPr/>
                    <a:lstStyle/>
                    <a:p>
                      <a:pPr fontAlgn="t"/>
                      <a:r>
                        <a:rPr lang="it-IT">
                          <a:effectLst/>
                        </a:rPr>
                        <a:t>NOT</a:t>
                      </a:r>
                    </a:p>
                  </a:txBody>
                  <a:tcPr marL="76200" marR="76200" marT="76200" marB="76200"/>
                </a:tc>
                <a:tc>
                  <a:txBody>
                    <a:bodyPr/>
                    <a:lstStyle/>
                    <a:p>
                      <a:pPr fontAlgn="t"/>
                      <a:r>
                        <a:rPr lang="it-IT">
                          <a:effectLst/>
                        </a:rPr>
                        <a:t>x = ~ 5</a:t>
                      </a:r>
                    </a:p>
                  </a:txBody>
                  <a:tcPr marL="76200" marR="76200" marT="76200" marB="76200"/>
                </a:tc>
                <a:tc>
                  <a:txBody>
                    <a:bodyPr/>
                    <a:lstStyle/>
                    <a:p>
                      <a:pPr fontAlgn="t"/>
                      <a:r>
                        <a:rPr lang="it-IT">
                          <a:effectLst/>
                        </a:rPr>
                        <a:t> ~0101</a:t>
                      </a:r>
                    </a:p>
                  </a:txBody>
                  <a:tcPr marL="76200" marR="76200" marT="76200" marB="76200"/>
                </a:tc>
                <a:tc>
                  <a:txBody>
                    <a:bodyPr/>
                    <a:lstStyle/>
                    <a:p>
                      <a:pPr fontAlgn="t"/>
                      <a:r>
                        <a:rPr lang="it-IT">
                          <a:effectLst/>
                        </a:rPr>
                        <a:t>1010</a:t>
                      </a:r>
                    </a:p>
                  </a:txBody>
                  <a:tcPr marL="76200" marR="76200" marT="76200" marB="76200"/>
                </a:tc>
                <a:tc>
                  <a:txBody>
                    <a:bodyPr/>
                    <a:lstStyle/>
                    <a:p>
                      <a:pPr algn="r" fontAlgn="t"/>
                      <a:r>
                        <a:rPr lang="it-IT">
                          <a:effectLst/>
                        </a:rPr>
                        <a:t> 10</a:t>
                      </a:r>
                    </a:p>
                  </a:txBody>
                  <a:tcPr marL="76200" marR="76200" marT="76200" marB="76200"/>
                </a:tc>
              </a:tr>
              <a:tr h="370840">
                <a:tc>
                  <a:txBody>
                    <a:bodyPr/>
                    <a:lstStyle/>
                    <a:p>
                      <a:pPr fontAlgn="t"/>
                      <a:r>
                        <a:rPr lang="it-IT">
                          <a:effectLst/>
                        </a:rPr>
                        <a:t>^</a:t>
                      </a:r>
                    </a:p>
                  </a:txBody>
                  <a:tcPr marL="76200" marR="76200" marT="76200" marB="76200"/>
                </a:tc>
                <a:tc>
                  <a:txBody>
                    <a:bodyPr/>
                    <a:lstStyle/>
                    <a:p>
                      <a:pPr fontAlgn="t"/>
                      <a:r>
                        <a:rPr lang="it-IT">
                          <a:effectLst/>
                        </a:rPr>
                        <a:t>XOR</a:t>
                      </a:r>
                    </a:p>
                  </a:txBody>
                  <a:tcPr marL="76200" marR="76200" marT="76200" marB="76200"/>
                </a:tc>
                <a:tc>
                  <a:txBody>
                    <a:bodyPr/>
                    <a:lstStyle/>
                    <a:p>
                      <a:pPr fontAlgn="t"/>
                      <a:r>
                        <a:rPr lang="it-IT">
                          <a:effectLst/>
                        </a:rPr>
                        <a:t>x = 5 ^ 1</a:t>
                      </a:r>
                    </a:p>
                  </a:txBody>
                  <a:tcPr marL="76200" marR="76200" marT="76200" marB="76200"/>
                </a:tc>
                <a:tc>
                  <a:txBody>
                    <a:bodyPr/>
                    <a:lstStyle/>
                    <a:p>
                      <a:pPr fontAlgn="t"/>
                      <a:r>
                        <a:rPr lang="it-IT">
                          <a:effectLst/>
                        </a:rPr>
                        <a:t>0101 ^ 0001</a:t>
                      </a:r>
                    </a:p>
                  </a:txBody>
                  <a:tcPr marL="76200" marR="76200" marT="76200" marB="76200"/>
                </a:tc>
                <a:tc>
                  <a:txBody>
                    <a:bodyPr/>
                    <a:lstStyle/>
                    <a:p>
                      <a:pPr fontAlgn="t"/>
                      <a:r>
                        <a:rPr lang="it-IT">
                          <a:effectLst/>
                        </a:rPr>
                        <a:t>0100</a:t>
                      </a:r>
                    </a:p>
                  </a:txBody>
                  <a:tcPr marL="76200" marR="76200" marT="76200" marB="76200"/>
                </a:tc>
                <a:tc>
                  <a:txBody>
                    <a:bodyPr/>
                    <a:lstStyle/>
                    <a:p>
                      <a:pPr algn="r" fontAlgn="t"/>
                      <a:r>
                        <a:rPr lang="it-IT">
                          <a:effectLst/>
                        </a:rPr>
                        <a:t> 4</a:t>
                      </a:r>
                    </a:p>
                  </a:txBody>
                  <a:tcPr marL="76200" marR="76200" marT="76200" marB="76200"/>
                </a:tc>
              </a:tr>
              <a:tr h="370840">
                <a:tc>
                  <a:txBody>
                    <a:bodyPr/>
                    <a:lstStyle/>
                    <a:p>
                      <a:pPr fontAlgn="t"/>
                      <a:r>
                        <a:rPr lang="it-IT">
                          <a:effectLst/>
                        </a:rPr>
                        <a:t>&lt;&lt;</a:t>
                      </a:r>
                    </a:p>
                  </a:txBody>
                  <a:tcPr marL="76200" marR="76200" marT="76200" marB="76200"/>
                </a:tc>
                <a:tc>
                  <a:txBody>
                    <a:bodyPr/>
                    <a:lstStyle/>
                    <a:p>
                      <a:pPr fontAlgn="t"/>
                      <a:r>
                        <a:rPr lang="it-IT" dirty="0" err="1" smtClean="0">
                          <a:effectLst/>
                        </a:rPr>
                        <a:t>Shift</a:t>
                      </a:r>
                      <a:r>
                        <a:rPr lang="it-IT" dirty="0" smtClean="0">
                          <a:effectLst/>
                        </a:rPr>
                        <a:t> a</a:t>
                      </a:r>
                      <a:r>
                        <a:rPr lang="it-IT" baseline="0" dirty="0" smtClean="0">
                          <a:effectLst/>
                        </a:rPr>
                        <a:t> sin.</a:t>
                      </a:r>
                      <a:endParaRPr lang="it-IT" dirty="0">
                        <a:effectLst/>
                      </a:endParaRPr>
                    </a:p>
                  </a:txBody>
                  <a:tcPr marL="76200" marR="76200" marT="76200" marB="76200"/>
                </a:tc>
                <a:tc>
                  <a:txBody>
                    <a:bodyPr/>
                    <a:lstStyle/>
                    <a:p>
                      <a:pPr fontAlgn="t"/>
                      <a:r>
                        <a:rPr lang="it-IT">
                          <a:effectLst/>
                        </a:rPr>
                        <a:t>x = 5 &lt;&lt; 1</a:t>
                      </a:r>
                    </a:p>
                  </a:txBody>
                  <a:tcPr marL="76200" marR="76200" marT="76200" marB="76200"/>
                </a:tc>
                <a:tc>
                  <a:txBody>
                    <a:bodyPr/>
                    <a:lstStyle/>
                    <a:p>
                      <a:pPr fontAlgn="t"/>
                      <a:r>
                        <a:rPr lang="it-IT">
                          <a:effectLst/>
                        </a:rPr>
                        <a:t>0101 &lt;&lt; 1</a:t>
                      </a:r>
                    </a:p>
                  </a:txBody>
                  <a:tcPr marL="76200" marR="76200" marT="76200" marB="76200"/>
                </a:tc>
                <a:tc>
                  <a:txBody>
                    <a:bodyPr/>
                    <a:lstStyle/>
                    <a:p>
                      <a:pPr fontAlgn="t"/>
                      <a:r>
                        <a:rPr lang="it-IT">
                          <a:effectLst/>
                        </a:rPr>
                        <a:t>1010</a:t>
                      </a:r>
                    </a:p>
                  </a:txBody>
                  <a:tcPr marL="76200" marR="76200" marT="76200" marB="76200"/>
                </a:tc>
                <a:tc>
                  <a:txBody>
                    <a:bodyPr/>
                    <a:lstStyle/>
                    <a:p>
                      <a:pPr algn="r" fontAlgn="t"/>
                      <a:r>
                        <a:rPr lang="it-IT">
                          <a:effectLst/>
                        </a:rPr>
                        <a:t> 10</a:t>
                      </a:r>
                    </a:p>
                  </a:txBody>
                  <a:tcPr marL="76200" marR="76200" marT="76200" marB="76200"/>
                </a:tc>
              </a:tr>
              <a:tr h="370840">
                <a:tc>
                  <a:txBody>
                    <a:bodyPr/>
                    <a:lstStyle/>
                    <a:p>
                      <a:pPr fontAlgn="t"/>
                      <a:r>
                        <a:rPr lang="it-IT">
                          <a:effectLst/>
                        </a:rPr>
                        <a:t>&gt;&gt;</a:t>
                      </a:r>
                    </a:p>
                  </a:txBody>
                  <a:tcPr marL="76200" marR="76200" marT="76200" marB="76200"/>
                </a:tc>
                <a:tc>
                  <a:txBody>
                    <a:bodyPr/>
                    <a:lstStyle/>
                    <a:p>
                      <a:pPr fontAlgn="t"/>
                      <a:r>
                        <a:rPr lang="it-IT" dirty="0" err="1" smtClean="0">
                          <a:effectLst/>
                        </a:rPr>
                        <a:t>Shift</a:t>
                      </a:r>
                      <a:r>
                        <a:rPr lang="it-IT" baseline="0" dirty="0" smtClean="0">
                          <a:effectLst/>
                        </a:rPr>
                        <a:t> a destra</a:t>
                      </a:r>
                      <a:endParaRPr lang="it-IT" dirty="0">
                        <a:effectLst/>
                      </a:endParaRPr>
                    </a:p>
                  </a:txBody>
                  <a:tcPr marL="76200" marR="76200" marT="76200" marB="76200"/>
                </a:tc>
                <a:tc>
                  <a:txBody>
                    <a:bodyPr/>
                    <a:lstStyle/>
                    <a:p>
                      <a:pPr fontAlgn="t"/>
                      <a:r>
                        <a:rPr lang="it-IT">
                          <a:effectLst/>
                        </a:rPr>
                        <a:t>x = 5 &gt;&gt; 1</a:t>
                      </a:r>
                    </a:p>
                  </a:txBody>
                  <a:tcPr marL="76200" marR="76200" marT="76200" marB="76200"/>
                </a:tc>
                <a:tc>
                  <a:txBody>
                    <a:bodyPr/>
                    <a:lstStyle/>
                    <a:p>
                      <a:pPr fontAlgn="t"/>
                      <a:r>
                        <a:rPr lang="it-IT">
                          <a:effectLst/>
                        </a:rPr>
                        <a:t>0101 &gt;&gt; 1</a:t>
                      </a:r>
                    </a:p>
                  </a:txBody>
                  <a:tcPr marL="76200" marR="76200" marT="76200" marB="76200"/>
                </a:tc>
                <a:tc>
                  <a:txBody>
                    <a:bodyPr/>
                    <a:lstStyle/>
                    <a:p>
                      <a:pPr fontAlgn="t"/>
                      <a:r>
                        <a:rPr lang="it-IT">
                          <a:effectLst/>
                        </a:rPr>
                        <a:t>0010</a:t>
                      </a:r>
                    </a:p>
                  </a:txBody>
                  <a:tcPr marL="76200" marR="76200" marT="76200" marB="76200"/>
                </a:tc>
                <a:tc>
                  <a:txBody>
                    <a:bodyPr/>
                    <a:lstStyle/>
                    <a:p>
                      <a:pPr algn="r" fontAlgn="t"/>
                      <a:r>
                        <a:rPr lang="it-IT" dirty="0">
                          <a:effectLst/>
                        </a:rPr>
                        <a:t>  2</a:t>
                      </a:r>
                    </a:p>
                  </a:txBody>
                  <a:tcPr marL="76200" marR="76200" marT="76200" marB="76200"/>
                </a:tc>
              </a:tr>
            </a:tbl>
          </a:graphicData>
        </a:graphic>
      </p:graphicFrame>
    </p:spTree>
    <p:extLst>
      <p:ext uri="{BB962C8B-B14F-4D97-AF65-F5344CB8AC3E}">
        <p14:creationId xmlns:p14="http://schemas.microsoft.com/office/powerpoint/2010/main" val="297012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Proprietà degli operatori</a:t>
            </a:r>
          </a:p>
        </p:txBody>
      </p:sp>
      <p:sp>
        <p:nvSpPr>
          <p:cNvPr id="1331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800" b="1" u="none" dirty="0">
                <a:solidFill>
                  <a:srgbClr val="006699"/>
                </a:solidFill>
              </a:rPr>
              <a:t>Precedenza (o Priorità)</a:t>
            </a:r>
            <a:r>
              <a:rPr lang="it-IT" sz="2800" u="none" dirty="0"/>
              <a:t/>
            </a:r>
            <a:br>
              <a:rPr lang="it-IT" sz="2800" u="none" dirty="0"/>
            </a:br>
            <a:r>
              <a:rPr lang="it-IT" sz="2800" u="none" dirty="0"/>
              <a:t>Indica l'ordine con il quale verranno eseguite le operazioni. Ad esempio in </a:t>
            </a:r>
            <a:r>
              <a:rPr lang="it-IT" sz="2800" b="1" u="none" dirty="0"/>
              <a:t>4+7*5</a:t>
            </a:r>
            <a:r>
              <a:rPr lang="it-IT" sz="2800" u="none" dirty="0"/>
              <a:t> verrà prima eseguita la moltiplicazione poi l’addizione.</a:t>
            </a:r>
          </a:p>
          <a:p>
            <a:pPr marL="342900" indent="-342900">
              <a:spcBef>
                <a:spcPct val="20000"/>
              </a:spcBef>
              <a:buFontTx/>
              <a:buChar char="•"/>
            </a:pPr>
            <a:r>
              <a:rPr lang="it-IT" sz="2800" b="1" u="none" dirty="0" err="1">
                <a:solidFill>
                  <a:srgbClr val="006699"/>
                </a:solidFill>
              </a:rPr>
              <a:t>Associtività</a:t>
            </a:r>
            <a:r>
              <a:rPr lang="it-IT" sz="2800" u="none" dirty="0"/>
              <a:t/>
            </a:r>
            <a:br>
              <a:rPr lang="it-IT" sz="2800" u="none" dirty="0"/>
            </a:br>
            <a:r>
              <a:rPr lang="it-IT" sz="2800" u="none" dirty="0"/>
              <a:t>Un operatore può essere associativo a </a:t>
            </a:r>
            <a:r>
              <a:rPr lang="it-IT" sz="2800" b="1" u="none" dirty="0">
                <a:solidFill>
                  <a:srgbClr val="006699"/>
                </a:solidFill>
              </a:rPr>
              <a:t>sinistra</a:t>
            </a:r>
            <a:r>
              <a:rPr lang="it-IT" sz="2800" u="none" dirty="0"/>
              <a:t> oppure associativo a </a:t>
            </a:r>
            <a:r>
              <a:rPr lang="it-IT" sz="2800" b="1" u="none" dirty="0"/>
              <a:t>destra</a:t>
            </a:r>
            <a:r>
              <a:rPr lang="it-IT" sz="2800" u="none" dirty="0"/>
              <a:t>. Indica quale operazione viene fatta prima a parità di priorità.</a:t>
            </a:r>
          </a:p>
        </p:txBody>
      </p:sp>
    </p:spTree>
    <p:extLst>
      <p:ext uri="{BB962C8B-B14F-4D97-AF65-F5344CB8AC3E}">
        <p14:creationId xmlns:p14="http://schemas.microsoft.com/office/powerpoint/2010/main" val="9194435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Separatori</a:t>
            </a:r>
          </a:p>
        </p:txBody>
      </p:sp>
      <p:sp>
        <p:nvSpPr>
          <p:cNvPr id="14339"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800" u="none" dirty="0"/>
              <a:t>I separatori sono simboli di interpunzione che permettono di chiudere un'istruzione o di raggruppare degli elementi. </a:t>
            </a:r>
          </a:p>
          <a:p>
            <a:pPr marL="342900" indent="-342900">
              <a:spcBef>
                <a:spcPct val="20000"/>
              </a:spcBef>
              <a:buFontTx/>
              <a:buChar char="•"/>
            </a:pPr>
            <a:r>
              <a:rPr lang="it-IT" sz="2800" u="none" dirty="0"/>
              <a:t>Il separatore principale è lo </a:t>
            </a:r>
            <a:r>
              <a:rPr lang="it-IT" sz="2800" i="1" u="none" dirty="0"/>
              <a:t>spazio</a:t>
            </a:r>
            <a:r>
              <a:rPr lang="it-IT" sz="2800" u="none" dirty="0"/>
              <a:t> che separa i </a:t>
            </a:r>
            <a:r>
              <a:rPr lang="it-IT" sz="2800" i="1" u="none" dirty="0"/>
              <a:t>termini</a:t>
            </a:r>
            <a:r>
              <a:rPr lang="it-IT" sz="2800" u="none" dirty="0"/>
              <a:t> tra di loro quando non ci sono altri separatori. Gli altri separatori sono:</a:t>
            </a:r>
          </a:p>
          <a:p>
            <a:pPr marL="342900" indent="-342900">
              <a:spcBef>
                <a:spcPct val="20000"/>
              </a:spcBef>
            </a:pPr>
            <a:r>
              <a:rPr lang="it-IT" sz="2800" u="none" dirty="0">
                <a:solidFill>
                  <a:srgbClr val="006699"/>
                </a:solidFill>
                <a:latin typeface="Courier New" pitchFamily="49" charset="0"/>
              </a:rPr>
              <a:t>	( ) { } , </a:t>
            </a:r>
            <a:r>
              <a:rPr lang="it-IT" sz="2800" dirty="0" smtClean="0">
                <a:solidFill>
                  <a:srgbClr val="006699"/>
                </a:solidFill>
                <a:latin typeface="Courier New" pitchFamily="49" charset="0"/>
              </a:rPr>
              <a:t>; .</a:t>
            </a:r>
            <a:r>
              <a:rPr lang="it-IT" sz="2800" u="none" dirty="0" smtClean="0"/>
              <a:t> </a:t>
            </a:r>
            <a:endParaRPr lang="it-IT" sz="2800" u="none" dirty="0"/>
          </a:p>
        </p:txBody>
      </p:sp>
    </p:spTree>
    <p:extLst>
      <p:ext uri="{BB962C8B-B14F-4D97-AF65-F5344CB8AC3E}">
        <p14:creationId xmlns:p14="http://schemas.microsoft.com/office/powerpoint/2010/main" val="35652840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Letterali (o costanti)</a:t>
            </a:r>
          </a:p>
        </p:txBody>
      </p:sp>
      <p:sp>
        <p:nvSpPr>
          <p:cNvPr id="15363" name="Rectangle 3"/>
          <p:cNvSpPr>
            <a:spLocks noChangeArrowheads="1"/>
          </p:cNvSpPr>
          <p:nvPr/>
        </p:nvSpPr>
        <p:spPr bwMode="auto">
          <a:xfrm>
            <a:off x="457200" y="1275159"/>
            <a:ext cx="8229600" cy="3509963"/>
          </a:xfrm>
          <a:prstGeom prst="rect">
            <a:avLst/>
          </a:prstGeom>
          <a:noFill/>
          <a:ln w="9525">
            <a:noFill/>
            <a:miter lim="800000"/>
            <a:headEnd/>
            <a:tailEnd/>
          </a:ln>
        </p:spPr>
        <p:txBody>
          <a:bodyPr/>
          <a:lstStyle/>
          <a:p>
            <a:pPr marL="342900" indent="-342900">
              <a:spcBef>
                <a:spcPct val="20000"/>
              </a:spcBef>
              <a:buFontTx/>
              <a:buChar char="•"/>
            </a:pPr>
            <a:r>
              <a:rPr lang="it-IT" sz="2000" u="none" dirty="0"/>
              <a:t>Le </a:t>
            </a:r>
            <a:r>
              <a:rPr lang="it-IT" sz="2000" i="1" u="none" dirty="0"/>
              <a:t>costanti</a:t>
            </a:r>
            <a:r>
              <a:rPr lang="it-IT" sz="2000" u="none" dirty="0"/>
              <a:t> (o letterali) sono quantità note a priori il cui valore non dipende dai dati d’ingresso e non cambia durante l’ esecuzione del programma. </a:t>
            </a:r>
          </a:p>
          <a:p>
            <a:pPr marL="342900" indent="-342900">
              <a:spcBef>
                <a:spcPct val="20000"/>
              </a:spcBef>
              <a:buFontTx/>
              <a:buChar char="•"/>
            </a:pPr>
            <a:r>
              <a:rPr lang="it-IT" sz="2000" u="none" dirty="0"/>
              <a:t>La sintassi con cui le costanti sono descritte dipende dal tipo di dati che rappresentano</a:t>
            </a:r>
            <a:r>
              <a:rPr lang="it-IT" sz="2000" u="none" dirty="0" smtClean="0"/>
              <a:t>.</a:t>
            </a:r>
          </a:p>
          <a:p>
            <a:pPr marL="342900" indent="-342900">
              <a:spcBef>
                <a:spcPct val="20000"/>
              </a:spcBef>
              <a:buFontTx/>
              <a:buChar char="•"/>
            </a:pPr>
            <a:r>
              <a:rPr lang="it-IT" sz="2000" u="none" dirty="0" smtClean="0"/>
              <a:t>Le costanti servono:</a:t>
            </a:r>
          </a:p>
          <a:p>
            <a:pPr marL="800100" lvl="1" indent="-342900">
              <a:spcBef>
                <a:spcPct val="20000"/>
              </a:spcBef>
              <a:buFontTx/>
              <a:buChar char="•"/>
            </a:pPr>
            <a:r>
              <a:rPr lang="it-IT" sz="2000" dirty="0" smtClean="0"/>
              <a:t>A dare un valore iniziale ad una variabile</a:t>
            </a:r>
          </a:p>
          <a:p>
            <a:pPr marL="800100" lvl="1" indent="-342900">
              <a:spcBef>
                <a:spcPct val="20000"/>
              </a:spcBef>
              <a:buFontTx/>
              <a:buChar char="•"/>
            </a:pPr>
            <a:r>
              <a:rPr lang="it-IT" sz="2000" u="none" dirty="0" smtClean="0"/>
              <a:t>A confrontare un valore </a:t>
            </a:r>
            <a:r>
              <a:rPr lang="it-IT" sz="2000" u="none" dirty="0" err="1" smtClean="0"/>
              <a:t>variable</a:t>
            </a:r>
            <a:r>
              <a:rPr lang="it-IT" sz="2000" u="none" dirty="0" smtClean="0"/>
              <a:t> con un valore di riferimento</a:t>
            </a:r>
            <a:endParaRPr lang="it-IT" sz="2000" u="none" dirty="0"/>
          </a:p>
        </p:txBody>
      </p:sp>
    </p:spTree>
    <p:extLst>
      <p:ext uri="{BB962C8B-B14F-4D97-AF65-F5344CB8AC3E}">
        <p14:creationId xmlns:p14="http://schemas.microsoft.com/office/powerpoint/2010/main" val="3850058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dirty="0">
                <a:solidFill>
                  <a:srgbClr val="006699"/>
                </a:solidFill>
              </a:rPr>
              <a:t>Costanti numeriche</a:t>
            </a:r>
          </a:p>
        </p:txBody>
      </p:sp>
      <p:sp>
        <p:nvSpPr>
          <p:cNvPr id="1638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u="none" dirty="0"/>
              <a:t>Le </a:t>
            </a:r>
            <a:r>
              <a:rPr lang="it-IT" u="none" dirty="0">
                <a:solidFill>
                  <a:schemeClr val="accent2">
                    <a:lumMod val="50000"/>
                  </a:schemeClr>
                </a:solidFill>
                <a:latin typeface="+mj-lt"/>
              </a:rPr>
              <a:t>costanti numeriche </a:t>
            </a:r>
            <a:r>
              <a:rPr lang="it-IT" u="none" dirty="0"/>
              <a:t>iniziano sempre con un carattere numerico: il fatto che un </a:t>
            </a:r>
            <a:r>
              <a:rPr lang="it-IT" i="1" u="none" dirty="0" err="1"/>
              <a:t>token</a:t>
            </a:r>
            <a:r>
              <a:rPr lang="it-IT" u="none" dirty="0"/>
              <a:t> inizi con un numero basterà ad indicare al compilatore che si tratta di una costante numerica. Se il compilatore non potrà valutare quel </a:t>
            </a:r>
            <a:r>
              <a:rPr lang="it-IT" i="1" u="none" dirty="0" err="1"/>
              <a:t>token</a:t>
            </a:r>
            <a:r>
              <a:rPr lang="it-IT" u="none" dirty="0"/>
              <a:t> come numero segnalerà un errore.</a:t>
            </a:r>
          </a:p>
          <a:p>
            <a:pPr marL="342900" indent="-342900">
              <a:spcBef>
                <a:spcPct val="20000"/>
              </a:spcBef>
              <a:buFontTx/>
              <a:buChar char="•"/>
            </a:pPr>
            <a:r>
              <a:rPr lang="it-IT" u="none" dirty="0"/>
              <a:t>Il segno che separa la parte intera di un numero dalla parte decimale è il punto.</a:t>
            </a:r>
          </a:p>
          <a:p>
            <a:pPr marL="342900" indent="-342900">
              <a:spcBef>
                <a:spcPct val="20000"/>
              </a:spcBef>
              <a:buFontTx/>
              <a:buChar char="•"/>
            </a:pPr>
            <a:r>
              <a:rPr lang="it-IT" u="none" dirty="0"/>
              <a:t>È possibile inserire numeri in formato decimale, binario, ottale o esadecimale. </a:t>
            </a:r>
          </a:p>
          <a:p>
            <a:pPr marL="342900" indent="-342900">
              <a:spcBef>
                <a:spcPct val="20000"/>
              </a:spcBef>
              <a:buFontTx/>
              <a:buChar char="•"/>
            </a:pPr>
            <a:r>
              <a:rPr lang="it-IT" u="none" dirty="0"/>
              <a:t>Per segnalare al compilatore che un numero non è decimale si fa precedere il numero da un prefisso. Per i numeri </a:t>
            </a:r>
            <a:r>
              <a:rPr lang="it-IT" u="none" dirty="0" err="1"/>
              <a:t>esadecimali</a:t>
            </a:r>
            <a:r>
              <a:rPr lang="it-IT" u="none" dirty="0"/>
              <a:t> questo prefisso è </a:t>
            </a:r>
            <a:r>
              <a:rPr lang="it-IT" u="none" dirty="0">
                <a:solidFill>
                  <a:srgbClr val="006699"/>
                </a:solidFill>
              </a:rPr>
              <a:t>0x</a:t>
            </a:r>
            <a:r>
              <a:rPr lang="it-IT" u="none" dirty="0"/>
              <a:t>.</a:t>
            </a:r>
          </a:p>
          <a:p>
            <a:pPr marL="342900" indent="-342900">
              <a:spcBef>
                <a:spcPct val="20000"/>
              </a:spcBef>
              <a:buFontTx/>
              <a:buChar char="•"/>
            </a:pPr>
            <a:r>
              <a:rPr lang="it-IT" sz="1600" u="none" dirty="0"/>
              <a:t>Gli</a:t>
            </a:r>
            <a:r>
              <a:rPr lang="it-IT" u="none" dirty="0"/>
              <a:t> altri </a:t>
            </a:r>
            <a:r>
              <a:rPr lang="it-IT" i="1" u="none" dirty="0"/>
              <a:t>termini</a:t>
            </a:r>
            <a:r>
              <a:rPr lang="it-IT" u="none" dirty="0"/>
              <a:t> (</a:t>
            </a:r>
            <a:r>
              <a:rPr lang="it-IT" i="1" u="none" dirty="0"/>
              <a:t>parole chiave</a:t>
            </a:r>
            <a:r>
              <a:rPr lang="it-IT" u="none" dirty="0"/>
              <a:t> e </a:t>
            </a:r>
            <a:r>
              <a:rPr lang="it-IT" i="1" u="none" dirty="0"/>
              <a:t>nomi</a:t>
            </a:r>
            <a:r>
              <a:rPr lang="it-IT" u="none" dirty="0"/>
              <a:t>) NON possono iniziare con un numero.</a:t>
            </a:r>
          </a:p>
        </p:txBody>
      </p:sp>
    </p:spTree>
    <p:extLst>
      <p:ext uri="{BB962C8B-B14F-4D97-AF65-F5344CB8AC3E}">
        <p14:creationId xmlns:p14="http://schemas.microsoft.com/office/powerpoint/2010/main" val="22318639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Esempi di costanti numeriche</a:t>
            </a:r>
          </a:p>
        </p:txBody>
      </p:sp>
      <p:sp>
        <p:nvSpPr>
          <p:cNvPr id="17411" name="Rectangle 3"/>
          <p:cNvSpPr>
            <a:spLocks noChangeArrowheads="1"/>
          </p:cNvSpPr>
          <p:nvPr/>
        </p:nvSpPr>
        <p:spPr bwMode="auto">
          <a:xfrm>
            <a:off x="457200" y="1329929"/>
            <a:ext cx="8229600" cy="3401615"/>
          </a:xfrm>
          <a:prstGeom prst="rect">
            <a:avLst/>
          </a:prstGeom>
          <a:solidFill>
            <a:schemeClr val="bg1">
              <a:lumMod val="85000"/>
            </a:schemeClr>
          </a:solidFill>
          <a:ln w="9525">
            <a:solidFill>
              <a:schemeClr val="tx1"/>
            </a:solidFill>
            <a:miter lim="800000"/>
            <a:headEnd/>
            <a:tailEnd/>
          </a:ln>
        </p:spPr>
        <p:txBody>
          <a:bodyPr/>
          <a:lstStyle/>
          <a:p>
            <a:pPr marL="342900" indent="-342900">
              <a:spcBef>
                <a:spcPct val="20000"/>
              </a:spcBef>
            </a:pPr>
            <a:r>
              <a:rPr lang="it-IT" u="none" dirty="0">
                <a:latin typeface="Source Code Pro" panose="020B0509030403020204" pitchFamily="49" charset="0"/>
              </a:rPr>
              <a:t>1</a:t>
            </a:r>
          </a:p>
          <a:p>
            <a:pPr marL="342900" indent="-342900">
              <a:spcBef>
                <a:spcPct val="20000"/>
              </a:spcBef>
            </a:pPr>
            <a:r>
              <a:rPr lang="it-IT" u="none" dirty="0">
                <a:latin typeface="Source Code Pro" panose="020B0509030403020204" pitchFamily="49" charset="0"/>
              </a:rPr>
              <a:t>2433</a:t>
            </a:r>
          </a:p>
          <a:p>
            <a:pPr marL="342900" indent="-342900">
              <a:spcBef>
                <a:spcPct val="20000"/>
              </a:spcBef>
            </a:pPr>
            <a:r>
              <a:rPr lang="it-IT" u="none" dirty="0">
                <a:latin typeface="Source Code Pro" panose="020B0509030403020204" pitchFamily="49" charset="0"/>
              </a:rPr>
              <a:t>1000000000</a:t>
            </a:r>
          </a:p>
          <a:p>
            <a:pPr marL="342900" indent="-342900">
              <a:spcBef>
                <a:spcPct val="20000"/>
              </a:spcBef>
            </a:pPr>
            <a:r>
              <a:rPr lang="it-IT" u="none" dirty="0">
                <a:latin typeface="Source Code Pro" panose="020B0509030403020204" pitchFamily="49" charset="0"/>
              </a:rPr>
              <a:t>3.14</a:t>
            </a:r>
          </a:p>
          <a:p>
            <a:pPr marL="342900" indent="-342900">
              <a:spcBef>
                <a:spcPct val="20000"/>
              </a:spcBef>
            </a:pPr>
            <a:r>
              <a:rPr lang="it-IT" u="none" dirty="0">
                <a:latin typeface="Source Code Pro" panose="020B0509030403020204" pitchFamily="49" charset="0"/>
              </a:rPr>
              <a:t>.33333333333</a:t>
            </a:r>
          </a:p>
          <a:p>
            <a:pPr marL="342900" indent="-342900">
              <a:spcBef>
                <a:spcPct val="20000"/>
              </a:spcBef>
            </a:pPr>
            <a:r>
              <a:rPr lang="it-IT" u="none" dirty="0">
                <a:latin typeface="Source Code Pro" panose="020B0509030403020204" pitchFamily="49" charset="0"/>
              </a:rPr>
              <a:t>0.5</a:t>
            </a:r>
          </a:p>
          <a:p>
            <a:pPr marL="342900" indent="-342900">
              <a:spcBef>
                <a:spcPct val="20000"/>
              </a:spcBef>
            </a:pPr>
            <a:r>
              <a:rPr lang="it-IT" u="none" dirty="0">
                <a:latin typeface="Source Code Pro" panose="020B0509030403020204" pitchFamily="49" charset="0"/>
              </a:rPr>
              <a:t>2345.675</a:t>
            </a:r>
          </a:p>
          <a:p>
            <a:pPr marL="342900" indent="-342900">
              <a:spcBef>
                <a:spcPct val="20000"/>
              </a:spcBef>
            </a:pPr>
            <a:r>
              <a:rPr lang="it-IT" u="none" dirty="0">
                <a:latin typeface="Source Code Pro" panose="020B0509030403020204" pitchFamily="49" charset="0"/>
              </a:rPr>
              <a:t>0xFF0088</a:t>
            </a:r>
          </a:p>
          <a:p>
            <a:pPr marL="342900" indent="-342900">
              <a:spcBef>
                <a:spcPct val="20000"/>
              </a:spcBef>
            </a:pPr>
            <a:r>
              <a:rPr lang="it-IT" u="none" dirty="0">
                <a:latin typeface="Source Code Pro" panose="020B0509030403020204" pitchFamily="49" charset="0"/>
              </a:rPr>
              <a:t>0x5500ff</a:t>
            </a:r>
          </a:p>
          <a:p>
            <a:pPr marL="342900" indent="-342900">
              <a:spcBef>
                <a:spcPct val="20000"/>
              </a:spcBef>
            </a:pPr>
            <a:r>
              <a:rPr lang="it-IT" u="none" dirty="0">
                <a:latin typeface="Source Code Pro" panose="020B0509030403020204" pitchFamily="49" charset="0"/>
              </a:rPr>
              <a:t>0xff.00aa</a:t>
            </a:r>
          </a:p>
        </p:txBody>
      </p:sp>
    </p:spTree>
    <p:extLst>
      <p:ext uri="{BB962C8B-B14F-4D97-AF65-F5344CB8AC3E}">
        <p14:creationId xmlns:p14="http://schemas.microsoft.com/office/powerpoint/2010/main" val="185047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solidFill>
                  <a:schemeClr val="accent2">
                    <a:lumMod val="50000"/>
                  </a:schemeClr>
                </a:solidFill>
              </a:rPr>
              <a:t>PROGRAMMA È</a:t>
            </a:r>
            <a:endParaRPr lang="it-IT" sz="3600" dirty="0">
              <a:solidFill>
                <a:schemeClr val="accent2">
                  <a:lumMod val="50000"/>
                </a:schemeClr>
              </a:solidFill>
            </a:endParaRPr>
          </a:p>
        </p:txBody>
      </p:sp>
      <p:sp>
        <p:nvSpPr>
          <p:cNvPr id="3" name="Segnaposto contenuto 2"/>
          <p:cNvSpPr>
            <a:spLocks noGrp="1"/>
          </p:cNvSpPr>
          <p:nvPr>
            <p:ph idx="1"/>
          </p:nvPr>
        </p:nvSpPr>
        <p:spPr/>
        <p:txBody>
          <a:bodyPr/>
          <a:lstStyle/>
          <a:p>
            <a:r>
              <a:rPr lang="it-IT" sz="2800" dirty="0" smtClean="0"/>
              <a:t>Una serie di istruzioni che il computer è in grado di eseguire</a:t>
            </a:r>
          </a:p>
          <a:p>
            <a:r>
              <a:rPr lang="it-IT" sz="2800" dirty="0" smtClean="0"/>
              <a:t>Che elaborano DATI (</a:t>
            </a:r>
            <a:r>
              <a:rPr lang="it-IT" sz="2800" dirty="0" smtClean="0">
                <a:solidFill>
                  <a:schemeClr val="accent2">
                    <a:lumMod val="75000"/>
                  </a:schemeClr>
                </a:solidFill>
                <a:latin typeface="+mj-lt"/>
              </a:rPr>
              <a:t>INPUT</a:t>
            </a:r>
            <a:r>
              <a:rPr lang="it-IT" sz="2800" dirty="0" smtClean="0"/>
              <a:t>)</a:t>
            </a:r>
          </a:p>
          <a:p>
            <a:r>
              <a:rPr lang="it-IT" sz="2800" dirty="0" smtClean="0"/>
              <a:t>Per risolvere un problema implementando un algoritmo</a:t>
            </a:r>
          </a:p>
          <a:p>
            <a:r>
              <a:rPr lang="it-IT" sz="2800" dirty="0" smtClean="0"/>
              <a:t>E ottenere un risultato (</a:t>
            </a:r>
            <a:r>
              <a:rPr lang="it-IT" sz="2800" dirty="0" smtClean="0">
                <a:solidFill>
                  <a:schemeClr val="accent2">
                    <a:lumMod val="75000"/>
                  </a:schemeClr>
                </a:solidFill>
                <a:latin typeface="+mj-lt"/>
              </a:rPr>
              <a:t>OUTPUT</a:t>
            </a:r>
            <a:r>
              <a:rPr lang="it-IT" sz="2800" dirty="0" smtClean="0"/>
              <a:t>)</a:t>
            </a:r>
            <a:endParaRPr lang="it-IT" sz="2800" dirty="0"/>
          </a:p>
        </p:txBody>
      </p:sp>
    </p:spTree>
    <p:extLst>
      <p:ext uri="{BB962C8B-B14F-4D97-AF65-F5344CB8AC3E}">
        <p14:creationId xmlns:p14="http://schemas.microsoft.com/office/powerpoint/2010/main" val="21611412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stringa</a:t>
            </a:r>
          </a:p>
        </p:txBody>
      </p:sp>
      <p:sp>
        <p:nvSpPr>
          <p:cNvPr id="1843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000" u="none" dirty="0"/>
              <a:t>Una stringa è una sequenza di caratteri </a:t>
            </a:r>
            <a:r>
              <a:rPr lang="it-IT" sz="2000" u="none" dirty="0" smtClean="0"/>
              <a:t>che</a:t>
            </a:r>
            <a:r>
              <a:rPr lang="it-IT" sz="2000" b="1" u="none" dirty="0" smtClean="0"/>
              <a:t> </a:t>
            </a:r>
            <a:r>
              <a:rPr lang="it-IT" sz="2000" u="none" dirty="0" smtClean="0"/>
              <a:t>permette </a:t>
            </a:r>
            <a:r>
              <a:rPr lang="it-IT" sz="2000" u="none" dirty="0"/>
              <a:t>di rappresentare testi. Un </a:t>
            </a:r>
            <a:r>
              <a:rPr lang="it-IT" sz="2000" i="1" u="none" dirty="0"/>
              <a:t>costante</a:t>
            </a:r>
            <a:r>
              <a:rPr lang="it-IT" sz="2000" u="none" dirty="0"/>
              <a:t> stringa è una sequenza (anche vuota) di caratteri racchiusi tra apici singoli o apici doppi.</a:t>
            </a:r>
          </a:p>
          <a:p>
            <a:pPr marL="342900" indent="-342900">
              <a:spcBef>
                <a:spcPct val="20000"/>
              </a:spcBef>
              <a:buFontTx/>
              <a:buChar char="•"/>
            </a:pPr>
            <a:r>
              <a:rPr lang="it-IT" sz="2000" u="none" dirty="0"/>
              <a:t>Per inserire ritorni a capo, tabulazioni, particolari caratteri o informazioni di formattazione si utilizzano speciali sequenze di caratteri dette </a:t>
            </a:r>
            <a:r>
              <a:rPr lang="it-IT" sz="2000" i="1" u="none" dirty="0"/>
              <a:t>sequenze di </a:t>
            </a:r>
            <a:r>
              <a:rPr lang="it-IT" sz="2000" i="1" u="none" dirty="0" err="1"/>
              <a:t>escape</a:t>
            </a:r>
            <a:r>
              <a:rPr lang="it-IT" sz="2000" u="none" dirty="0"/>
              <a:t>. Una sequenza di </a:t>
            </a:r>
            <a:r>
              <a:rPr lang="it-IT" sz="2000" u="none" dirty="0" err="1"/>
              <a:t>escape</a:t>
            </a:r>
            <a:r>
              <a:rPr lang="it-IT" sz="2000" u="none" dirty="0"/>
              <a:t> è formata da un carattere preceduto dal simbolo “\” (</a:t>
            </a:r>
            <a:r>
              <a:rPr lang="it-IT" sz="2000" i="1" u="none" dirty="0"/>
              <a:t>backslash</a:t>
            </a:r>
            <a:r>
              <a:rPr lang="it-IT" sz="2000" u="none" dirty="0"/>
              <a:t>). La sequenza di </a:t>
            </a:r>
            <a:r>
              <a:rPr lang="it-IT" sz="2000" u="none" dirty="0" err="1"/>
              <a:t>escape</a:t>
            </a:r>
            <a:r>
              <a:rPr lang="it-IT" sz="2000" u="none" dirty="0"/>
              <a:t> inserisce un carattere che non sarebbe altrimenti rappresentabile in un letterale stringa. </a:t>
            </a:r>
          </a:p>
        </p:txBody>
      </p:sp>
    </p:spTree>
    <p:extLst>
      <p:ext uri="{BB962C8B-B14F-4D97-AF65-F5344CB8AC3E}">
        <p14:creationId xmlns:p14="http://schemas.microsoft.com/office/powerpoint/2010/main" val="9609369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Principali sequenze di escape </a:t>
            </a:r>
          </a:p>
        </p:txBody>
      </p:sp>
      <p:sp>
        <p:nvSpPr>
          <p:cNvPr id="19459"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pPr>
            <a:r>
              <a:rPr lang="it-IT" sz="2400" b="1" u="none" dirty="0" err="1">
                <a:solidFill>
                  <a:srgbClr val="006699"/>
                </a:solidFill>
              </a:rPr>
              <a:t>\n</a:t>
            </a:r>
            <a:r>
              <a:rPr lang="it-IT" sz="2400" u="none" dirty="0"/>
              <a:t> 	nuova riga;</a:t>
            </a:r>
          </a:p>
          <a:p>
            <a:pPr marL="342900" indent="-342900">
              <a:spcBef>
                <a:spcPct val="20000"/>
              </a:spcBef>
            </a:pPr>
            <a:r>
              <a:rPr lang="it-IT" sz="2400" b="1" u="none" dirty="0" err="1">
                <a:solidFill>
                  <a:srgbClr val="006699"/>
                </a:solidFill>
              </a:rPr>
              <a:t>\r</a:t>
            </a:r>
            <a:r>
              <a:rPr lang="it-IT" sz="2400" u="none" dirty="0"/>
              <a:t> 	ritorno a capo;</a:t>
            </a:r>
          </a:p>
          <a:p>
            <a:pPr marL="342900" indent="-342900">
              <a:spcBef>
                <a:spcPct val="20000"/>
              </a:spcBef>
            </a:pPr>
            <a:r>
              <a:rPr lang="it-IT" sz="2400" b="1" u="none" dirty="0" err="1">
                <a:solidFill>
                  <a:srgbClr val="006699"/>
                </a:solidFill>
              </a:rPr>
              <a:t>\t</a:t>
            </a:r>
            <a:r>
              <a:rPr lang="it-IT" sz="2400" u="none" dirty="0"/>
              <a:t> 	tabulazione orizzontale;</a:t>
            </a:r>
          </a:p>
          <a:p>
            <a:pPr marL="342900" indent="-342900">
              <a:spcBef>
                <a:spcPct val="20000"/>
              </a:spcBef>
            </a:pPr>
            <a:r>
              <a:rPr lang="it-IT" sz="2400" b="1" u="none" dirty="0">
                <a:solidFill>
                  <a:srgbClr val="006699"/>
                </a:solidFill>
              </a:rPr>
              <a:t>\‘</a:t>
            </a:r>
            <a:r>
              <a:rPr lang="it-IT" sz="2400" u="none" dirty="0"/>
              <a:t>	 	apostrofo (o apice singolo);</a:t>
            </a:r>
          </a:p>
          <a:p>
            <a:pPr marL="342900" indent="-342900">
              <a:spcBef>
                <a:spcPct val="20000"/>
              </a:spcBef>
            </a:pPr>
            <a:r>
              <a:rPr lang="it-IT" sz="2400" b="1" u="none" dirty="0">
                <a:solidFill>
                  <a:srgbClr val="006699"/>
                </a:solidFill>
              </a:rPr>
              <a:t>\"</a:t>
            </a:r>
            <a:r>
              <a:rPr lang="it-IT" sz="2400" u="none" dirty="0"/>
              <a:t> 	</a:t>
            </a:r>
            <a:r>
              <a:rPr lang="it-IT" sz="2400" u="none" dirty="0" smtClean="0"/>
              <a:t>	doppio </a:t>
            </a:r>
            <a:r>
              <a:rPr lang="it-IT" sz="2400" u="none" dirty="0"/>
              <a:t>apice;</a:t>
            </a:r>
          </a:p>
          <a:p>
            <a:pPr marL="342900" indent="-342900">
              <a:spcBef>
                <a:spcPct val="20000"/>
              </a:spcBef>
            </a:pPr>
            <a:r>
              <a:rPr lang="it-IT" sz="2400" b="1" u="none" dirty="0">
                <a:solidFill>
                  <a:srgbClr val="006699"/>
                </a:solidFill>
              </a:rPr>
              <a:t>\\</a:t>
            </a:r>
            <a:r>
              <a:rPr lang="it-IT" sz="2400" u="none" dirty="0"/>
              <a:t>	 	backslash(essendo un carattere 	speciale deve </a:t>
            </a:r>
            <a:r>
              <a:rPr lang="it-IT" sz="2400" u="none" dirty="0" smtClean="0"/>
              <a:t>	essere </a:t>
            </a:r>
            <a:r>
              <a:rPr lang="it-IT" sz="2400" u="none" dirty="0"/>
              <a:t>inserito con una 	sequenza di </a:t>
            </a:r>
            <a:r>
              <a:rPr lang="it-IT" sz="2400" u="none" dirty="0" err="1"/>
              <a:t>escape</a:t>
            </a:r>
            <a:r>
              <a:rPr lang="it-IT" sz="2400" u="none" dirty="0"/>
              <a:t>).</a:t>
            </a:r>
          </a:p>
        </p:txBody>
      </p:sp>
    </p:spTree>
    <p:extLst>
      <p:ext uri="{BB962C8B-B14F-4D97-AF65-F5344CB8AC3E}">
        <p14:creationId xmlns:p14="http://schemas.microsoft.com/office/powerpoint/2010/main" val="23987954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Esempi di costanti stringa</a:t>
            </a:r>
          </a:p>
        </p:txBody>
      </p:sp>
      <p:sp>
        <p:nvSpPr>
          <p:cNvPr id="20483" name="Rectangle 3"/>
          <p:cNvSpPr>
            <a:spLocks noChangeArrowheads="1"/>
          </p:cNvSpPr>
          <p:nvPr/>
        </p:nvSpPr>
        <p:spPr bwMode="auto">
          <a:xfrm>
            <a:off x="179388" y="1275606"/>
            <a:ext cx="8713092" cy="3600400"/>
          </a:xfrm>
          <a:prstGeom prst="rect">
            <a:avLst/>
          </a:prstGeom>
          <a:solidFill>
            <a:schemeClr val="bg1">
              <a:lumMod val="85000"/>
            </a:schemeClr>
          </a:solidFill>
          <a:ln w="9525">
            <a:solidFill>
              <a:schemeClr val="tx1"/>
            </a:solidFill>
            <a:miter lim="800000"/>
            <a:headEnd/>
            <a:tailEnd/>
          </a:ln>
        </p:spPr>
        <p:txBody>
          <a:bodyPr/>
          <a:lstStyle/>
          <a:p>
            <a:pPr marL="342900" indent="-342900">
              <a:spcBef>
                <a:spcPct val="20000"/>
              </a:spcBef>
            </a:pPr>
            <a:r>
              <a:rPr lang="it-IT" sz="1400" u="none" dirty="0">
                <a:latin typeface="Source Code Pro" panose="020B0509030403020204" pitchFamily="49" charset="0"/>
              </a:rPr>
              <a:t>	// Stringa racchiusa da apici singoli</a:t>
            </a:r>
          </a:p>
          <a:p>
            <a:pPr marL="342900" indent="-342900">
              <a:spcBef>
                <a:spcPct val="20000"/>
              </a:spcBef>
            </a:pPr>
            <a:r>
              <a:rPr lang="it-IT" sz="1400" u="none" dirty="0">
                <a:latin typeface="Source Code Pro" panose="020B0509030403020204" pitchFamily="49" charset="0"/>
              </a:rPr>
              <a:t>	'Ciao a tutti'</a:t>
            </a:r>
          </a:p>
          <a:p>
            <a:pPr marL="342900" indent="-342900">
              <a:spcBef>
                <a:spcPct val="20000"/>
              </a:spcBef>
            </a:pPr>
            <a:r>
              <a:rPr lang="it-IT" sz="1400" u="none" dirty="0">
                <a:latin typeface="Source Code Pro" panose="020B0509030403020204" pitchFamily="49" charset="0"/>
              </a:rPr>
              <a:t>	// Stringa racchiusa tra apici doppi</a:t>
            </a:r>
          </a:p>
          <a:p>
            <a:pPr marL="342900" indent="-342900">
              <a:spcBef>
                <a:spcPct val="20000"/>
              </a:spcBef>
            </a:pPr>
            <a:r>
              <a:rPr lang="it-IT" sz="1400" u="none" dirty="0">
                <a:latin typeface="Source Code Pro" panose="020B0509030403020204" pitchFamily="49" charset="0"/>
              </a:rPr>
              <a:t>	"Ciao"</a:t>
            </a:r>
          </a:p>
          <a:p>
            <a:pPr marL="342900" indent="-342900">
              <a:spcBef>
                <a:spcPct val="20000"/>
              </a:spcBef>
            </a:pPr>
            <a:r>
              <a:rPr lang="it-IT" sz="1400" u="none" dirty="0">
                <a:latin typeface="Source Code Pro" panose="020B0509030403020204" pitchFamily="49" charset="0"/>
              </a:rPr>
              <a:t>	/* La sequenza di </a:t>
            </a:r>
            <a:r>
              <a:rPr lang="it-IT" sz="1400" u="none" dirty="0" err="1">
                <a:latin typeface="Source Code Pro" panose="020B0509030403020204" pitchFamily="49" charset="0"/>
              </a:rPr>
              <a:t>escape</a:t>
            </a:r>
            <a:r>
              <a:rPr lang="it-IT" sz="1400" u="none" dirty="0">
                <a:latin typeface="Source Code Pro" panose="020B0509030403020204" pitchFamily="49" charset="0"/>
              </a:rPr>
              <a:t> risolve l’ambiguità tra </a:t>
            </a:r>
            <a:r>
              <a:rPr lang="it-IT" sz="1400" u="none" dirty="0" smtClean="0">
                <a:latin typeface="Source Code Pro" panose="020B0509030403020204" pitchFamily="49" charset="0"/>
              </a:rPr>
              <a:t>l’apostrofo inserito </a:t>
            </a:r>
            <a:r>
              <a:rPr lang="it-IT" sz="1400" u="none" dirty="0">
                <a:latin typeface="Source Code Pro" panose="020B0509030403020204" pitchFamily="49" charset="0"/>
              </a:rPr>
              <a:t>nella stringa e gli apici singoli che </a:t>
            </a:r>
            <a:r>
              <a:rPr lang="it-IT" sz="1400" u="none" dirty="0" smtClean="0">
                <a:latin typeface="Source Code Pro" panose="020B0509030403020204" pitchFamily="49" charset="0"/>
              </a:rPr>
              <a:t>la racchiudono </a:t>
            </a:r>
            <a:r>
              <a:rPr lang="it-IT" sz="1400" u="none" dirty="0">
                <a:latin typeface="Source Code Pro" panose="020B0509030403020204" pitchFamily="49" charset="0"/>
              </a:rPr>
              <a:t>*/</a:t>
            </a:r>
          </a:p>
          <a:p>
            <a:pPr marL="342900" indent="-342900">
              <a:spcBef>
                <a:spcPct val="20000"/>
              </a:spcBef>
            </a:pPr>
            <a:r>
              <a:rPr lang="it-IT" sz="1400" u="none" dirty="0">
                <a:latin typeface="Source Code Pro" panose="020B0509030403020204" pitchFamily="49" charset="0"/>
              </a:rPr>
              <a:t>	'Questo è l\'esempio corretto'</a:t>
            </a:r>
          </a:p>
          <a:p>
            <a:pPr marL="342900" indent="-342900">
              <a:spcBef>
                <a:spcPct val="20000"/>
              </a:spcBef>
            </a:pPr>
            <a:r>
              <a:rPr lang="it-IT" sz="1400" u="none" dirty="0">
                <a:latin typeface="Source Code Pro" panose="020B0509030403020204" pitchFamily="49" charset="0"/>
              </a:rPr>
              <a:t>	/* In questo caso non c’è ambiguità perché la stringa è</a:t>
            </a:r>
          </a:p>
          <a:p>
            <a:pPr marL="342900" indent="-342900">
              <a:spcBef>
                <a:spcPct val="20000"/>
              </a:spcBef>
            </a:pPr>
            <a:r>
              <a:rPr lang="it-IT" sz="1400" u="none" dirty="0">
                <a:latin typeface="Source Code Pro" panose="020B0509030403020204" pitchFamily="49" charset="0"/>
              </a:rPr>
              <a:t>	racchiusa tra doppi apici */</a:t>
            </a:r>
          </a:p>
          <a:p>
            <a:pPr marL="342900" indent="-342900">
              <a:spcBef>
                <a:spcPct val="20000"/>
              </a:spcBef>
            </a:pPr>
            <a:r>
              <a:rPr lang="it-IT" sz="1400" u="none" dirty="0">
                <a:latin typeface="Source Code Pro" panose="020B0509030403020204" pitchFamily="49" charset="0"/>
              </a:rPr>
              <a:t>	"Anche questo è l'esempio corretto"</a:t>
            </a:r>
          </a:p>
          <a:p>
            <a:pPr marL="342900" indent="-342900">
              <a:spcBef>
                <a:spcPct val="20000"/>
              </a:spcBef>
            </a:pPr>
            <a:r>
              <a:rPr lang="it-IT" sz="1400" u="none" dirty="0">
                <a:latin typeface="Source Code Pro" panose="020B0509030403020204" pitchFamily="49" charset="0"/>
              </a:rPr>
              <a:t>	/* Per inserire un ritorno a capo si usano le sequenze</a:t>
            </a:r>
          </a:p>
          <a:p>
            <a:pPr marL="342900" indent="-342900">
              <a:spcBef>
                <a:spcPct val="20000"/>
              </a:spcBef>
            </a:pPr>
            <a:r>
              <a:rPr lang="it-IT" sz="1400" u="none" dirty="0">
                <a:latin typeface="Source Code Pro" panose="020B0509030403020204" pitchFamily="49" charset="0"/>
              </a:rPr>
              <a:t>	di </a:t>
            </a:r>
            <a:r>
              <a:rPr lang="it-IT" sz="1400" u="none" dirty="0" err="1">
                <a:latin typeface="Source Code Pro" panose="020B0509030403020204" pitchFamily="49" charset="0"/>
              </a:rPr>
              <a:t>escape</a:t>
            </a:r>
            <a:r>
              <a:rPr lang="it-IT" sz="1400" u="none" dirty="0">
                <a:latin typeface="Source Code Pro" panose="020B0509030403020204" pitchFamily="49" charset="0"/>
              </a:rPr>
              <a:t> */</a:t>
            </a:r>
          </a:p>
          <a:p>
            <a:pPr marL="342900" indent="-342900">
              <a:spcBef>
                <a:spcPct val="20000"/>
              </a:spcBef>
            </a:pPr>
            <a:r>
              <a:rPr lang="it-IT" sz="1400" u="none" dirty="0">
                <a:latin typeface="Source Code Pro" panose="020B0509030403020204" pitchFamily="49" charset="0"/>
              </a:rPr>
              <a:t>	"Questa è una stringa </a:t>
            </a:r>
            <a:r>
              <a:rPr lang="it-IT" sz="1400" u="none" dirty="0" err="1">
                <a:latin typeface="Source Code Pro" panose="020B0509030403020204" pitchFamily="49" charset="0"/>
              </a:rPr>
              <a:t>valida</a:t>
            </a:r>
            <a:r>
              <a:rPr lang="it-IT" sz="1400" b="1" u="none" dirty="0" err="1">
                <a:solidFill>
                  <a:srgbClr val="FF0000"/>
                </a:solidFill>
                <a:latin typeface="Source Code Pro" panose="020B0509030403020204" pitchFamily="49" charset="0"/>
              </a:rPr>
              <a:t>\r</a:t>
            </a:r>
            <a:r>
              <a:rPr lang="it-IT" sz="1400" u="none" dirty="0" err="1">
                <a:latin typeface="Source Code Pro" panose="020B0509030403020204" pitchFamily="49" charset="0"/>
              </a:rPr>
              <a:t>di</a:t>
            </a:r>
            <a:r>
              <a:rPr lang="it-IT" sz="1400" u="none" dirty="0">
                <a:latin typeface="Source Code Pro" panose="020B0509030403020204" pitchFamily="49" charset="0"/>
              </a:rPr>
              <a:t> due righe"</a:t>
            </a:r>
          </a:p>
        </p:txBody>
      </p:sp>
    </p:spTree>
    <p:extLst>
      <p:ext uri="{BB962C8B-B14F-4D97-AF65-F5344CB8AC3E}">
        <p14:creationId xmlns:p14="http://schemas.microsoft.com/office/powerpoint/2010/main" val="35372445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booleane</a:t>
            </a:r>
          </a:p>
        </p:txBody>
      </p:sp>
      <p:sp>
        <p:nvSpPr>
          <p:cNvPr id="2150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3600" u="none" dirty="0"/>
              <a:t>Le costanti booleane, poiché rappresentano valori logici, possono avere solo due valori: vero (rappresentato dal letterale </a:t>
            </a:r>
            <a:r>
              <a:rPr lang="it-IT" sz="3600" b="1" i="1" u="none" dirty="0" err="1">
                <a:solidFill>
                  <a:srgbClr val="006699"/>
                </a:solidFill>
              </a:rPr>
              <a:t>true</a:t>
            </a:r>
            <a:r>
              <a:rPr lang="it-IT" sz="3600" u="none" dirty="0"/>
              <a:t>) e falso (rappresentato dal letterale </a:t>
            </a:r>
            <a:r>
              <a:rPr lang="it-IT" sz="3600" b="1" i="1" u="none" dirty="0">
                <a:solidFill>
                  <a:srgbClr val="006699"/>
                </a:solidFill>
              </a:rPr>
              <a:t>false</a:t>
            </a:r>
            <a:r>
              <a:rPr lang="it-IT" sz="3600" u="none" dirty="0"/>
              <a:t>).</a:t>
            </a:r>
          </a:p>
        </p:txBody>
      </p:sp>
    </p:spTree>
    <p:extLst>
      <p:ext uri="{BB962C8B-B14F-4D97-AF65-F5344CB8AC3E}">
        <p14:creationId xmlns:p14="http://schemas.microsoft.com/office/powerpoint/2010/main" val="10437983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di tipo Array</a:t>
            </a:r>
          </a:p>
        </p:txBody>
      </p:sp>
      <p:sp>
        <p:nvSpPr>
          <p:cNvPr id="22531" name="Rectangle 3"/>
          <p:cNvSpPr>
            <a:spLocks noChangeArrowheads="1"/>
          </p:cNvSpPr>
          <p:nvPr/>
        </p:nvSpPr>
        <p:spPr bwMode="auto">
          <a:xfrm>
            <a:off x="457200" y="1221581"/>
            <a:ext cx="8229600" cy="1782217"/>
          </a:xfrm>
          <a:prstGeom prst="rect">
            <a:avLst/>
          </a:prstGeom>
          <a:noFill/>
          <a:ln w="9525">
            <a:noFill/>
            <a:miter lim="800000"/>
            <a:headEnd/>
            <a:tailEnd/>
          </a:ln>
        </p:spPr>
        <p:txBody>
          <a:bodyPr/>
          <a:lstStyle/>
          <a:p>
            <a:pPr marL="342900" indent="-342900">
              <a:spcBef>
                <a:spcPct val="20000"/>
              </a:spcBef>
              <a:buFontTx/>
              <a:buChar char="•"/>
            </a:pPr>
            <a:r>
              <a:rPr lang="it-IT" sz="3600" u="none" dirty="0"/>
              <a:t>Il letterale </a:t>
            </a:r>
            <a:r>
              <a:rPr lang="it-IT" sz="3600" b="1" i="1" u="none" dirty="0">
                <a:solidFill>
                  <a:srgbClr val="006699"/>
                </a:solidFill>
              </a:rPr>
              <a:t>Array</a:t>
            </a:r>
            <a:r>
              <a:rPr lang="it-IT" sz="3600" u="none" dirty="0"/>
              <a:t> è costituito da una serie di elementi separati da virgole compresa tra due parentesi quadre:</a:t>
            </a:r>
            <a:endParaRPr lang="it-IT" sz="3600" b="1" u="none" dirty="0"/>
          </a:p>
          <a:p>
            <a:pPr marL="342900" indent="-342900">
              <a:spcBef>
                <a:spcPct val="20000"/>
              </a:spcBef>
            </a:pPr>
            <a:r>
              <a:rPr lang="it-IT" sz="3200" b="1" u="none" dirty="0"/>
              <a:t>	</a:t>
            </a:r>
            <a:r>
              <a:rPr lang="it-IT" sz="2400" u="none" dirty="0">
                <a:latin typeface="Courier New" pitchFamily="49" charset="0"/>
              </a:rPr>
              <a:t>// array che contiene i mesi dell’anno</a:t>
            </a:r>
            <a:endParaRPr lang="en-GB" sz="2400" u="none" dirty="0">
              <a:latin typeface="Courier New" pitchFamily="49" charset="0"/>
            </a:endParaRPr>
          </a:p>
          <a:p>
            <a:pPr marL="342900" indent="-342900">
              <a:spcBef>
                <a:spcPct val="20000"/>
              </a:spcBef>
            </a:pPr>
            <a:r>
              <a:rPr lang="en-GB" sz="2400" u="none" dirty="0">
                <a:latin typeface="Courier New" pitchFamily="49" charset="0"/>
              </a:rPr>
              <a:t>	["January", "February", "March", "April"];</a:t>
            </a:r>
            <a:endParaRPr lang="it-IT" sz="2400" u="none" dirty="0">
              <a:latin typeface="Courier New" pitchFamily="49" charset="0"/>
            </a:endParaRPr>
          </a:p>
        </p:txBody>
      </p:sp>
    </p:spTree>
    <p:extLst>
      <p:ext uri="{BB962C8B-B14F-4D97-AF65-F5344CB8AC3E}">
        <p14:creationId xmlns:p14="http://schemas.microsoft.com/office/powerpoint/2010/main" val="1780115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di tipo Object</a:t>
            </a:r>
          </a:p>
        </p:txBody>
      </p:sp>
      <p:sp>
        <p:nvSpPr>
          <p:cNvPr id="23555" name="Rectangle 3"/>
          <p:cNvSpPr>
            <a:spLocks noChangeArrowheads="1"/>
          </p:cNvSpPr>
          <p:nvPr/>
        </p:nvSpPr>
        <p:spPr bwMode="auto">
          <a:xfrm>
            <a:off x="457200" y="1221581"/>
            <a:ext cx="8686800" cy="3509963"/>
          </a:xfrm>
          <a:prstGeom prst="rect">
            <a:avLst/>
          </a:prstGeom>
          <a:noFill/>
          <a:ln w="9525">
            <a:noFill/>
            <a:miter lim="800000"/>
            <a:headEnd/>
            <a:tailEnd/>
          </a:ln>
        </p:spPr>
        <p:txBody>
          <a:bodyPr/>
          <a:lstStyle/>
          <a:p>
            <a:pPr marL="342900" indent="-342900">
              <a:spcBef>
                <a:spcPct val="20000"/>
              </a:spcBef>
              <a:buFontTx/>
              <a:buChar char="•"/>
            </a:pPr>
            <a:r>
              <a:rPr lang="it-IT" sz="3600" u="none"/>
              <a:t>Il letterale </a:t>
            </a:r>
            <a:r>
              <a:rPr lang="it-IT" sz="3600" b="1" i="1" u="none">
                <a:solidFill>
                  <a:srgbClr val="006699"/>
                </a:solidFill>
              </a:rPr>
              <a:t>Object</a:t>
            </a:r>
            <a:r>
              <a:rPr lang="it-IT" sz="3600" u="none"/>
              <a:t> è invece compreso tra parentesi graffe ed è costituito da una serie di coppie “</a:t>
            </a:r>
            <a:r>
              <a:rPr lang="it-IT" sz="3600" b="1" u="none">
                <a:solidFill>
                  <a:srgbClr val="006699"/>
                </a:solidFill>
              </a:rPr>
              <a:t>chiave:valore</a:t>
            </a:r>
            <a:r>
              <a:rPr lang="it-IT" sz="3600" u="none"/>
              <a:t>” separate da virgole:</a:t>
            </a:r>
          </a:p>
          <a:p>
            <a:pPr marL="342900" indent="-342900">
              <a:spcBef>
                <a:spcPct val="20000"/>
              </a:spcBef>
            </a:pPr>
            <a:r>
              <a:rPr lang="it-IT" sz="1800" u="none">
                <a:latin typeface="Courier New" pitchFamily="49" charset="0"/>
              </a:rPr>
              <a:t>	</a:t>
            </a:r>
            <a:r>
              <a:rPr lang="it-IT" sz="2000" u="none">
                <a:latin typeface="Courier New" pitchFamily="49" charset="0"/>
              </a:rPr>
              <a:t>//record di una rubrica telefonica in formato Object</a:t>
            </a:r>
            <a:endParaRPr lang="en-GB" sz="2000" u="none">
              <a:latin typeface="Courier New" pitchFamily="49" charset="0"/>
            </a:endParaRPr>
          </a:p>
          <a:p>
            <a:pPr marL="342900" indent="-342900">
              <a:spcBef>
                <a:spcPct val="20000"/>
              </a:spcBef>
            </a:pPr>
            <a:r>
              <a:rPr lang="en-GB" sz="2000" u="none">
                <a:latin typeface="Courier New" pitchFamily="49" charset="0"/>
              </a:rPr>
              <a:t>	{name:”Irving”,age:32,phone:”555-1234”};</a:t>
            </a:r>
            <a:endParaRPr lang="it-IT" sz="2000" u="none">
              <a:latin typeface="Courier New" pitchFamily="49" charset="0"/>
            </a:endParaRPr>
          </a:p>
        </p:txBody>
      </p:sp>
    </p:spTree>
    <p:extLst>
      <p:ext uri="{BB962C8B-B14F-4D97-AF65-F5344CB8AC3E}">
        <p14:creationId xmlns:p14="http://schemas.microsoft.com/office/powerpoint/2010/main" val="1543001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Identificatori (o Nomi)</a:t>
            </a:r>
          </a:p>
        </p:txBody>
      </p:sp>
      <p:sp>
        <p:nvSpPr>
          <p:cNvPr id="25603" name="Rectangle 3"/>
          <p:cNvSpPr>
            <a:spLocks noChangeArrowheads="1"/>
          </p:cNvSpPr>
          <p:nvPr/>
        </p:nvSpPr>
        <p:spPr bwMode="auto">
          <a:xfrm>
            <a:off x="457200" y="1221581"/>
            <a:ext cx="8362950" cy="3509963"/>
          </a:xfrm>
          <a:prstGeom prst="rect">
            <a:avLst/>
          </a:prstGeom>
          <a:noFill/>
          <a:ln w="9525">
            <a:noFill/>
            <a:miter lim="800000"/>
            <a:headEnd/>
            <a:tailEnd/>
          </a:ln>
        </p:spPr>
        <p:txBody>
          <a:bodyPr/>
          <a:lstStyle/>
          <a:p>
            <a:pPr marL="342900" indent="-342900">
              <a:spcBef>
                <a:spcPct val="20000"/>
              </a:spcBef>
              <a:buFontTx/>
              <a:buChar char="•"/>
            </a:pPr>
            <a:r>
              <a:rPr lang="it-IT" sz="3600" u="none" dirty="0"/>
              <a:t>Un identificatore è un nome definito dal programmatore. Gli identificatori si usano per dare nomi alle </a:t>
            </a:r>
            <a:r>
              <a:rPr lang="it-IT" sz="3600" u="none" dirty="0" smtClean="0"/>
              <a:t>variabili e </a:t>
            </a:r>
            <a:r>
              <a:rPr lang="it-IT" sz="3600" u="none" dirty="0"/>
              <a:t>alle </a:t>
            </a:r>
            <a:r>
              <a:rPr lang="it-IT" sz="3600" u="none" dirty="0" smtClean="0"/>
              <a:t>funzioni. </a:t>
            </a:r>
            <a:endParaRPr lang="it-IT" sz="3600" u="none" dirty="0"/>
          </a:p>
        </p:txBody>
      </p:sp>
    </p:spTree>
    <p:extLst>
      <p:ext uri="{BB962C8B-B14F-4D97-AF65-F5344CB8AC3E}">
        <p14:creationId xmlns:p14="http://schemas.microsoft.com/office/powerpoint/2010/main" val="27723359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Regole per gli Identificatori</a:t>
            </a:r>
          </a:p>
        </p:txBody>
      </p:sp>
      <p:sp>
        <p:nvSpPr>
          <p:cNvPr id="26627" name="Rectangle 3"/>
          <p:cNvSpPr>
            <a:spLocks noChangeArrowheads="1"/>
          </p:cNvSpPr>
          <p:nvPr/>
        </p:nvSpPr>
        <p:spPr bwMode="auto">
          <a:xfrm>
            <a:off x="457200" y="1366043"/>
            <a:ext cx="86868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il primo carattere deve essere una lettera o il simbolo “_”  (ricordiamo che nel caso la prima lettera fosse un numero il compilatore tenterebbe di interpretare il nome come costante numerica);</a:t>
            </a:r>
          </a:p>
          <a:p>
            <a:pPr marL="342900" indent="-342900">
              <a:spcBef>
                <a:spcPct val="20000"/>
              </a:spcBef>
              <a:buFontTx/>
              <a:buChar char="•"/>
            </a:pPr>
            <a:r>
              <a:rPr lang="it-IT" sz="2400" u="none" dirty="0"/>
              <a:t>i caratteri successivi possono essere lettere, numeri o “_”.</a:t>
            </a:r>
          </a:p>
          <a:p>
            <a:pPr marL="342900" indent="-342900">
              <a:spcBef>
                <a:spcPct val="20000"/>
              </a:spcBef>
              <a:buFontTx/>
              <a:buChar char="•"/>
            </a:pPr>
            <a:r>
              <a:rPr lang="it-IT" sz="2400" u="none" dirty="0"/>
              <a:t>Gli identificatori non possono inoltre coincidere con le parole riservate del linguaggio.</a:t>
            </a:r>
          </a:p>
        </p:txBody>
      </p:sp>
    </p:spTree>
    <p:extLst>
      <p:ext uri="{BB962C8B-B14F-4D97-AF65-F5344CB8AC3E}">
        <p14:creationId xmlns:p14="http://schemas.microsoft.com/office/powerpoint/2010/main" val="31081129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ellulare"/>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1383811">
            <a:off x="4126652" y="1731833"/>
            <a:ext cx="5142339" cy="2451772"/>
          </a:xfrm>
          <a:prstGeom prst="rect">
            <a:avLst/>
          </a:prstGeom>
          <a:noFill/>
          <a:ln w="9525">
            <a:noFill/>
            <a:miter lim="800000"/>
            <a:headEnd/>
            <a:tailEnd/>
          </a:ln>
        </p:spPr>
      </p:pic>
      <p:sp>
        <p:nvSpPr>
          <p:cNvPr id="34819" name="Rectangle 3"/>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300" dirty="0" smtClean="0">
                <a:solidFill>
                  <a:srgbClr val="006699"/>
                </a:solidFill>
              </a:rPr>
              <a:t>VARIABILI</a:t>
            </a:r>
            <a:endParaRPr lang="it-IT" sz="4400" u="none" spc="300" dirty="0">
              <a:solidFill>
                <a:srgbClr val="006699"/>
              </a:solidFill>
            </a:endParaRPr>
          </a:p>
        </p:txBody>
      </p:sp>
      <p:sp>
        <p:nvSpPr>
          <p:cNvPr id="34820" name="Rectangle 4"/>
          <p:cNvSpPr>
            <a:spLocks noChangeArrowheads="1"/>
          </p:cNvSpPr>
          <p:nvPr/>
        </p:nvSpPr>
        <p:spPr bwMode="auto">
          <a:xfrm>
            <a:off x="250953" y="1563638"/>
            <a:ext cx="4969119" cy="3509963"/>
          </a:xfrm>
          <a:prstGeom prst="rect">
            <a:avLst/>
          </a:prstGeom>
          <a:noFill/>
          <a:ln w="9525">
            <a:noFill/>
            <a:miter lim="800000"/>
            <a:headEnd/>
            <a:tailEnd/>
          </a:ln>
        </p:spPr>
        <p:txBody>
          <a:bodyPr/>
          <a:lstStyle/>
          <a:p>
            <a:pPr marL="342900" indent="-342900">
              <a:spcBef>
                <a:spcPct val="20000"/>
              </a:spcBef>
            </a:pPr>
            <a:r>
              <a:rPr lang="it-IT" sz="1600" u="none" dirty="0"/>
              <a:t>	Pensiamo a quando salviamo un numero di telefono del nostro amico Mario sul cellulare; se vogliamo chiamare il nostro amico, basterà inserire il suo nome (Mario, nome della </a:t>
            </a:r>
            <a:r>
              <a:rPr lang="it-IT" sz="1600" b="1" u="none" dirty="0">
                <a:solidFill>
                  <a:srgbClr val="006699"/>
                </a:solidFill>
              </a:rPr>
              <a:t>variabile</a:t>
            </a:r>
            <a:r>
              <a:rPr lang="it-IT" sz="1600" u="none" dirty="0"/>
              <a:t>) ed il cellulare comporrà automaticamente il numero di telefono (</a:t>
            </a:r>
            <a:r>
              <a:rPr lang="it-IT" sz="1600" b="1" u="none" dirty="0">
                <a:solidFill>
                  <a:srgbClr val="006699"/>
                </a:solidFill>
              </a:rPr>
              <a:t>valore</a:t>
            </a:r>
            <a:r>
              <a:rPr lang="it-IT" sz="1600" u="none" dirty="0"/>
              <a:t> della variabile). Se per qualche ragione Mario cambierà numero di telefono, modificherò il contenuto della mia rubrica (cambierò il valore della variabile). In questa maniera senza modificare le mie abitudini (inserirò sempre Mario) il mio cellulare comporrà il nuovo numero.</a:t>
            </a:r>
          </a:p>
        </p:txBody>
      </p:sp>
    </p:spTree>
    <p:extLst>
      <p:ext uri="{BB962C8B-B14F-4D97-AF65-F5344CB8AC3E}">
        <p14:creationId xmlns:p14="http://schemas.microsoft.com/office/powerpoint/2010/main" val="41861822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VARIABILI</a:t>
            </a:r>
            <a:endParaRPr lang="it-IT" sz="4400" u="none" spc="600" dirty="0">
              <a:solidFill>
                <a:srgbClr val="006699"/>
              </a:solidFill>
            </a:endParaRPr>
          </a:p>
        </p:txBody>
      </p:sp>
      <p:sp>
        <p:nvSpPr>
          <p:cNvPr id="35843" name="Rectangle 3"/>
          <p:cNvSpPr>
            <a:spLocks noChangeArrowheads="1"/>
          </p:cNvSpPr>
          <p:nvPr/>
        </p:nvSpPr>
        <p:spPr bwMode="auto">
          <a:xfrm>
            <a:off x="457200" y="1221582"/>
            <a:ext cx="836295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Una variabile è composta da due elementi: il suo </a:t>
            </a:r>
            <a:r>
              <a:rPr lang="it-IT" sz="2400" b="1" u="none" dirty="0">
                <a:solidFill>
                  <a:srgbClr val="006699"/>
                </a:solidFill>
              </a:rPr>
              <a:t>nome</a:t>
            </a:r>
            <a:r>
              <a:rPr lang="it-IT" sz="2400" u="none" dirty="0"/>
              <a:t> e il suo </a:t>
            </a:r>
            <a:r>
              <a:rPr lang="it-IT" sz="2400" b="1" u="none" dirty="0">
                <a:solidFill>
                  <a:srgbClr val="006699"/>
                </a:solidFill>
              </a:rPr>
              <a:t>valore</a:t>
            </a:r>
            <a:r>
              <a:rPr lang="it-IT" sz="2400" u="none" dirty="0"/>
              <a:t>; come ho visto nell’esempio del cellulare in un programma posso usare i nomi delle variabili al posto dei valori che rappresentano. </a:t>
            </a:r>
          </a:p>
          <a:p>
            <a:pPr marL="342900" indent="-342900">
              <a:spcBef>
                <a:spcPct val="20000"/>
              </a:spcBef>
              <a:buFontTx/>
              <a:buChar char="•"/>
            </a:pPr>
            <a:r>
              <a:rPr lang="it-IT" sz="2400" u="none" dirty="0"/>
              <a:t>Ho la possibilità di usare simboli mnemonici al posto di numeri e stringhe di grande entità o difficili da ricordare. </a:t>
            </a:r>
          </a:p>
          <a:p>
            <a:pPr marL="342900" indent="-342900">
              <a:spcBef>
                <a:spcPct val="20000"/>
              </a:spcBef>
              <a:buFontTx/>
              <a:buChar char="•"/>
            </a:pPr>
            <a:r>
              <a:rPr lang="it-IT" sz="2400" u="none" dirty="0"/>
              <a:t>Ho la possibilità di usare il nome della variabile al posto del suo valore per eseguirvi sopra delle operazioni, e generalizzare l’elaborazione.</a:t>
            </a:r>
          </a:p>
        </p:txBody>
      </p:sp>
    </p:spTree>
    <p:extLst>
      <p:ext uri="{BB962C8B-B14F-4D97-AF65-F5344CB8AC3E}">
        <p14:creationId xmlns:p14="http://schemas.microsoft.com/office/powerpoint/2010/main" val="1083095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4380"/>
            <a:ext cx="8229600" cy="857250"/>
          </a:xfrm>
        </p:spPr>
        <p:txBody>
          <a:bodyPr/>
          <a:lstStyle/>
          <a:p>
            <a:r>
              <a:rPr lang="it-IT" sz="3600" dirty="0" smtClean="0">
                <a:solidFill>
                  <a:schemeClr val="accent2">
                    <a:lumMod val="50000"/>
                  </a:schemeClr>
                </a:solidFill>
              </a:rPr>
              <a:t>COSA È UN LINGUAGGIO DI PROGRAMMAZIONE</a:t>
            </a:r>
            <a:endParaRPr lang="it-IT" sz="3600" dirty="0">
              <a:solidFill>
                <a:schemeClr val="accent2">
                  <a:lumMod val="50000"/>
                </a:schemeClr>
              </a:solidFill>
            </a:endParaRPr>
          </a:p>
        </p:txBody>
      </p:sp>
      <p:sp>
        <p:nvSpPr>
          <p:cNvPr id="9" name="Segnaposto contenuto 8"/>
          <p:cNvSpPr>
            <a:spLocks noGrp="1"/>
          </p:cNvSpPr>
          <p:nvPr>
            <p:ph idx="1"/>
          </p:nvPr>
        </p:nvSpPr>
        <p:spPr>
          <a:xfrm>
            <a:off x="457200" y="1913582"/>
            <a:ext cx="8229600" cy="2890416"/>
          </a:xfrm>
        </p:spPr>
        <p:txBody>
          <a:bodyPr/>
          <a:lstStyle/>
          <a:p>
            <a:r>
              <a:rPr lang="it-IT" sz="3600" dirty="0"/>
              <a:t>E' un linguaggio formale dotato di una sintassi ben definita che viene utilizzato per scrivere </a:t>
            </a:r>
            <a:r>
              <a:rPr lang="it-IT" sz="3600" dirty="0" smtClean="0"/>
              <a:t>programmi</a:t>
            </a:r>
            <a:r>
              <a:rPr lang="it-IT" sz="3600" dirty="0"/>
              <a:t> che realizzano algoritmi. </a:t>
            </a:r>
            <a:endParaRPr lang="it-IT" sz="3600" dirty="0" smtClean="0"/>
          </a:p>
        </p:txBody>
      </p:sp>
    </p:spTree>
    <p:extLst>
      <p:ext uri="{BB962C8B-B14F-4D97-AF65-F5344CB8AC3E}">
        <p14:creationId xmlns:p14="http://schemas.microsoft.com/office/powerpoint/2010/main" val="11103961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73529"/>
            <a:ext cx="8229600" cy="489701"/>
          </a:xfrm>
        </p:spPr>
        <p:txBody>
          <a:bodyPr/>
          <a:lstStyle/>
          <a:p>
            <a:r>
              <a:rPr lang="it-IT" dirty="0" smtClean="0">
                <a:solidFill>
                  <a:srgbClr val="006699"/>
                </a:solidFill>
              </a:rPr>
              <a:t>VARIABILI</a:t>
            </a:r>
            <a:endParaRPr lang="it-IT" dirty="0">
              <a:solidFill>
                <a:srgbClr val="006699"/>
              </a:solidFill>
            </a:endParaRPr>
          </a:p>
        </p:txBody>
      </p:sp>
      <p:sp>
        <p:nvSpPr>
          <p:cNvPr id="3" name="Segnaposto contenuto 2"/>
          <p:cNvSpPr>
            <a:spLocks noGrp="1"/>
          </p:cNvSpPr>
          <p:nvPr>
            <p:ph idx="1"/>
          </p:nvPr>
        </p:nvSpPr>
        <p:spPr>
          <a:xfrm>
            <a:off x="457200" y="1200152"/>
            <a:ext cx="8229600" cy="1695635"/>
          </a:xfrm>
        </p:spPr>
        <p:txBody>
          <a:bodyPr/>
          <a:lstStyle/>
          <a:p>
            <a:r>
              <a:rPr lang="it-IT" sz="2400" dirty="0" smtClean="0"/>
              <a:t>Prima di usare una variabile la dichiaro usando l’istruzione </a:t>
            </a:r>
            <a:r>
              <a:rPr lang="it-IT" sz="2400" b="1" dirty="0" smtClean="0">
                <a:solidFill>
                  <a:srgbClr val="006699"/>
                </a:solidFill>
              </a:rPr>
              <a:t>var.</a:t>
            </a:r>
          </a:p>
          <a:p>
            <a:r>
              <a:rPr lang="it-IT" sz="2400" dirty="0" smtClean="0"/>
              <a:t>Per assegnare alla variabile un valore utilizzo l’operatore di assegnazione (“</a:t>
            </a:r>
            <a:r>
              <a:rPr lang="it-IT" sz="2400" b="1" dirty="0" smtClean="0">
                <a:solidFill>
                  <a:srgbClr val="FF0000"/>
                </a:solidFill>
              </a:rPr>
              <a:t>=</a:t>
            </a:r>
            <a:r>
              <a:rPr lang="it-IT" sz="2400" dirty="0" smtClean="0"/>
              <a:t>“).</a:t>
            </a:r>
          </a:p>
        </p:txBody>
      </p:sp>
      <p:sp>
        <p:nvSpPr>
          <p:cNvPr id="4" name="Rettangolo 3"/>
          <p:cNvSpPr/>
          <p:nvPr/>
        </p:nvSpPr>
        <p:spPr>
          <a:xfrm>
            <a:off x="755576" y="2859782"/>
            <a:ext cx="7632848" cy="1938992"/>
          </a:xfrm>
          <a:prstGeom prst="rect">
            <a:avLst/>
          </a:prstGeom>
          <a:solidFill>
            <a:srgbClr val="FFFF99"/>
          </a:solidFill>
          <a:ln>
            <a:solidFill>
              <a:schemeClr val="tx1"/>
            </a:solidFill>
            <a:prstDash val="dash"/>
          </a:ln>
        </p:spPr>
        <p:txBody>
          <a:bodyPr wrap="square">
            <a:spAutoFit/>
          </a:bodyPr>
          <a:lstStyle/>
          <a:p>
            <a:r>
              <a:rPr lang="it-IT" sz="2000" b="1" dirty="0" smtClean="0">
                <a:latin typeface="Courier New" pitchFamily="49" charset="0"/>
                <a:cs typeface="Courier New" pitchFamily="49" charset="0"/>
              </a:rPr>
              <a:t>// creo una variabile che si chiama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a:t>
            </a:r>
            <a:br>
              <a:rPr lang="it-IT" sz="2000" b="1" dirty="0" smtClean="0">
                <a:latin typeface="Courier New" pitchFamily="49" charset="0"/>
                <a:cs typeface="Courier New" pitchFamily="49" charset="0"/>
              </a:rPr>
            </a:br>
            <a:r>
              <a:rPr lang="it-IT" sz="2000" b="1" dirty="0" err="1" smtClean="0">
                <a:latin typeface="Courier New" pitchFamily="49" charset="0"/>
                <a:cs typeface="Courier New" pitchFamily="49" charset="0"/>
              </a:rPr>
              <a:t>var</a:t>
            </a:r>
            <a:r>
              <a:rPr lang="it-IT" sz="2000" b="1" dirty="0" smtClean="0">
                <a:latin typeface="Courier New" pitchFamily="49" charset="0"/>
                <a:cs typeface="Courier New" pitchFamily="49" charset="0"/>
              </a:rPr>
              <a:t>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 </a:t>
            </a:r>
            <a:br>
              <a:rPr lang="it-IT" sz="2000" b="1" dirty="0" smtClean="0">
                <a:latin typeface="Courier New" pitchFamily="49" charset="0"/>
                <a:cs typeface="Courier New" pitchFamily="49" charset="0"/>
              </a:rPr>
            </a:br>
            <a:r>
              <a:rPr lang="it-IT" sz="2000" b="1" dirty="0" smtClean="0">
                <a:latin typeface="Courier New" pitchFamily="49" charset="0"/>
                <a:cs typeface="Courier New" pitchFamily="49" charset="0"/>
              </a:rPr>
              <a:t/>
            </a:r>
            <a:br>
              <a:rPr lang="it-IT" sz="2000" b="1" dirty="0" smtClean="0">
                <a:latin typeface="Courier New" pitchFamily="49" charset="0"/>
                <a:cs typeface="Courier New" pitchFamily="49" charset="0"/>
              </a:rPr>
            </a:br>
            <a:r>
              <a:rPr lang="it-IT" sz="2000" b="1" dirty="0" smtClean="0">
                <a:latin typeface="Courier New" pitchFamily="49" charset="0"/>
                <a:cs typeface="Courier New" pitchFamily="49" charset="0"/>
              </a:rPr>
              <a:t>//assegno a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 il contenuto “Pippo"</a:t>
            </a:r>
            <a:br>
              <a:rPr lang="it-IT" sz="2000" b="1" dirty="0" smtClean="0">
                <a:latin typeface="Courier New" pitchFamily="49" charset="0"/>
                <a:cs typeface="Courier New" pitchFamily="49" charset="0"/>
              </a:rPr>
            </a:b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"Pippo"; </a:t>
            </a:r>
            <a:br>
              <a:rPr lang="it-IT" sz="2000" b="1" dirty="0" smtClean="0">
                <a:latin typeface="Courier New" pitchFamily="49" charset="0"/>
                <a:cs typeface="Courier New" pitchFamily="49" charset="0"/>
              </a:rPr>
            </a:br>
            <a:endParaRPr lang="it-IT" sz="2000" b="1" dirty="0">
              <a:latin typeface="Courier New" pitchFamily="49" charset="0"/>
              <a:cs typeface="Courier New" pitchFamily="49" charset="0"/>
            </a:endParaRPr>
          </a:p>
        </p:txBody>
      </p:sp>
    </p:spTree>
    <p:extLst>
      <p:ext uri="{BB962C8B-B14F-4D97-AF65-F5344CB8AC3E}">
        <p14:creationId xmlns:p14="http://schemas.microsoft.com/office/powerpoint/2010/main" val="13434951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51879"/>
            <a:ext cx="8229600" cy="435695"/>
          </a:xfrm>
        </p:spPr>
        <p:txBody>
          <a:bodyPr/>
          <a:lstStyle/>
          <a:p>
            <a:r>
              <a:rPr lang="it-IT" dirty="0" smtClean="0">
                <a:solidFill>
                  <a:srgbClr val="006699"/>
                </a:solidFill>
              </a:rPr>
              <a:t>TIPI IN JAVASCRIPT</a:t>
            </a:r>
            <a:endParaRPr lang="it-IT" dirty="0">
              <a:solidFill>
                <a:srgbClr val="006699"/>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134973645"/>
              </p:ext>
            </p:extLst>
          </p:nvPr>
        </p:nvGraphicFramePr>
        <p:xfrm>
          <a:off x="539555" y="1080335"/>
          <a:ext cx="8136903" cy="3715589"/>
        </p:xfrm>
        <a:graphic>
          <a:graphicData uri="http://schemas.openxmlformats.org/drawingml/2006/table">
            <a:tbl>
              <a:tblPr bandRow="1">
                <a:tableStyleId>{3C2FFA5D-87B4-456A-9821-1D502468CF0F}</a:tableStyleId>
              </a:tblPr>
              <a:tblGrid>
                <a:gridCol w="1008109"/>
                <a:gridCol w="4416493"/>
                <a:gridCol w="2712301"/>
              </a:tblGrid>
              <a:tr h="240259">
                <a:tc>
                  <a:txBody>
                    <a:bodyPr/>
                    <a:lstStyle/>
                    <a:p>
                      <a:pPr algn="l"/>
                      <a:r>
                        <a:rPr lang="it-IT" sz="1200" dirty="0">
                          <a:solidFill>
                            <a:schemeClr val="bg1"/>
                          </a:solidFill>
                        </a:rPr>
                        <a:t>Tipo di dati</a:t>
                      </a:r>
                    </a:p>
                  </a:txBody>
                  <a:tcPr anchor="ctr">
                    <a:solidFill>
                      <a:srgbClr val="006699"/>
                    </a:solidFill>
                  </a:tcPr>
                </a:tc>
                <a:tc>
                  <a:txBody>
                    <a:bodyPr/>
                    <a:lstStyle/>
                    <a:p>
                      <a:pPr algn="l"/>
                      <a:r>
                        <a:rPr lang="it-IT" sz="1200" dirty="0">
                          <a:solidFill>
                            <a:schemeClr val="bg1"/>
                          </a:solidFill>
                        </a:rPr>
                        <a:t>Spiegazione</a:t>
                      </a:r>
                    </a:p>
                  </a:txBody>
                  <a:tcPr anchor="ctr">
                    <a:solidFill>
                      <a:srgbClr val="006699"/>
                    </a:solidFill>
                  </a:tcPr>
                </a:tc>
                <a:tc>
                  <a:txBody>
                    <a:bodyPr/>
                    <a:lstStyle/>
                    <a:p>
                      <a:pPr algn="l"/>
                      <a:r>
                        <a:rPr lang="it-IT" sz="1200" dirty="0">
                          <a:solidFill>
                            <a:schemeClr val="bg1"/>
                          </a:solidFill>
                        </a:rPr>
                        <a:t>Esempio</a:t>
                      </a:r>
                    </a:p>
                  </a:txBody>
                  <a:tcPr anchor="ctr">
                    <a:solidFill>
                      <a:srgbClr val="006699"/>
                    </a:solidFill>
                  </a:tcPr>
                </a:tc>
              </a:tr>
              <a:tr h="240259">
                <a:tc>
                  <a:txBody>
                    <a:bodyPr/>
                    <a:lstStyle/>
                    <a:p>
                      <a:pPr algn="l"/>
                      <a:r>
                        <a:rPr lang="it-IT" sz="1200" dirty="0" err="1" smtClean="0"/>
                        <a:t>Number</a:t>
                      </a:r>
                      <a:endParaRPr lang="it-IT" sz="1200" dirty="0"/>
                    </a:p>
                  </a:txBody>
                  <a:tcPr/>
                </a:tc>
                <a:tc>
                  <a:txBody>
                    <a:bodyPr/>
                    <a:lstStyle/>
                    <a:p>
                      <a:pPr algn="l"/>
                      <a:r>
                        <a:rPr lang="it-IT" sz="1200"/>
                        <a:t>Qualsiasi valore numerico</a:t>
                      </a:r>
                    </a:p>
                  </a:txBody>
                  <a:tcPr/>
                </a:tc>
                <a:tc>
                  <a:txBody>
                    <a:bodyPr/>
                    <a:lstStyle/>
                    <a:p>
                      <a:pPr algn="l"/>
                      <a:r>
                        <a:rPr lang="it-IT" sz="1200"/>
                        <a:t>miaVariabile=300;</a:t>
                      </a:r>
                    </a:p>
                  </a:txBody>
                  <a:tcPr/>
                </a:tc>
              </a:tr>
              <a:tr h="240259">
                <a:tc>
                  <a:txBody>
                    <a:bodyPr/>
                    <a:lstStyle/>
                    <a:p>
                      <a:pPr algn="l"/>
                      <a:r>
                        <a:rPr lang="it-IT" sz="1200" dirty="0" err="1" smtClean="0"/>
                        <a:t>Number</a:t>
                      </a:r>
                      <a:endParaRPr lang="it-IT" sz="1200" dirty="0"/>
                    </a:p>
                  </a:txBody>
                  <a:tcPr/>
                </a:tc>
                <a:tc>
                  <a:txBody>
                    <a:bodyPr/>
                    <a:lstStyle/>
                    <a:p>
                      <a:pPr algn="l"/>
                      <a:r>
                        <a:rPr lang="it-IT" sz="1200"/>
                        <a:t>Numeri con virgola</a:t>
                      </a:r>
                    </a:p>
                  </a:txBody>
                  <a:tcPr/>
                </a:tc>
                <a:tc>
                  <a:txBody>
                    <a:bodyPr/>
                    <a:lstStyle/>
                    <a:p>
                      <a:pPr algn="l"/>
                      <a:r>
                        <a:rPr lang="it-IT" sz="1200"/>
                        <a:t>miaVariabile=12.5;</a:t>
                      </a:r>
                    </a:p>
                  </a:txBody>
                  <a:tcPr/>
                </a:tc>
              </a:tr>
              <a:tr h="400431">
                <a:tc>
                  <a:txBody>
                    <a:bodyPr/>
                    <a:lstStyle/>
                    <a:p>
                      <a:pPr algn="l"/>
                      <a:r>
                        <a:rPr lang="it-IT" sz="1200" dirty="0" err="1" smtClean="0"/>
                        <a:t>String</a:t>
                      </a:r>
                      <a:endParaRPr lang="it-IT" sz="1200" dirty="0"/>
                    </a:p>
                  </a:txBody>
                  <a:tcPr/>
                </a:tc>
                <a:tc>
                  <a:txBody>
                    <a:bodyPr/>
                    <a:lstStyle/>
                    <a:p>
                      <a:pPr algn="l"/>
                      <a:r>
                        <a:rPr lang="it-IT" sz="1200"/>
                        <a:t>Qualsiasi valore letterale. È una sequenza di caratteri, racchiusa tra virgolette.</a:t>
                      </a:r>
                    </a:p>
                  </a:txBody>
                  <a:tcPr/>
                </a:tc>
                <a:tc>
                  <a:txBody>
                    <a:bodyPr/>
                    <a:lstStyle/>
                    <a:p>
                      <a:pPr algn="l"/>
                      <a:r>
                        <a:rPr lang="it-IT" sz="1200" dirty="0" err="1"/>
                        <a:t>miaVariabile</a:t>
                      </a:r>
                      <a:r>
                        <a:rPr lang="it-IT" sz="1200" dirty="0"/>
                        <a:t>="Wolfgang</a:t>
                      </a:r>
                      <a:r>
                        <a:rPr lang="it-IT" sz="12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err="1" smtClean="0"/>
                        <a:t>miaVariabile</a:t>
                      </a:r>
                      <a:r>
                        <a:rPr lang="it-IT" sz="1200" dirty="0" smtClean="0"/>
                        <a:t>=‘Wolfgang’;</a:t>
                      </a:r>
                    </a:p>
                  </a:txBody>
                  <a:tcPr/>
                </a:tc>
              </a:tr>
              <a:tr h="400431">
                <a:tc>
                  <a:txBody>
                    <a:bodyPr/>
                    <a:lstStyle/>
                    <a:p>
                      <a:pPr algn="l"/>
                      <a:r>
                        <a:rPr lang="it-IT" sz="1200" dirty="0" err="1" smtClean="0"/>
                        <a:t>Null</a:t>
                      </a:r>
                      <a:endParaRPr lang="it-IT" sz="1200" dirty="0"/>
                    </a:p>
                  </a:txBody>
                  <a:tcPr/>
                </a:tc>
                <a:tc>
                  <a:txBody>
                    <a:bodyPr/>
                    <a:lstStyle/>
                    <a:p>
                      <a:pPr algn="l"/>
                      <a:r>
                        <a:rPr lang="it-IT" sz="1200"/>
                        <a:t>È uno speciale tipo di dato che indica l’assenza di alcun valore (“è il nulla”). Non è lo zero.</a:t>
                      </a:r>
                    </a:p>
                  </a:txBody>
                  <a:tcPr/>
                </a:tc>
                <a:tc>
                  <a:txBody>
                    <a:bodyPr/>
                    <a:lstStyle/>
                    <a:p>
                      <a:pPr algn="l"/>
                      <a:r>
                        <a:rPr lang="it-IT" sz="1200"/>
                        <a:t>miaVariabile=null;</a:t>
                      </a:r>
                    </a:p>
                  </a:txBody>
                  <a:tcPr/>
                </a:tc>
              </a:tr>
              <a:tr h="880949">
                <a:tc>
                  <a:txBody>
                    <a:bodyPr/>
                    <a:lstStyle/>
                    <a:p>
                      <a:pPr algn="l"/>
                      <a:r>
                        <a:rPr lang="it-IT" sz="1200" dirty="0" err="1" smtClean="0"/>
                        <a:t>Boolean</a:t>
                      </a:r>
                      <a:endParaRPr lang="it-IT" sz="1200" dirty="0"/>
                    </a:p>
                  </a:txBody>
                  <a:tcPr/>
                </a:tc>
                <a:tc>
                  <a:txBody>
                    <a:bodyPr/>
                    <a:lstStyle/>
                    <a:p>
                      <a:pPr algn="l"/>
                      <a:r>
                        <a:rPr lang="it-IT" sz="1200" dirty="0"/>
                        <a:t>È uno tipo di dato che indica uno stato. Di fatto un valore booleano può assumere solo due valori: acceso (vero), spento (falso). È il classico “interruttore della luce”.</a:t>
                      </a:r>
                    </a:p>
                  </a:txBody>
                  <a:tcPr/>
                </a:tc>
                <a:tc>
                  <a:txBody>
                    <a:bodyPr/>
                    <a:lstStyle/>
                    <a:p>
                      <a:pPr algn="l"/>
                      <a:r>
                        <a:rPr lang="it-IT" sz="1200" dirty="0"/>
                        <a:t>//Vero:</a:t>
                      </a:r>
                      <a:br>
                        <a:rPr lang="it-IT" sz="1200" dirty="0"/>
                      </a:br>
                      <a:r>
                        <a:rPr lang="it-IT" sz="1200" dirty="0" err="1"/>
                        <a:t>miaVariabile=true</a:t>
                      </a:r>
                      <a:r>
                        <a:rPr lang="it-IT" sz="1200" dirty="0" smtClean="0"/>
                        <a:t>;</a:t>
                      </a:r>
                      <a:r>
                        <a:rPr lang="it-IT" sz="1200" dirty="0"/>
                        <a:t/>
                      </a:r>
                      <a:br>
                        <a:rPr lang="it-IT" sz="1200" dirty="0"/>
                      </a:br>
                      <a:r>
                        <a:rPr lang="it-IT" sz="1200" dirty="0"/>
                        <a:t>//Falso:</a:t>
                      </a:r>
                      <a:br>
                        <a:rPr lang="it-IT" sz="1200" dirty="0"/>
                      </a:br>
                      <a:r>
                        <a:rPr lang="it-IT" sz="1200" dirty="0" err="1"/>
                        <a:t>miaVariabile=false</a:t>
                      </a:r>
                      <a:r>
                        <a:rPr lang="it-IT" sz="1200" dirty="0" smtClean="0"/>
                        <a:t>;</a:t>
                      </a:r>
                      <a:endParaRPr lang="it-IT" sz="1200" dirty="0"/>
                    </a:p>
                  </a:txBody>
                  <a:tcPr/>
                </a:tc>
              </a:tr>
              <a:tr h="560604">
                <a:tc>
                  <a:txBody>
                    <a:bodyPr/>
                    <a:lstStyle/>
                    <a:p>
                      <a:pPr algn="l"/>
                      <a:r>
                        <a:rPr lang="it-IT" sz="1200" dirty="0" err="1" smtClean="0"/>
                        <a:t>Object</a:t>
                      </a:r>
                      <a:endParaRPr lang="it-IT" sz="1200" dirty="0"/>
                    </a:p>
                  </a:txBody>
                  <a:tcPr/>
                </a:tc>
                <a:tc>
                  <a:txBody>
                    <a:bodyPr/>
                    <a:lstStyle/>
                    <a:p>
                      <a:pPr algn="l"/>
                      <a:r>
                        <a:rPr lang="it-IT" sz="1200" dirty="0" err="1" smtClean="0"/>
                        <a:t>Array</a:t>
                      </a:r>
                      <a:r>
                        <a:rPr lang="it-IT" sz="1200" dirty="0" smtClean="0"/>
                        <a:t> (Elenco di valor)i</a:t>
                      </a:r>
                      <a:endParaRPr lang="it-IT" sz="1200" dirty="0"/>
                    </a:p>
                  </a:txBody>
                  <a:tcPr/>
                </a:tc>
                <a:tc>
                  <a:txBody>
                    <a:bodyPr/>
                    <a:lstStyle/>
                    <a:p>
                      <a:pPr algn="l"/>
                      <a:r>
                        <a:rPr lang="it-IT" sz="1200" dirty="0" err="1" smtClean="0"/>
                        <a:t>miaVariabile=</a:t>
                      </a:r>
                      <a:r>
                        <a:rPr lang="it-IT" sz="1200" dirty="0" smtClean="0"/>
                        <a:t>[‘lunedì’, ’martedì’, ‘mercoledì’, ‘giovedì’, ‘venerdì’,</a:t>
                      </a:r>
                      <a:r>
                        <a:rPr lang="it-IT" sz="1200" baseline="0" dirty="0" smtClean="0"/>
                        <a:t> ‘sabato’, ‘domenica’] </a:t>
                      </a:r>
                      <a:endParaRPr lang="it-IT" sz="1200" dirty="0"/>
                    </a:p>
                  </a:txBody>
                  <a:tcPr/>
                </a:tc>
              </a:tr>
              <a:tr h="400431">
                <a:tc>
                  <a:txBody>
                    <a:bodyPr/>
                    <a:lstStyle/>
                    <a:p>
                      <a:pPr algn="l"/>
                      <a:r>
                        <a:rPr lang="it-IT" sz="1200" dirty="0" err="1" smtClean="0"/>
                        <a:t>Object</a:t>
                      </a:r>
                      <a:endParaRPr lang="it-IT" sz="1200" dirty="0"/>
                    </a:p>
                  </a:txBody>
                  <a:tcPr/>
                </a:tc>
                <a:tc>
                  <a:txBody>
                    <a:bodyPr/>
                    <a:lstStyle/>
                    <a:p>
                      <a:pPr algn="l"/>
                      <a:r>
                        <a:rPr lang="it-IT" sz="1200" dirty="0" smtClean="0"/>
                        <a:t>Informazione complessa</a:t>
                      </a:r>
                      <a:endParaRPr lang="it-IT" sz="1200" dirty="0"/>
                    </a:p>
                  </a:txBody>
                  <a:tcPr/>
                </a:tc>
                <a:tc>
                  <a:txBody>
                    <a:bodyPr/>
                    <a:lstStyle/>
                    <a:p>
                      <a:pPr algn="l"/>
                      <a:r>
                        <a:rPr lang="it-IT" sz="1200" dirty="0" err="1" smtClean="0"/>
                        <a:t>miaVariabile</a:t>
                      </a:r>
                      <a:r>
                        <a:rPr lang="it-IT" sz="1200" dirty="0" smtClean="0"/>
                        <a:t> = {nome:”Mario”, cognome:”Rossi”, </a:t>
                      </a:r>
                      <a:r>
                        <a:rPr lang="it-IT" sz="1200" dirty="0" err="1" smtClean="0"/>
                        <a:t>eta</a:t>
                      </a:r>
                      <a:r>
                        <a:rPr lang="it-IT" sz="1200" dirty="0" smtClean="0"/>
                        <a:t>:25}</a:t>
                      </a:r>
                      <a:endParaRPr lang="it-IT" sz="1200" dirty="0"/>
                    </a:p>
                  </a:txBody>
                  <a:tcPr/>
                </a:tc>
              </a:tr>
            </a:tbl>
          </a:graphicData>
        </a:graphic>
      </p:graphicFrame>
    </p:spTree>
    <p:extLst>
      <p:ext uri="{BB962C8B-B14F-4D97-AF65-F5344CB8AC3E}">
        <p14:creationId xmlns:p14="http://schemas.microsoft.com/office/powerpoint/2010/main" val="17843362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65535"/>
            <a:ext cx="8229600" cy="857250"/>
          </a:xfrm>
        </p:spPr>
        <p:txBody>
          <a:bodyPr/>
          <a:lstStyle/>
          <a:p>
            <a:pPr eaLnBrk="1" hangingPunct="1"/>
            <a:r>
              <a:rPr lang="it-IT" dirty="0" smtClean="0">
                <a:solidFill>
                  <a:srgbClr val="006699"/>
                </a:solidFill>
              </a:rPr>
              <a:t>DEFINIRE UNA VARIABILE</a:t>
            </a:r>
          </a:p>
        </p:txBody>
      </p:sp>
      <p:sp>
        <p:nvSpPr>
          <p:cNvPr id="14339" name="Rectangle 3"/>
          <p:cNvSpPr>
            <a:spLocks noGrp="1" noChangeArrowheads="1"/>
          </p:cNvSpPr>
          <p:nvPr>
            <p:ph idx="1"/>
          </p:nvPr>
        </p:nvSpPr>
        <p:spPr>
          <a:xfrm>
            <a:off x="457200" y="2463403"/>
            <a:ext cx="8229600" cy="1404938"/>
          </a:xfrm>
        </p:spPr>
        <p:txBody>
          <a:bodyPr/>
          <a:lstStyle/>
          <a:p>
            <a:pPr algn="ctr" eaLnBrk="1" hangingPunct="1">
              <a:buFontTx/>
              <a:buNone/>
            </a:pPr>
            <a:r>
              <a:rPr lang="it-IT" sz="8800" b="1" dirty="0" err="1" smtClean="0">
                <a:solidFill>
                  <a:srgbClr val="006699"/>
                </a:solidFill>
                <a:latin typeface="Courier New" pitchFamily="49" charset="0"/>
              </a:rPr>
              <a:t>var</a:t>
            </a:r>
            <a:r>
              <a:rPr lang="it-IT" sz="8800" dirty="0" smtClean="0">
                <a:latin typeface="Courier New" pitchFamily="49" charset="0"/>
              </a:rPr>
              <a:t> </a:t>
            </a:r>
            <a:r>
              <a:rPr lang="it-IT" sz="8800" b="1" dirty="0" smtClean="0">
                <a:solidFill>
                  <a:srgbClr val="996600"/>
                </a:solidFill>
                <a:latin typeface="Courier New" pitchFamily="49" charset="0"/>
              </a:rPr>
              <a:t>adesso</a:t>
            </a:r>
            <a:r>
              <a:rPr lang="it-IT" sz="8800" dirty="0" smtClean="0">
                <a:solidFill>
                  <a:srgbClr val="00B050"/>
                </a:solidFill>
                <a:latin typeface="Courier New" pitchFamily="49" charset="0"/>
              </a:rPr>
              <a:t>;</a:t>
            </a:r>
          </a:p>
        </p:txBody>
      </p:sp>
      <p:grpSp>
        <p:nvGrpSpPr>
          <p:cNvPr id="2" name="Gruppo 10"/>
          <p:cNvGrpSpPr>
            <a:grpSpLocks/>
          </p:cNvGrpSpPr>
          <p:nvPr/>
        </p:nvGrpSpPr>
        <p:grpSpPr bwMode="auto">
          <a:xfrm>
            <a:off x="971500" y="1600200"/>
            <a:ext cx="7920980" cy="3131790"/>
            <a:chOff x="972164" y="2132856"/>
            <a:chExt cx="7920636" cy="4177001"/>
          </a:xfrm>
        </p:grpSpPr>
        <p:sp>
          <p:nvSpPr>
            <p:cNvPr id="4" name="Fumetto 1 3"/>
            <p:cNvSpPr/>
            <p:nvPr/>
          </p:nvSpPr>
          <p:spPr>
            <a:xfrm>
              <a:off x="972164" y="2132856"/>
              <a:ext cx="2592275" cy="1079831"/>
            </a:xfrm>
            <a:prstGeom prst="wedgeRectCallout">
              <a:avLst>
                <a:gd name="adj1" fmla="val -6472"/>
                <a:gd name="adj2" fmla="val 107373"/>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a:solidFill>
                    <a:schemeClr val="accent1"/>
                  </a:solidFill>
                </a:rPr>
                <a:t>parola chiave </a:t>
              </a:r>
            </a:p>
            <a:p>
              <a:pPr algn="ctr">
                <a:defRPr/>
              </a:pPr>
              <a:r>
                <a:rPr lang="it-IT" sz="2800" b="1" dirty="0">
                  <a:solidFill>
                    <a:schemeClr val="accent1"/>
                  </a:solidFill>
                </a:rPr>
                <a:t>(direttiva)</a:t>
              </a:r>
            </a:p>
          </p:txBody>
        </p:sp>
        <p:sp>
          <p:nvSpPr>
            <p:cNvPr id="5" name="Fumetto 1 4"/>
            <p:cNvSpPr/>
            <p:nvPr/>
          </p:nvSpPr>
          <p:spPr>
            <a:xfrm>
              <a:off x="4500401" y="5301485"/>
              <a:ext cx="2592274" cy="1008372"/>
            </a:xfrm>
            <a:prstGeom prst="wedgeRectCallout">
              <a:avLst>
                <a:gd name="adj1" fmla="val 9066"/>
                <a:gd name="adj2" fmla="val -101031"/>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a:solidFill>
                    <a:srgbClr val="996600"/>
                  </a:solidFill>
                </a:rPr>
                <a:t>Identificatore</a:t>
              </a:r>
            </a:p>
            <a:p>
              <a:pPr algn="ctr">
                <a:defRPr/>
              </a:pPr>
              <a:r>
                <a:rPr lang="it-IT" sz="2800" b="1" dirty="0">
                  <a:solidFill>
                    <a:srgbClr val="996600"/>
                  </a:solidFill>
                </a:rPr>
                <a:t>(variabile)</a:t>
              </a:r>
            </a:p>
          </p:txBody>
        </p:sp>
        <p:sp>
          <p:nvSpPr>
            <p:cNvPr id="10" name="Fumetto 1 9"/>
            <p:cNvSpPr/>
            <p:nvPr/>
          </p:nvSpPr>
          <p:spPr>
            <a:xfrm>
              <a:off x="6805329" y="2517214"/>
              <a:ext cx="2087471" cy="719359"/>
            </a:xfrm>
            <a:prstGeom prst="wedgeRectCallout">
              <a:avLst>
                <a:gd name="adj1" fmla="val -3532"/>
                <a:gd name="adj2" fmla="val 138256"/>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a:solidFill>
                    <a:srgbClr val="00B050"/>
                  </a:solidFill>
                </a:rPr>
                <a:t>separatore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65535"/>
            <a:ext cx="8229600" cy="857250"/>
          </a:xfrm>
        </p:spPr>
        <p:txBody>
          <a:bodyPr/>
          <a:lstStyle/>
          <a:p>
            <a:pPr eaLnBrk="1" hangingPunct="1"/>
            <a:r>
              <a:rPr lang="it-IT" dirty="0" smtClean="0">
                <a:solidFill>
                  <a:srgbClr val="006699"/>
                </a:solidFill>
              </a:rPr>
              <a:t>Assegnare un valore</a:t>
            </a:r>
          </a:p>
        </p:txBody>
      </p:sp>
      <p:sp>
        <p:nvSpPr>
          <p:cNvPr id="15363" name="Rectangle 3"/>
          <p:cNvSpPr>
            <a:spLocks noGrp="1" noChangeArrowheads="1"/>
          </p:cNvSpPr>
          <p:nvPr>
            <p:ph idx="1"/>
          </p:nvPr>
        </p:nvSpPr>
        <p:spPr>
          <a:xfrm>
            <a:off x="457201" y="2895600"/>
            <a:ext cx="8507413" cy="540544"/>
          </a:xfrm>
        </p:spPr>
        <p:txBody>
          <a:bodyPr/>
          <a:lstStyle/>
          <a:p>
            <a:pPr eaLnBrk="1" hangingPunct="1">
              <a:buFontTx/>
              <a:buNone/>
            </a:pPr>
            <a:r>
              <a:rPr lang="it-IT" sz="3600" b="1" dirty="0" smtClean="0">
                <a:solidFill>
                  <a:srgbClr val="996600"/>
                </a:solidFill>
                <a:latin typeface="Courier New" pitchFamily="49" charset="0"/>
              </a:rPr>
              <a:t>adesso</a:t>
            </a:r>
            <a:r>
              <a:rPr lang="it-IT" sz="3600" dirty="0" smtClean="0">
                <a:latin typeface="Courier New" pitchFamily="49" charset="0"/>
              </a:rPr>
              <a:t> </a:t>
            </a:r>
            <a:r>
              <a:rPr lang="it-IT" sz="3600" dirty="0" smtClean="0">
                <a:solidFill>
                  <a:srgbClr val="FF0000"/>
                </a:solidFill>
                <a:latin typeface="Courier New" pitchFamily="49" charset="0"/>
              </a:rPr>
              <a:t>= </a:t>
            </a:r>
            <a:r>
              <a:rPr lang="it-IT" sz="3600" b="1" dirty="0" err="1" smtClean="0">
                <a:solidFill>
                  <a:srgbClr val="7030A0"/>
                </a:solidFill>
                <a:latin typeface="Courier New" pitchFamily="49" charset="0"/>
              </a:rPr>
              <a:t>new</a:t>
            </a:r>
            <a:r>
              <a:rPr lang="it-IT" sz="3600" b="1" dirty="0" smtClean="0">
                <a:solidFill>
                  <a:srgbClr val="7030A0"/>
                </a:solidFill>
                <a:latin typeface="Courier New" pitchFamily="49" charset="0"/>
              </a:rPr>
              <a:t> </a:t>
            </a:r>
            <a:r>
              <a:rPr lang="it-IT" sz="3600" b="1" dirty="0" smtClean="0">
                <a:solidFill>
                  <a:srgbClr val="FF0000"/>
                </a:solidFill>
                <a:latin typeface="Courier New" pitchFamily="49" charset="0"/>
              </a:rPr>
              <a:t>Date</a:t>
            </a:r>
            <a:r>
              <a:rPr lang="it-IT" sz="3600" dirty="0" smtClean="0">
                <a:latin typeface="Courier New" pitchFamily="49" charset="0"/>
              </a:rPr>
              <a:t>()</a:t>
            </a:r>
            <a:r>
              <a:rPr lang="it-IT" sz="3600" dirty="0" smtClean="0">
                <a:solidFill>
                  <a:srgbClr val="00B050"/>
                </a:solidFill>
                <a:latin typeface="Courier New" pitchFamily="49" charset="0"/>
              </a:rPr>
              <a:t>;</a:t>
            </a:r>
          </a:p>
        </p:txBody>
      </p:sp>
      <p:grpSp>
        <p:nvGrpSpPr>
          <p:cNvPr id="2" name="Gruppo 13"/>
          <p:cNvGrpSpPr>
            <a:grpSpLocks/>
          </p:cNvGrpSpPr>
          <p:nvPr/>
        </p:nvGrpSpPr>
        <p:grpSpPr bwMode="auto">
          <a:xfrm>
            <a:off x="323851" y="1599158"/>
            <a:ext cx="7992565" cy="3060824"/>
            <a:chOff x="323528" y="2132118"/>
            <a:chExt cx="7992745" cy="4081679"/>
          </a:xfrm>
        </p:grpSpPr>
        <p:sp>
          <p:nvSpPr>
            <p:cNvPr id="4" name="Fumetto 1 3"/>
            <p:cNvSpPr/>
            <p:nvPr/>
          </p:nvSpPr>
          <p:spPr>
            <a:xfrm>
              <a:off x="323528" y="2204958"/>
              <a:ext cx="2592447" cy="1079653"/>
            </a:xfrm>
            <a:prstGeom prst="wedgeRectCallout">
              <a:avLst>
                <a:gd name="adj1" fmla="val -33767"/>
                <a:gd name="adj2" fmla="val 112412"/>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a:solidFill>
                    <a:srgbClr val="996600"/>
                  </a:solidFill>
                </a:rPr>
                <a:t>identificatore</a:t>
              </a:r>
            </a:p>
            <a:p>
              <a:pPr algn="ctr">
                <a:defRPr/>
              </a:pPr>
              <a:r>
                <a:rPr lang="it-IT" sz="2800" b="1" dirty="0">
                  <a:solidFill>
                    <a:srgbClr val="996600"/>
                  </a:solidFill>
                </a:rPr>
                <a:t>(variabile)</a:t>
              </a:r>
            </a:p>
          </p:txBody>
        </p:sp>
        <p:sp>
          <p:nvSpPr>
            <p:cNvPr id="5" name="Fumetto 1 4"/>
            <p:cNvSpPr/>
            <p:nvPr/>
          </p:nvSpPr>
          <p:spPr>
            <a:xfrm>
              <a:off x="3060440" y="2204957"/>
              <a:ext cx="2592447" cy="1008205"/>
            </a:xfrm>
            <a:prstGeom prst="wedgeRectCallout">
              <a:avLst>
                <a:gd name="adj1" fmla="val 18038"/>
                <a:gd name="adj2" fmla="val 124453"/>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smtClean="0">
                  <a:solidFill>
                    <a:srgbClr val="FF0000"/>
                  </a:solidFill>
                </a:rPr>
                <a:t>prototipo</a:t>
              </a:r>
              <a:endParaRPr lang="it-IT" sz="2800" b="1" dirty="0">
                <a:solidFill>
                  <a:srgbClr val="FF0000"/>
                </a:solidFill>
              </a:endParaRPr>
            </a:p>
          </p:txBody>
        </p:sp>
        <p:sp>
          <p:nvSpPr>
            <p:cNvPr id="6" name="Fumetto 1 5"/>
            <p:cNvSpPr/>
            <p:nvPr/>
          </p:nvSpPr>
          <p:spPr>
            <a:xfrm>
              <a:off x="539433" y="4869161"/>
              <a:ext cx="2663886" cy="1152689"/>
            </a:xfrm>
            <a:prstGeom prst="wedgeRectCallout">
              <a:avLst>
                <a:gd name="adj1" fmla="val 25577"/>
                <a:gd name="adj2" fmla="val -84477"/>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a:solidFill>
                    <a:srgbClr val="FF0000"/>
                  </a:solidFill>
                </a:rPr>
                <a:t>operatore </a:t>
              </a:r>
            </a:p>
            <a:p>
              <a:pPr algn="ctr">
                <a:defRPr/>
              </a:pPr>
              <a:r>
                <a:rPr lang="it-IT" sz="2800" b="1" dirty="0">
                  <a:solidFill>
                    <a:srgbClr val="FF0000"/>
                  </a:solidFill>
                </a:rPr>
                <a:t>(assegnazione)</a:t>
              </a:r>
            </a:p>
          </p:txBody>
        </p:sp>
        <p:sp>
          <p:nvSpPr>
            <p:cNvPr id="9" name="Fumetto 1 8"/>
            <p:cNvSpPr/>
            <p:nvPr/>
          </p:nvSpPr>
          <p:spPr>
            <a:xfrm>
              <a:off x="3492249" y="5013642"/>
              <a:ext cx="4319958" cy="1200155"/>
            </a:xfrm>
            <a:prstGeom prst="wedgeRectCallout">
              <a:avLst>
                <a:gd name="adj1" fmla="val -40908"/>
                <a:gd name="adj2" fmla="val -85186"/>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smtClean="0">
                  <a:solidFill>
                    <a:srgbClr val="7030A0"/>
                  </a:solidFill>
                </a:rPr>
                <a:t>operatore</a:t>
              </a:r>
              <a:endParaRPr lang="it-IT" sz="2800" b="1" dirty="0">
                <a:solidFill>
                  <a:srgbClr val="7030A0"/>
                </a:solidFill>
              </a:endParaRPr>
            </a:p>
            <a:p>
              <a:pPr algn="ctr">
                <a:defRPr/>
              </a:pPr>
              <a:r>
                <a:rPr lang="it-IT" sz="2800" b="1" dirty="0" smtClean="0">
                  <a:solidFill>
                    <a:srgbClr val="7030A0"/>
                  </a:solidFill>
                </a:rPr>
                <a:t>(creazione di un oggetto)</a:t>
              </a:r>
              <a:endParaRPr lang="it-IT" sz="2800" b="1" dirty="0">
                <a:solidFill>
                  <a:srgbClr val="7030A0"/>
                </a:solidFill>
              </a:endParaRPr>
            </a:p>
          </p:txBody>
        </p:sp>
        <p:sp>
          <p:nvSpPr>
            <p:cNvPr id="10" name="Fumetto 1 9"/>
            <p:cNvSpPr/>
            <p:nvPr/>
          </p:nvSpPr>
          <p:spPr>
            <a:xfrm>
              <a:off x="6228663" y="2132118"/>
              <a:ext cx="2087610" cy="720828"/>
            </a:xfrm>
            <a:prstGeom prst="wedgeRectCallout">
              <a:avLst>
                <a:gd name="adj1" fmla="val -78495"/>
                <a:gd name="adj2" fmla="val 234823"/>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800" b="1" dirty="0" smtClean="0">
                  <a:solidFill>
                    <a:srgbClr val="00B050"/>
                  </a:solidFill>
                </a:rPr>
                <a:t>parentesi</a:t>
              </a:r>
              <a:endParaRPr lang="it-IT" sz="2800" b="1" dirty="0">
                <a:solidFill>
                  <a:srgbClr val="00B05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65535"/>
            <a:ext cx="8229600" cy="857250"/>
          </a:xfrm>
        </p:spPr>
        <p:txBody>
          <a:bodyPr/>
          <a:lstStyle/>
          <a:p>
            <a:pPr eaLnBrk="1" hangingPunct="1"/>
            <a:r>
              <a:rPr lang="it-IT" dirty="0" smtClean="0">
                <a:solidFill>
                  <a:srgbClr val="006699"/>
                </a:solidFill>
              </a:rPr>
              <a:t>richiamare un metodo</a:t>
            </a:r>
          </a:p>
        </p:txBody>
      </p:sp>
      <p:sp>
        <p:nvSpPr>
          <p:cNvPr id="15363" name="Rectangle 3"/>
          <p:cNvSpPr>
            <a:spLocks noGrp="1" noChangeArrowheads="1"/>
          </p:cNvSpPr>
          <p:nvPr>
            <p:ph idx="1"/>
          </p:nvPr>
        </p:nvSpPr>
        <p:spPr>
          <a:xfrm>
            <a:off x="457201" y="2895600"/>
            <a:ext cx="8507413" cy="540544"/>
          </a:xfrm>
        </p:spPr>
        <p:txBody>
          <a:bodyPr>
            <a:noAutofit/>
          </a:bodyPr>
          <a:lstStyle/>
          <a:p>
            <a:pPr eaLnBrk="1" hangingPunct="1">
              <a:buFontTx/>
              <a:buNone/>
            </a:pPr>
            <a:r>
              <a:rPr lang="it-IT" sz="1600" b="1" dirty="0" err="1" smtClean="0">
                <a:solidFill>
                  <a:srgbClr val="996600"/>
                </a:solidFill>
                <a:latin typeface="Courier New" pitchFamily="49" charset="0"/>
              </a:rPr>
              <a:t>document.</a:t>
            </a:r>
            <a:r>
              <a:rPr lang="it-IT" sz="1600" b="1" dirty="0" err="1" smtClean="0">
                <a:solidFill>
                  <a:srgbClr val="FF0000"/>
                </a:solidFill>
                <a:latin typeface="Courier New" pitchFamily="49" charset="0"/>
              </a:rPr>
              <a:t>getElementById</a:t>
            </a:r>
            <a:r>
              <a:rPr lang="it-IT" sz="1600" b="1" dirty="0" smtClean="0">
                <a:solidFill>
                  <a:srgbClr val="996600"/>
                </a:solidFill>
                <a:latin typeface="Courier New" pitchFamily="49" charset="0"/>
              </a:rPr>
              <a:t>(</a:t>
            </a:r>
            <a:r>
              <a:rPr lang="it-IT" sz="1600" b="1" dirty="0" smtClean="0">
                <a:solidFill>
                  <a:srgbClr val="00B050"/>
                </a:solidFill>
                <a:latin typeface="Courier New" pitchFamily="49" charset="0"/>
              </a:rPr>
              <a:t>“</a:t>
            </a:r>
            <a:r>
              <a:rPr lang="it-IT" sz="1600" b="1" dirty="0" err="1" smtClean="0">
                <a:solidFill>
                  <a:srgbClr val="00B050"/>
                </a:solidFill>
                <a:latin typeface="Courier New" pitchFamily="49" charset="0"/>
              </a:rPr>
              <a:t>oggi_data</a:t>
            </a:r>
            <a:r>
              <a:rPr lang="it-IT" sz="1600" b="1" dirty="0" smtClean="0">
                <a:solidFill>
                  <a:srgbClr val="00B050"/>
                </a:solidFill>
                <a:latin typeface="Courier New" pitchFamily="49" charset="0"/>
              </a:rPr>
              <a:t>”</a:t>
            </a:r>
            <a:r>
              <a:rPr lang="it-IT" sz="1600" b="1" dirty="0" smtClean="0">
                <a:solidFill>
                  <a:srgbClr val="996600"/>
                </a:solidFill>
                <a:latin typeface="Courier New" pitchFamily="49" charset="0"/>
              </a:rPr>
              <a:t>).</a:t>
            </a:r>
            <a:r>
              <a:rPr lang="it-IT" sz="1600" b="1" dirty="0" err="1" smtClean="0">
                <a:solidFill>
                  <a:srgbClr val="7030A0"/>
                </a:solidFill>
                <a:latin typeface="Courier New" pitchFamily="49" charset="0"/>
              </a:rPr>
              <a:t>innerHTML</a:t>
            </a:r>
            <a:r>
              <a:rPr lang="it-IT" sz="1600" dirty="0" smtClean="0">
                <a:latin typeface="Courier New" pitchFamily="49" charset="0"/>
              </a:rPr>
              <a:t> </a:t>
            </a:r>
            <a:r>
              <a:rPr lang="it-IT" sz="1600" dirty="0" smtClean="0">
                <a:solidFill>
                  <a:srgbClr val="FF0000"/>
                </a:solidFill>
                <a:latin typeface="Courier New" pitchFamily="49" charset="0"/>
              </a:rPr>
              <a:t>= </a:t>
            </a:r>
            <a:r>
              <a:rPr lang="it-IT" sz="1600" b="1" dirty="0" err="1" smtClean="0">
                <a:solidFill>
                  <a:srgbClr val="C00000"/>
                </a:solidFill>
                <a:latin typeface="Courier New" pitchFamily="49" charset="0"/>
              </a:rPr>
              <a:t>adesso</a:t>
            </a:r>
            <a:r>
              <a:rPr lang="it-IT" sz="1600" b="1" dirty="0" err="1" smtClean="0">
                <a:solidFill>
                  <a:srgbClr val="7030A0"/>
                </a:solidFill>
                <a:latin typeface="Courier New" pitchFamily="49" charset="0"/>
              </a:rPr>
              <a:t>.getDate</a:t>
            </a:r>
            <a:r>
              <a:rPr lang="it-IT" sz="1600" b="1" dirty="0" smtClean="0">
                <a:solidFill>
                  <a:srgbClr val="7030A0"/>
                </a:solidFill>
                <a:latin typeface="Courier New" pitchFamily="49" charset="0"/>
              </a:rPr>
              <a:t>();</a:t>
            </a:r>
            <a:endParaRPr lang="it-IT" sz="1600" dirty="0" smtClean="0">
              <a:solidFill>
                <a:srgbClr val="00B050"/>
              </a:solidFill>
              <a:latin typeface="Courier New" pitchFamily="49" charset="0"/>
            </a:endParaRPr>
          </a:p>
        </p:txBody>
      </p:sp>
      <p:grpSp>
        <p:nvGrpSpPr>
          <p:cNvPr id="2" name="Gruppo 13"/>
          <p:cNvGrpSpPr>
            <a:grpSpLocks/>
          </p:cNvGrpSpPr>
          <p:nvPr/>
        </p:nvGrpSpPr>
        <p:grpSpPr bwMode="auto">
          <a:xfrm>
            <a:off x="323851" y="1599158"/>
            <a:ext cx="8424864" cy="2916883"/>
            <a:chOff x="323528" y="2132118"/>
            <a:chExt cx="8425056" cy="3889731"/>
          </a:xfrm>
        </p:grpSpPr>
        <p:sp>
          <p:nvSpPr>
            <p:cNvPr id="4" name="Fumetto 1 3"/>
            <p:cNvSpPr/>
            <p:nvPr/>
          </p:nvSpPr>
          <p:spPr>
            <a:xfrm>
              <a:off x="323528" y="2204958"/>
              <a:ext cx="2592447" cy="1079653"/>
            </a:xfrm>
            <a:prstGeom prst="wedgeRectCallout">
              <a:avLst>
                <a:gd name="adj1" fmla="val -33767"/>
                <a:gd name="adj2" fmla="val 112412"/>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400" b="1" dirty="0" smtClean="0">
                  <a:solidFill>
                    <a:srgbClr val="996600"/>
                  </a:solidFill>
                </a:rPr>
                <a:t>oggetto predefinito</a:t>
              </a:r>
              <a:endParaRPr lang="it-IT" sz="2400" b="1" dirty="0">
                <a:solidFill>
                  <a:srgbClr val="996600"/>
                </a:solidFill>
              </a:endParaRPr>
            </a:p>
          </p:txBody>
        </p:sp>
        <p:sp>
          <p:nvSpPr>
            <p:cNvPr id="5" name="Fumetto 1 4"/>
            <p:cNvSpPr/>
            <p:nvPr/>
          </p:nvSpPr>
          <p:spPr>
            <a:xfrm>
              <a:off x="3060440" y="2204956"/>
              <a:ext cx="2592447" cy="1008205"/>
            </a:xfrm>
            <a:prstGeom prst="wedgeRectCallout">
              <a:avLst>
                <a:gd name="adj1" fmla="val -4729"/>
                <a:gd name="adj2" fmla="val 114557"/>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400" b="1" dirty="0" smtClean="0">
                  <a:solidFill>
                    <a:srgbClr val="00B050"/>
                  </a:solidFill>
                </a:rPr>
                <a:t>parametro</a:t>
              </a:r>
              <a:endParaRPr lang="it-IT" sz="2400" b="1" dirty="0">
                <a:solidFill>
                  <a:srgbClr val="00B050"/>
                </a:solidFill>
              </a:endParaRPr>
            </a:p>
          </p:txBody>
        </p:sp>
        <p:sp>
          <p:nvSpPr>
            <p:cNvPr id="6" name="Fumetto 1 5"/>
            <p:cNvSpPr/>
            <p:nvPr/>
          </p:nvSpPr>
          <p:spPr>
            <a:xfrm>
              <a:off x="539433" y="4869160"/>
              <a:ext cx="2663886" cy="1152689"/>
            </a:xfrm>
            <a:prstGeom prst="wedgeRectCallout">
              <a:avLst>
                <a:gd name="adj1" fmla="val 25265"/>
                <a:gd name="adj2" fmla="val -105634"/>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000" b="1" dirty="0" smtClean="0">
                  <a:solidFill>
                    <a:srgbClr val="FF0000"/>
                  </a:solidFill>
                </a:rPr>
                <a:t>metodo  che restituisce un oggetto</a:t>
              </a:r>
              <a:endParaRPr lang="it-IT" sz="2000" b="1" dirty="0">
                <a:solidFill>
                  <a:srgbClr val="FF0000"/>
                </a:solidFill>
              </a:endParaRPr>
            </a:p>
          </p:txBody>
        </p:sp>
        <p:sp>
          <p:nvSpPr>
            <p:cNvPr id="9" name="Fumetto 1 8"/>
            <p:cNvSpPr/>
            <p:nvPr/>
          </p:nvSpPr>
          <p:spPr>
            <a:xfrm>
              <a:off x="3492249" y="5013643"/>
              <a:ext cx="3023785" cy="912082"/>
            </a:xfrm>
            <a:prstGeom prst="wedgeRectCallout">
              <a:avLst>
                <a:gd name="adj1" fmla="val 18142"/>
                <a:gd name="adj2" fmla="val -130786"/>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000" b="1" dirty="0" smtClean="0">
                  <a:solidFill>
                    <a:srgbClr val="7030A0"/>
                  </a:solidFill>
                </a:rPr>
                <a:t>proprietà dell’oggetto restituito</a:t>
              </a:r>
              <a:endParaRPr lang="it-IT" sz="2000" b="1" dirty="0">
                <a:solidFill>
                  <a:srgbClr val="7030A0"/>
                </a:solidFill>
              </a:endParaRPr>
            </a:p>
          </p:txBody>
        </p:sp>
        <p:sp>
          <p:nvSpPr>
            <p:cNvPr id="10" name="Fumetto 1 9"/>
            <p:cNvSpPr/>
            <p:nvPr/>
          </p:nvSpPr>
          <p:spPr>
            <a:xfrm>
              <a:off x="6155987" y="2132118"/>
              <a:ext cx="2592597" cy="720828"/>
            </a:xfrm>
            <a:prstGeom prst="wedgeRectCallout">
              <a:avLst>
                <a:gd name="adj1" fmla="val -20021"/>
                <a:gd name="adj2" fmla="val 188687"/>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sz="2400" b="1" dirty="0" smtClean="0">
                  <a:solidFill>
                    <a:srgbClr val="C00000"/>
                  </a:solidFill>
                </a:rPr>
                <a:t>oggetto date</a:t>
              </a:r>
              <a:endParaRPr lang="it-IT" sz="2400" b="1" dirty="0">
                <a:solidFill>
                  <a:srgbClr val="C00000"/>
                </a:solidFill>
              </a:endParaRPr>
            </a:p>
          </p:txBody>
        </p:sp>
      </p:grpSp>
      <p:sp>
        <p:nvSpPr>
          <p:cNvPr id="11" name="Fumetto 1 10"/>
          <p:cNvSpPr/>
          <p:nvPr/>
        </p:nvSpPr>
        <p:spPr bwMode="auto">
          <a:xfrm>
            <a:off x="6588224" y="3723878"/>
            <a:ext cx="2447652" cy="792088"/>
          </a:xfrm>
          <a:prstGeom prst="wedgeRectCallout">
            <a:avLst>
              <a:gd name="adj1" fmla="val -3576"/>
              <a:gd name="adj2" fmla="val -110125"/>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it-IT" b="1" dirty="0" smtClean="0">
                <a:solidFill>
                  <a:srgbClr val="7030A0"/>
                </a:solidFill>
              </a:rPr>
              <a:t>metodo che restituisce un valore</a:t>
            </a:r>
            <a:endParaRPr lang="it-IT"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FUNZIONI GLOBALI</a:t>
            </a:r>
            <a:endParaRPr lang="it-IT"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PROPRIETÀ GLOBALI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4113301"/>
              </p:ext>
            </p:extLst>
          </p:nvPr>
        </p:nvGraphicFramePr>
        <p:xfrm>
          <a:off x="395536" y="1959927"/>
          <a:ext cx="8352927" cy="2268008"/>
        </p:xfrm>
        <a:graphic>
          <a:graphicData uri="http://schemas.openxmlformats.org/drawingml/2006/table">
            <a:tbl>
              <a:tblPr firstRow="1">
                <a:tableStyleId>{3C2FFA5D-87B4-456A-9821-1D502468CF0F}</a:tableStyleId>
              </a:tblPr>
              <a:tblGrid>
                <a:gridCol w="1872208"/>
                <a:gridCol w="6480719"/>
              </a:tblGrid>
              <a:tr h="462994">
                <a:tc>
                  <a:txBody>
                    <a:bodyPr/>
                    <a:lstStyle/>
                    <a:p>
                      <a:pPr algn="l" fontAlgn="t"/>
                      <a:r>
                        <a:rPr lang="it-IT" dirty="0" err="1" smtClean="0"/>
                        <a:t>Propietà</a:t>
                      </a:r>
                      <a:endParaRPr lang="it-IT" dirty="0">
                        <a:latin typeface="verdana"/>
                      </a:endParaRPr>
                    </a:p>
                  </a:txBody>
                  <a:tcPr marL="28575" marR="28575" marT="28575" marB="28575"/>
                </a:tc>
                <a:tc>
                  <a:txBody>
                    <a:bodyPr/>
                    <a:lstStyle/>
                    <a:p>
                      <a:pPr algn="l" fontAlgn="t"/>
                      <a:r>
                        <a:rPr lang="it-IT" dirty="0" smtClean="0"/>
                        <a:t>Descrizione</a:t>
                      </a:r>
                      <a:endParaRPr lang="it-IT" dirty="0">
                        <a:latin typeface="verdana"/>
                      </a:endParaRPr>
                    </a:p>
                  </a:txBody>
                  <a:tcPr marL="28575" marR="28575" marT="28575" marB="28575"/>
                </a:tc>
              </a:tr>
              <a:tr h="708635">
                <a:tc>
                  <a:txBody>
                    <a:bodyPr/>
                    <a:lstStyle/>
                    <a:p>
                      <a:pPr fontAlgn="t"/>
                      <a:r>
                        <a:rPr lang="it-IT" dirty="0" err="1"/>
                        <a:t>Infinity</a:t>
                      </a:r>
                      <a:endParaRPr lang="it-IT" dirty="0">
                        <a:latin typeface="verdana"/>
                      </a:endParaRPr>
                    </a:p>
                  </a:txBody>
                  <a:tcPr marL="28575" marR="28575" marT="28575" marB="28575"/>
                </a:tc>
                <a:tc>
                  <a:txBody>
                    <a:bodyPr/>
                    <a:lstStyle/>
                    <a:p>
                      <a:pPr fontAlgn="t"/>
                      <a:r>
                        <a:rPr lang="en-US" dirty="0" smtClean="0"/>
                        <a:t>Un </a:t>
                      </a:r>
                      <a:r>
                        <a:rPr lang="en-US" dirty="0" err="1" smtClean="0"/>
                        <a:t>valore</a:t>
                      </a:r>
                      <a:r>
                        <a:rPr lang="en-US" dirty="0" smtClean="0"/>
                        <a:t> </a:t>
                      </a:r>
                      <a:r>
                        <a:rPr lang="en-US" dirty="0" err="1" smtClean="0"/>
                        <a:t>numerico</a:t>
                      </a:r>
                      <a:r>
                        <a:rPr lang="en-US" dirty="0" smtClean="0"/>
                        <a:t> </a:t>
                      </a:r>
                      <a:r>
                        <a:rPr lang="en-US" dirty="0" err="1" smtClean="0"/>
                        <a:t>che</a:t>
                      </a:r>
                      <a:r>
                        <a:rPr lang="en-US" dirty="0" smtClean="0"/>
                        <a:t> </a:t>
                      </a:r>
                      <a:r>
                        <a:rPr lang="en-US" dirty="0" err="1" smtClean="0"/>
                        <a:t>rappresenta</a:t>
                      </a:r>
                      <a:r>
                        <a:rPr lang="en-US" dirty="0" smtClean="0"/>
                        <a:t> </a:t>
                      </a:r>
                      <a:r>
                        <a:rPr lang="en-US" dirty="0" err="1" smtClean="0"/>
                        <a:t>l'infinito</a:t>
                      </a:r>
                      <a:r>
                        <a:rPr lang="en-US" dirty="0" smtClean="0"/>
                        <a:t> </a:t>
                      </a:r>
                      <a:r>
                        <a:rPr lang="en-US" dirty="0" err="1" smtClean="0"/>
                        <a:t>positivo</a:t>
                      </a:r>
                      <a:r>
                        <a:rPr lang="en-US" dirty="0" smtClean="0"/>
                        <a:t> e </a:t>
                      </a:r>
                      <a:r>
                        <a:rPr lang="en-US" dirty="0" err="1" smtClean="0"/>
                        <a:t>negativo</a:t>
                      </a:r>
                      <a:endParaRPr lang="en-US" dirty="0">
                        <a:latin typeface="verdana"/>
                      </a:endParaRPr>
                    </a:p>
                  </a:txBody>
                  <a:tcPr marL="28575" marR="28575" marT="28575" marB="28575"/>
                </a:tc>
              </a:tr>
              <a:tr h="387744">
                <a:tc>
                  <a:txBody>
                    <a:bodyPr/>
                    <a:lstStyle/>
                    <a:p>
                      <a:pPr fontAlgn="t"/>
                      <a:r>
                        <a:rPr lang="it-IT" dirty="0" err="1"/>
                        <a:t>NaN</a:t>
                      </a:r>
                      <a:endParaRPr lang="it-IT" dirty="0">
                        <a:latin typeface="verdana"/>
                      </a:endParaRPr>
                    </a:p>
                  </a:txBody>
                  <a:tcPr marL="28575" marR="28575" marT="28575" marB="28575"/>
                </a:tc>
                <a:tc>
                  <a:txBody>
                    <a:bodyPr/>
                    <a:lstStyle/>
                    <a:p>
                      <a:pPr fontAlgn="t"/>
                      <a:r>
                        <a:rPr lang="it-IT" dirty="0" smtClean="0"/>
                        <a:t>Il valore "</a:t>
                      </a:r>
                      <a:r>
                        <a:rPr lang="it-IT" dirty="0" err="1" smtClean="0"/>
                        <a:t>Not-a-Number</a:t>
                      </a:r>
                      <a:r>
                        <a:rPr lang="it-IT" dirty="0" smtClean="0"/>
                        <a:t>"</a:t>
                      </a:r>
                      <a:endParaRPr lang="it-IT" dirty="0">
                        <a:latin typeface="verdana"/>
                      </a:endParaRPr>
                    </a:p>
                  </a:txBody>
                  <a:tcPr marL="28575" marR="28575" marT="28575" marB="28575"/>
                </a:tc>
              </a:tr>
              <a:tr h="708635">
                <a:tc>
                  <a:txBody>
                    <a:bodyPr/>
                    <a:lstStyle/>
                    <a:p>
                      <a:pPr fontAlgn="t"/>
                      <a:r>
                        <a:rPr lang="it-IT" dirty="0" err="1"/>
                        <a:t>undefined</a:t>
                      </a:r>
                      <a:endParaRPr lang="it-IT" dirty="0">
                        <a:latin typeface="verdana"/>
                      </a:endParaRPr>
                    </a:p>
                  </a:txBody>
                  <a:tcPr marL="28575" marR="28575" marT="28575" marB="28575"/>
                </a:tc>
                <a:tc>
                  <a:txBody>
                    <a:bodyPr/>
                    <a:lstStyle/>
                    <a:p>
                      <a:pPr fontAlgn="t"/>
                      <a:r>
                        <a:rPr lang="en-US" dirty="0" err="1" smtClean="0"/>
                        <a:t>Indica</a:t>
                      </a:r>
                      <a:r>
                        <a:rPr lang="en-US" dirty="0" smtClean="0"/>
                        <a:t> </a:t>
                      </a:r>
                      <a:r>
                        <a:rPr lang="en-US" dirty="0" err="1" smtClean="0"/>
                        <a:t>che</a:t>
                      </a:r>
                      <a:r>
                        <a:rPr lang="en-US" dirty="0" smtClean="0"/>
                        <a:t> ha</a:t>
                      </a:r>
                      <a:r>
                        <a:rPr lang="en-US" baseline="0" dirty="0" smtClean="0"/>
                        <a:t> </a:t>
                      </a:r>
                      <a:r>
                        <a:rPr lang="en-US" baseline="0" dirty="0" err="1" smtClean="0"/>
                        <a:t>una</a:t>
                      </a:r>
                      <a:r>
                        <a:rPr lang="en-US" baseline="0" dirty="0" smtClean="0"/>
                        <a:t> </a:t>
                      </a:r>
                      <a:r>
                        <a:rPr lang="en-US" baseline="0" dirty="0" err="1" smtClean="0"/>
                        <a:t>variabile</a:t>
                      </a:r>
                      <a:r>
                        <a:rPr lang="en-US" baseline="0" dirty="0" smtClean="0"/>
                        <a:t> (o a </a:t>
                      </a:r>
                      <a:r>
                        <a:rPr lang="en-US" baseline="0" dirty="0" err="1" smtClean="0"/>
                        <a:t>una</a:t>
                      </a:r>
                      <a:r>
                        <a:rPr lang="en-US" baseline="0" dirty="0" smtClean="0"/>
                        <a:t> </a:t>
                      </a:r>
                      <a:r>
                        <a:rPr lang="en-US" baseline="0" dirty="0" err="1" smtClean="0"/>
                        <a:t>proprietà</a:t>
                      </a:r>
                      <a:r>
                        <a:rPr lang="en-US" baseline="0" dirty="0" smtClean="0"/>
                        <a:t>) non è </a:t>
                      </a:r>
                      <a:r>
                        <a:rPr lang="en-US" baseline="0" dirty="0" err="1" smtClean="0"/>
                        <a:t>stato</a:t>
                      </a:r>
                      <a:r>
                        <a:rPr lang="en-US" baseline="0" dirty="0" smtClean="0"/>
                        <a:t> </a:t>
                      </a:r>
                      <a:r>
                        <a:rPr lang="en-US" baseline="0" dirty="0" err="1" smtClean="0"/>
                        <a:t>assegnato</a:t>
                      </a:r>
                      <a:r>
                        <a:rPr lang="en-US" baseline="0" dirty="0" smtClean="0"/>
                        <a:t> </a:t>
                      </a:r>
                      <a:r>
                        <a:rPr lang="en-US" baseline="0" dirty="0" err="1" smtClean="0"/>
                        <a:t>alcun</a:t>
                      </a:r>
                      <a:r>
                        <a:rPr lang="en-US" baseline="0" dirty="0" smtClean="0"/>
                        <a:t> </a:t>
                      </a:r>
                      <a:r>
                        <a:rPr lang="en-US" baseline="0" dirty="0" err="1" smtClean="0"/>
                        <a:t>valore</a:t>
                      </a:r>
                      <a:r>
                        <a:rPr lang="en-US" baseline="0" dirty="0" smtClean="0"/>
                        <a:t>.</a:t>
                      </a:r>
                      <a:endParaRPr lang="en-US" dirty="0">
                        <a:latin typeface="verdana"/>
                      </a:endParaRPr>
                    </a:p>
                  </a:txBody>
                  <a:tcPr marL="28575" marR="28575" marT="28575" marB="28575"/>
                </a:tc>
              </a:tr>
            </a:tbl>
          </a:graphicData>
        </a:graphic>
      </p:graphicFrame>
      <p:sp>
        <p:nvSpPr>
          <p:cNvPr id="8089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40"/>
            <a:ext cx="8229600" cy="857250"/>
          </a:xfrm>
        </p:spPr>
        <p:txBody>
          <a:bodyPr/>
          <a:lstStyle/>
          <a:p>
            <a:r>
              <a:rPr lang="it-IT" dirty="0" smtClean="0"/>
              <a:t>FUNZIONI GLOBALI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98954477"/>
              </p:ext>
            </p:extLst>
          </p:nvPr>
        </p:nvGraphicFramePr>
        <p:xfrm>
          <a:off x="323528" y="1128860"/>
          <a:ext cx="8568952" cy="3729766"/>
        </p:xfrm>
        <a:graphic>
          <a:graphicData uri="http://schemas.openxmlformats.org/drawingml/2006/table">
            <a:tbl>
              <a:tblPr firstRow="1">
                <a:tableStyleId>{3C2FFA5D-87B4-456A-9821-1D502468CF0F}</a:tableStyleId>
              </a:tblPr>
              <a:tblGrid>
                <a:gridCol w="2304256"/>
                <a:gridCol w="6264696"/>
              </a:tblGrid>
              <a:tr h="290762">
                <a:tc>
                  <a:txBody>
                    <a:bodyPr/>
                    <a:lstStyle/>
                    <a:p>
                      <a:pPr algn="l" fontAlgn="t">
                        <a:lnSpc>
                          <a:spcPts val="1400"/>
                        </a:lnSpc>
                      </a:pPr>
                      <a:r>
                        <a:rPr lang="it-IT" sz="1400" dirty="0" smtClean="0"/>
                        <a:t>Funzione</a:t>
                      </a:r>
                      <a:endParaRPr lang="it-IT" sz="1400" dirty="0">
                        <a:latin typeface="+mj-lt"/>
                      </a:endParaRPr>
                    </a:p>
                  </a:txBody>
                  <a:tcPr marL="72000" marR="72000" marT="36000" marB="0"/>
                </a:tc>
                <a:tc>
                  <a:txBody>
                    <a:bodyPr/>
                    <a:lstStyle/>
                    <a:p>
                      <a:pPr algn="l" fontAlgn="t">
                        <a:lnSpc>
                          <a:spcPts val="1400"/>
                        </a:lnSpc>
                      </a:pPr>
                      <a:r>
                        <a:rPr lang="it-IT" sz="1400" dirty="0" smtClean="0"/>
                        <a:t>Descrizione</a:t>
                      </a:r>
                      <a:endParaRPr lang="it-IT" sz="1400" dirty="0">
                        <a:latin typeface="+mj-lt"/>
                      </a:endParaRPr>
                    </a:p>
                  </a:txBody>
                  <a:tcPr marL="72000" marR="72000" marT="36000" marB="0"/>
                </a:tc>
              </a:tr>
              <a:tr h="236139">
                <a:tc>
                  <a:txBody>
                    <a:bodyPr/>
                    <a:lstStyle/>
                    <a:p>
                      <a:pPr fontAlgn="t">
                        <a:lnSpc>
                          <a:spcPts val="1400"/>
                        </a:lnSpc>
                      </a:pPr>
                      <a:r>
                        <a:rPr lang="it-IT" sz="1400" dirty="0" err="1" smtClean="0"/>
                        <a:t>decodeURI</a:t>
                      </a:r>
                      <a:r>
                        <a:rPr lang="it-IT" sz="1400" dirty="0" smtClean="0"/>
                        <a:t>(uri)</a:t>
                      </a:r>
                      <a:endParaRPr lang="it-IT" sz="1400" dirty="0">
                        <a:latin typeface="+mn-lt"/>
                      </a:endParaRPr>
                    </a:p>
                  </a:txBody>
                  <a:tcPr marL="72000" marR="72000" marT="36000" marB="0"/>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it-IT" sz="1400" dirty="0" smtClean="0"/>
                        <a:t>Decodifica</a:t>
                      </a:r>
                      <a:r>
                        <a:rPr lang="it-IT" sz="1400" baseline="0" dirty="0" smtClean="0"/>
                        <a:t> </a:t>
                      </a:r>
                      <a:r>
                        <a:rPr lang="it-IT" sz="1400" dirty="0" smtClean="0"/>
                        <a:t>un</a:t>
                      </a:r>
                      <a:r>
                        <a:rPr lang="it-IT" sz="1400" baseline="0" dirty="0" smtClean="0"/>
                        <a:t> </a:t>
                      </a:r>
                      <a:r>
                        <a:rPr lang="it-IT" sz="1400" dirty="0" smtClean="0"/>
                        <a:t>URI codificata con </a:t>
                      </a:r>
                      <a:r>
                        <a:rPr lang="it-IT" sz="1400" dirty="0" err="1" smtClean="0"/>
                        <a:t>encodeURI</a:t>
                      </a:r>
                      <a:endParaRPr lang="it-IT" sz="1400" dirty="0" smtClean="0">
                        <a:latin typeface="+mn-lt"/>
                      </a:endParaRPr>
                    </a:p>
                  </a:txBody>
                  <a:tcPr marL="72000" marR="72000" marT="36000" marB="0"/>
                </a:tc>
              </a:tr>
              <a:tr h="236139">
                <a:tc>
                  <a:txBody>
                    <a:bodyPr/>
                    <a:lstStyle/>
                    <a:p>
                      <a:pPr fontAlgn="t">
                        <a:lnSpc>
                          <a:spcPts val="1400"/>
                        </a:lnSpc>
                      </a:pPr>
                      <a:r>
                        <a:rPr lang="it-IT" sz="1400" dirty="0" err="1" smtClean="0"/>
                        <a:t>decodeURIComponent</a:t>
                      </a:r>
                      <a:r>
                        <a:rPr lang="it-IT" sz="1400" dirty="0" smtClean="0"/>
                        <a:t>(uri)</a:t>
                      </a:r>
                      <a:endParaRPr lang="it-IT" sz="1400" dirty="0">
                        <a:latin typeface="+mn-lt"/>
                      </a:endParaRPr>
                    </a:p>
                  </a:txBody>
                  <a:tcPr marL="72000" marR="72000" marT="36000" marB="0"/>
                </a:tc>
                <a:tc>
                  <a:txBody>
                    <a:bodyPr/>
                    <a:lstStyle/>
                    <a:p>
                      <a:pPr>
                        <a:lnSpc>
                          <a:spcPts val="1400"/>
                        </a:lnSpc>
                        <a:spcAft>
                          <a:spcPts val="0"/>
                        </a:spcAft>
                      </a:pPr>
                      <a:r>
                        <a:rPr lang="it-IT" sz="1400" dirty="0"/>
                        <a:t>Decodifica </a:t>
                      </a:r>
                      <a:r>
                        <a:rPr lang="it-IT" sz="1400" dirty="0" smtClean="0"/>
                        <a:t>un</a:t>
                      </a:r>
                      <a:r>
                        <a:rPr lang="it-IT" sz="1400" baseline="0" dirty="0" smtClean="0"/>
                        <a:t> </a:t>
                      </a:r>
                      <a:r>
                        <a:rPr lang="it-IT" sz="1400" dirty="0" smtClean="0"/>
                        <a:t>URI codificata con </a:t>
                      </a:r>
                      <a:r>
                        <a:rPr lang="it-IT" sz="1400" dirty="0" err="1" smtClean="0"/>
                        <a:t>decodeURIComponent</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smtClean="0"/>
                        <a:t>encodeURI</a:t>
                      </a:r>
                      <a:r>
                        <a:rPr lang="it-IT" sz="1400" dirty="0" smtClean="0"/>
                        <a:t>(uri)</a:t>
                      </a:r>
                      <a:endParaRPr lang="it-IT" sz="1400" dirty="0">
                        <a:latin typeface="+mn-lt"/>
                      </a:endParaRPr>
                    </a:p>
                  </a:txBody>
                  <a:tcPr marL="72000" marR="72000" marT="36000" marB="0"/>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it-IT" sz="1400" dirty="0" smtClean="0"/>
                        <a:t>Codifica</a:t>
                      </a:r>
                      <a:r>
                        <a:rPr lang="it-IT" sz="1400" baseline="0" dirty="0" smtClean="0"/>
                        <a:t> </a:t>
                      </a:r>
                      <a:r>
                        <a:rPr lang="it-IT" sz="1400" dirty="0" smtClean="0"/>
                        <a:t>un</a:t>
                      </a:r>
                      <a:r>
                        <a:rPr lang="it-IT" sz="1400" baseline="0" dirty="0" smtClean="0"/>
                        <a:t> </a:t>
                      </a:r>
                      <a:r>
                        <a:rPr lang="it-IT" sz="1400" dirty="0" smtClean="0"/>
                        <a:t>URI (codifica</a:t>
                      </a:r>
                      <a:r>
                        <a:rPr lang="it-IT" sz="1400" baseline="0" dirty="0" smtClean="0"/>
                        <a:t> </a:t>
                      </a:r>
                      <a:r>
                        <a:rPr lang="it-IT" sz="1400" dirty="0" smtClean="0"/>
                        <a:t>i caratteri speciali eccetto / ? : @ &amp; = + $ # )</a:t>
                      </a:r>
                      <a:endParaRPr lang="it-IT" sz="1400" b="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smtClean="0"/>
                        <a:t>encodeURIComponent</a:t>
                      </a:r>
                      <a:r>
                        <a:rPr lang="it-IT" sz="1400" dirty="0" smtClean="0"/>
                        <a:t>(uri)</a:t>
                      </a:r>
                      <a:endParaRPr lang="it-IT" sz="1400" dirty="0">
                        <a:latin typeface="+mn-lt"/>
                      </a:endParaRPr>
                    </a:p>
                  </a:txBody>
                  <a:tcPr marL="72000" marR="72000" marT="36000" marB="0"/>
                </a:tc>
                <a:tc>
                  <a:txBody>
                    <a:bodyPr/>
                    <a:lstStyle/>
                    <a:p>
                      <a:pPr>
                        <a:lnSpc>
                          <a:spcPts val="1400"/>
                        </a:lnSpc>
                        <a:spcAft>
                          <a:spcPts val="0"/>
                        </a:spcAft>
                      </a:pPr>
                      <a:r>
                        <a:rPr lang="it-IT" sz="1400" dirty="0" smtClean="0"/>
                        <a:t>Codifica</a:t>
                      </a:r>
                      <a:r>
                        <a:rPr lang="it-IT" sz="1400" baseline="0" dirty="0" smtClean="0"/>
                        <a:t> </a:t>
                      </a:r>
                      <a:r>
                        <a:rPr lang="it-IT" sz="1400" dirty="0" smtClean="0"/>
                        <a:t>un URI (codifica</a:t>
                      </a:r>
                      <a:r>
                        <a:rPr lang="it-IT" sz="1400" baseline="0" dirty="0" smtClean="0"/>
                        <a:t> </a:t>
                      </a:r>
                      <a:r>
                        <a:rPr lang="it-IT" sz="1400" dirty="0" smtClean="0"/>
                        <a:t>i caratteri speciali compresi / ? : @ &amp; = + $ # )</a:t>
                      </a:r>
                      <a:endParaRPr lang="it-IT" sz="1400" b="0" dirty="0">
                        <a:latin typeface="+mn-lt"/>
                        <a:ea typeface="Calibri"/>
                        <a:cs typeface="Times New Roman"/>
                      </a:endParaRPr>
                    </a:p>
                  </a:txBody>
                  <a:tcPr marL="72000" marR="72000" marT="36000" marB="0"/>
                </a:tc>
              </a:tr>
              <a:tr h="605336">
                <a:tc>
                  <a:txBody>
                    <a:bodyPr/>
                    <a:lstStyle/>
                    <a:p>
                      <a:pPr fontAlgn="t">
                        <a:lnSpc>
                          <a:spcPts val="1400"/>
                        </a:lnSpc>
                      </a:pPr>
                      <a:r>
                        <a:rPr lang="it-IT" sz="1400" dirty="0" err="1" smtClean="0"/>
                        <a:t>escape</a:t>
                      </a:r>
                      <a:r>
                        <a:rPr lang="it-IT" sz="1400" dirty="0" smtClean="0"/>
                        <a:t>(str)</a:t>
                      </a:r>
                      <a:endParaRPr lang="it-IT" sz="1400" dirty="0">
                        <a:latin typeface="+mn-lt"/>
                      </a:endParaRPr>
                    </a:p>
                  </a:txBody>
                  <a:tcPr marL="72000" marR="72000" marT="36000" marB="0"/>
                </a:tc>
                <a:tc>
                  <a:txBody>
                    <a:bodyPr/>
                    <a:lstStyle/>
                    <a:p>
                      <a:pPr>
                        <a:lnSpc>
                          <a:spcPts val="1400"/>
                        </a:lnSpc>
                        <a:spcAft>
                          <a:spcPts val="0"/>
                        </a:spcAft>
                      </a:pPr>
                      <a:r>
                        <a:rPr lang="it-IT" sz="1400" dirty="0" smtClean="0"/>
                        <a:t>Questa funzione rende una stringa portatile, in modo che possa essere</a:t>
                      </a:r>
                      <a:r>
                        <a:rPr lang="it-IT" sz="1400" baseline="0" dirty="0" smtClean="0"/>
                        <a:t> </a:t>
                      </a:r>
                      <a:r>
                        <a:rPr lang="it-IT" sz="1400" dirty="0" smtClean="0"/>
                        <a:t>trasmessa attraverso</a:t>
                      </a:r>
                      <a:r>
                        <a:rPr lang="it-IT" sz="1400" baseline="0" dirty="0" smtClean="0"/>
                        <a:t> </a:t>
                      </a:r>
                      <a:r>
                        <a:rPr lang="it-IT" sz="1400" dirty="0" smtClean="0"/>
                        <a:t>qualsiasi rete</a:t>
                      </a:r>
                      <a:r>
                        <a:rPr lang="it-IT" sz="1400" baseline="0" dirty="0" smtClean="0"/>
                        <a:t> </a:t>
                      </a:r>
                      <a:r>
                        <a:rPr lang="it-IT" sz="1400" dirty="0" smtClean="0"/>
                        <a:t>a qualsiasi computer</a:t>
                      </a:r>
                      <a:r>
                        <a:rPr lang="it-IT" sz="1400" baseline="0" dirty="0" smtClean="0"/>
                        <a:t> </a:t>
                      </a:r>
                      <a:r>
                        <a:rPr lang="it-IT" sz="1400" dirty="0" smtClean="0"/>
                        <a:t>che supporti i caratteri ASCII.</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smtClean="0"/>
                        <a:t>eval</a:t>
                      </a:r>
                      <a:r>
                        <a:rPr lang="it-IT" sz="1400" dirty="0" smtClean="0"/>
                        <a:t>(str)</a:t>
                      </a:r>
                      <a:endParaRPr lang="it-IT" sz="1400" dirty="0">
                        <a:latin typeface="+mn-lt"/>
                      </a:endParaRPr>
                    </a:p>
                  </a:txBody>
                  <a:tcPr marL="72000" marR="72000" marT="36000" marB="0"/>
                </a:tc>
                <a:tc>
                  <a:txBody>
                    <a:bodyPr/>
                    <a:lstStyle/>
                    <a:p>
                      <a:pPr>
                        <a:lnSpc>
                          <a:spcPts val="1400"/>
                        </a:lnSpc>
                        <a:spcAft>
                          <a:spcPts val="0"/>
                        </a:spcAft>
                      </a:pPr>
                      <a:r>
                        <a:rPr lang="it-IT" sz="1400" dirty="0"/>
                        <a:t>Valuta una </a:t>
                      </a:r>
                      <a:r>
                        <a:rPr lang="it-IT" sz="1400" dirty="0" smtClean="0"/>
                        <a:t>stringa</a:t>
                      </a:r>
                      <a:r>
                        <a:rPr lang="it-IT" sz="1400" baseline="0" dirty="0" smtClean="0"/>
                        <a:t> </a:t>
                      </a:r>
                      <a:r>
                        <a:rPr lang="it-IT" sz="1400" dirty="0" smtClean="0"/>
                        <a:t>e la esegue</a:t>
                      </a:r>
                      <a:r>
                        <a:rPr lang="it-IT" sz="1400" baseline="0" dirty="0" smtClean="0"/>
                        <a:t> </a:t>
                      </a:r>
                      <a:r>
                        <a:rPr lang="it-IT" sz="1400" dirty="0" smtClean="0"/>
                        <a:t>come </a:t>
                      </a:r>
                      <a:r>
                        <a:rPr lang="it-IT" sz="1400" dirty="0"/>
                        <a:t>se </a:t>
                      </a:r>
                      <a:r>
                        <a:rPr lang="it-IT" sz="1400" dirty="0" smtClean="0"/>
                        <a:t>fosse</a:t>
                      </a:r>
                      <a:r>
                        <a:rPr lang="it-IT" sz="1400" baseline="0" dirty="0" smtClean="0"/>
                        <a:t> </a:t>
                      </a:r>
                      <a:r>
                        <a:rPr lang="it-IT" sz="1400" dirty="0" smtClean="0"/>
                        <a:t>il </a:t>
                      </a:r>
                      <a:r>
                        <a:rPr lang="it-IT" sz="1400" dirty="0"/>
                        <a:t>codice di script</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isFinite</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smtClean="0"/>
                        <a:t>Determina</a:t>
                      </a:r>
                      <a:r>
                        <a:rPr lang="it-IT" sz="1400" baseline="0" dirty="0" smtClean="0"/>
                        <a:t> </a:t>
                      </a:r>
                      <a:r>
                        <a:rPr lang="it-IT" sz="1400" dirty="0" smtClean="0"/>
                        <a:t>se </a:t>
                      </a:r>
                      <a:r>
                        <a:rPr lang="it-IT" sz="1400" dirty="0"/>
                        <a:t>un valore </a:t>
                      </a:r>
                      <a:r>
                        <a:rPr lang="it-IT" sz="1400" dirty="0" smtClean="0"/>
                        <a:t>è</a:t>
                      </a:r>
                      <a:r>
                        <a:rPr lang="it-IT" sz="1400" baseline="0" dirty="0" smtClean="0"/>
                        <a:t> </a:t>
                      </a:r>
                      <a:r>
                        <a:rPr lang="it-IT" sz="1400" dirty="0" smtClean="0"/>
                        <a:t>un </a:t>
                      </a:r>
                      <a:r>
                        <a:rPr lang="it-IT" sz="1400" dirty="0"/>
                        <a:t>numero </a:t>
                      </a:r>
                      <a:r>
                        <a:rPr lang="it-IT" sz="1400" dirty="0" smtClean="0"/>
                        <a:t>finito (e</a:t>
                      </a:r>
                      <a:r>
                        <a:rPr lang="it-IT" sz="1400" baseline="0" dirty="0" smtClean="0"/>
                        <a:t> legale)</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isNaN</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smtClean="0"/>
                        <a:t>Determina</a:t>
                      </a:r>
                      <a:r>
                        <a:rPr lang="it-IT" sz="1400" baseline="0" dirty="0" smtClean="0"/>
                        <a:t> </a:t>
                      </a:r>
                      <a:r>
                        <a:rPr lang="it-IT" sz="1400" dirty="0" smtClean="0"/>
                        <a:t>se </a:t>
                      </a:r>
                      <a:r>
                        <a:rPr lang="it-IT" sz="1400" dirty="0"/>
                        <a:t>un valore </a:t>
                      </a:r>
                      <a:r>
                        <a:rPr lang="it-IT" sz="1400" dirty="0" smtClean="0"/>
                        <a:t>è</a:t>
                      </a:r>
                      <a:r>
                        <a:rPr lang="it-IT" sz="1400" baseline="0" dirty="0" smtClean="0"/>
                        <a:t> non è lo speciale valore </a:t>
                      </a:r>
                      <a:r>
                        <a:rPr lang="it-IT" sz="1400" baseline="0" dirty="0" err="1" smtClean="0"/>
                        <a:t>NaN</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Number</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a:t>Converte il valore di un oggetto </a:t>
                      </a:r>
                      <a:r>
                        <a:rPr lang="it-IT" sz="1400" dirty="0" smtClean="0"/>
                        <a:t>in </a:t>
                      </a:r>
                      <a:r>
                        <a:rPr lang="it-IT" sz="1400" dirty="0"/>
                        <a:t>un numero</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parseFloat</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a:t>Analizza una stringa e restituisce </a:t>
                      </a:r>
                      <a:r>
                        <a:rPr lang="it-IT" sz="1400" dirty="0" smtClean="0"/>
                        <a:t>un</a:t>
                      </a:r>
                      <a:r>
                        <a:rPr lang="it-IT" sz="1400" baseline="0" dirty="0" smtClean="0"/>
                        <a:t> </a:t>
                      </a:r>
                      <a:r>
                        <a:rPr lang="it-IT" sz="1400" dirty="0" smtClean="0"/>
                        <a:t>numero </a:t>
                      </a:r>
                      <a:r>
                        <a:rPr lang="it-IT" sz="1400" dirty="0"/>
                        <a:t>in virgola </a:t>
                      </a:r>
                      <a:r>
                        <a:rPr lang="it-IT" sz="1400" dirty="0" smtClean="0"/>
                        <a:t>mobile o </a:t>
                      </a:r>
                      <a:r>
                        <a:rPr lang="it-IT" sz="1400" dirty="0" err="1" smtClean="0"/>
                        <a:t>NaN</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parseInt</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a:t>Analizza una stringa </a:t>
                      </a:r>
                      <a:r>
                        <a:rPr lang="it-IT" sz="1400" dirty="0" smtClean="0"/>
                        <a:t>e</a:t>
                      </a:r>
                      <a:r>
                        <a:rPr lang="it-IT" sz="1400" baseline="0" dirty="0" smtClean="0"/>
                        <a:t> </a:t>
                      </a:r>
                      <a:r>
                        <a:rPr lang="it-IT" sz="1400" dirty="0" smtClean="0"/>
                        <a:t>restituisce </a:t>
                      </a:r>
                      <a:r>
                        <a:rPr lang="it-IT" sz="1400" dirty="0"/>
                        <a:t>un </a:t>
                      </a:r>
                      <a:r>
                        <a:rPr lang="it-IT" sz="1400" dirty="0" smtClean="0"/>
                        <a:t>intero o </a:t>
                      </a:r>
                      <a:r>
                        <a:rPr lang="it-IT" sz="1400" dirty="0" err="1" smtClean="0"/>
                        <a:t>NaN</a:t>
                      </a:r>
                      <a:endParaRPr lang="it-IT" sz="1400" dirty="0">
                        <a:latin typeface="+mn-lt"/>
                        <a:ea typeface="Calibri"/>
                        <a:cs typeface="Times New Roman"/>
                      </a:endParaRPr>
                    </a:p>
                  </a:txBody>
                  <a:tcPr marL="72000" marR="72000" marT="36000" marB="0"/>
                </a:tc>
              </a:tr>
              <a:tr h="236139">
                <a:tc>
                  <a:txBody>
                    <a:bodyPr/>
                    <a:lstStyle/>
                    <a:p>
                      <a:pPr fontAlgn="t">
                        <a:lnSpc>
                          <a:spcPts val="1400"/>
                        </a:lnSpc>
                      </a:pPr>
                      <a:r>
                        <a:rPr lang="it-IT" sz="1400" dirty="0" err="1"/>
                        <a:t>String</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a:t>Converte il valore di un oggetto in una stringa</a:t>
                      </a:r>
                      <a:endParaRPr lang="it-IT" sz="1400">
                        <a:latin typeface="+mn-lt"/>
                        <a:ea typeface="Calibri"/>
                        <a:cs typeface="Times New Roman"/>
                      </a:endParaRPr>
                    </a:p>
                  </a:txBody>
                  <a:tcPr marL="72000" marR="72000" marT="36000" marB="0"/>
                </a:tc>
              </a:tr>
              <a:tr h="236139">
                <a:tc>
                  <a:txBody>
                    <a:bodyPr/>
                    <a:lstStyle/>
                    <a:p>
                      <a:pPr fontAlgn="t">
                        <a:lnSpc>
                          <a:spcPts val="1400"/>
                        </a:lnSpc>
                      </a:pPr>
                      <a:r>
                        <a:rPr lang="it-IT" sz="1400" dirty="0" err="1"/>
                        <a:t>unescape</a:t>
                      </a:r>
                      <a:r>
                        <a:rPr lang="it-IT" sz="1400" dirty="0"/>
                        <a:t>()</a:t>
                      </a:r>
                      <a:endParaRPr lang="it-IT" sz="1400" dirty="0">
                        <a:latin typeface="+mn-lt"/>
                      </a:endParaRPr>
                    </a:p>
                  </a:txBody>
                  <a:tcPr marL="72000" marR="72000" marT="36000" marB="0"/>
                </a:tc>
                <a:tc>
                  <a:txBody>
                    <a:bodyPr/>
                    <a:lstStyle/>
                    <a:p>
                      <a:pPr>
                        <a:lnSpc>
                          <a:spcPts val="1400"/>
                        </a:lnSpc>
                        <a:spcAft>
                          <a:spcPts val="0"/>
                        </a:spcAft>
                      </a:pPr>
                      <a:r>
                        <a:rPr lang="it-IT" sz="1400" dirty="0"/>
                        <a:t>Decodifica una stringa </a:t>
                      </a:r>
                      <a:r>
                        <a:rPr lang="it-IT" sz="1400" dirty="0" smtClean="0"/>
                        <a:t>codificata con </a:t>
                      </a:r>
                      <a:r>
                        <a:rPr lang="it-IT" sz="1400" dirty="0" err="1" smtClean="0"/>
                        <a:t>escape</a:t>
                      </a:r>
                      <a:r>
                        <a:rPr lang="it-IT" sz="1400" dirty="0" smtClean="0"/>
                        <a:t>.</a:t>
                      </a:r>
                      <a:endParaRPr lang="it-IT" sz="1400" dirty="0">
                        <a:latin typeface="+mn-lt"/>
                        <a:ea typeface="Calibri"/>
                        <a:cs typeface="Times New Roman"/>
                      </a:endParaRPr>
                    </a:p>
                  </a:txBody>
                  <a:tcPr marL="72000" marR="72000" marT="36000" marB="0"/>
                </a:tc>
              </a:tr>
            </a:tbl>
          </a:graphicData>
        </a:graphic>
      </p:graphicFrame>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901429"/>
            <a:ext cx="7772400" cy="1102519"/>
          </a:xfrm>
          <a:prstGeom prst="rect">
            <a:avLst/>
          </a:prstGeom>
          <a:noFill/>
          <a:ln w="9525">
            <a:noFill/>
            <a:miter lim="800000"/>
            <a:headEnd/>
            <a:tailEnd/>
          </a:ln>
        </p:spPr>
        <p:txBody>
          <a:bodyPr anchor="ctr"/>
          <a:lstStyle/>
          <a:p>
            <a:pPr algn="ctr"/>
            <a:r>
              <a:rPr lang="it-IT" sz="5400" dirty="0">
                <a:solidFill>
                  <a:srgbClr val="006699"/>
                </a:solidFill>
                <a:latin typeface="+mj-lt"/>
              </a:rPr>
              <a:t>FUNZIONI E METODI</a:t>
            </a:r>
          </a:p>
        </p:txBody>
      </p:sp>
    </p:spTree>
    <p:extLst>
      <p:ext uri="{BB962C8B-B14F-4D97-AF65-F5344CB8AC3E}">
        <p14:creationId xmlns:p14="http://schemas.microsoft.com/office/powerpoint/2010/main" val="3218394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627460"/>
            <a:ext cx="8229600" cy="857250"/>
          </a:xfrm>
        </p:spPr>
        <p:txBody>
          <a:bodyPr/>
          <a:lstStyle/>
          <a:p>
            <a:pPr eaLnBrk="1" hangingPunct="1"/>
            <a:r>
              <a:rPr lang="it-IT" sz="4800" dirty="0" smtClean="0">
                <a:solidFill>
                  <a:srgbClr val="006699"/>
                </a:solidFill>
              </a:rPr>
              <a:t>COSA È UNA FUNZIONE</a:t>
            </a:r>
          </a:p>
        </p:txBody>
      </p:sp>
      <p:sp>
        <p:nvSpPr>
          <p:cNvPr id="43011" name="Rectangle 3"/>
          <p:cNvSpPr>
            <a:spLocks noGrp="1" noChangeArrowheads="1"/>
          </p:cNvSpPr>
          <p:nvPr>
            <p:ph idx="1"/>
          </p:nvPr>
        </p:nvSpPr>
        <p:spPr>
          <a:xfrm>
            <a:off x="468313" y="1545431"/>
            <a:ext cx="8229600" cy="3186559"/>
          </a:xfrm>
        </p:spPr>
        <p:txBody>
          <a:bodyPr/>
          <a:lstStyle/>
          <a:p>
            <a:pPr eaLnBrk="1" hangingPunct="1"/>
            <a:r>
              <a:rPr lang="it-IT" sz="2800" dirty="0" smtClean="0"/>
              <a:t>Una funzione (o metodo) è una costrutto presente in tutti i linguaggi di programmazione che consente di associare un gruppo di comandi ad un identificatore.</a:t>
            </a:r>
          </a:p>
          <a:p>
            <a:pPr eaLnBrk="1" hangingPunct="1"/>
            <a:r>
              <a:rPr lang="it-IT" sz="2800" dirty="0" smtClean="0"/>
              <a:t>Quando nel programma scriverò l’identificatore saranno eseguiti tutti i comandi che </a:t>
            </a:r>
            <a:r>
              <a:rPr lang="it-IT" sz="2800" dirty="0" err="1" smtClean="0"/>
              <a:t>compongona</a:t>
            </a:r>
            <a:r>
              <a:rPr lang="it-IT" sz="2800" dirty="0" smtClean="0"/>
              <a:t> la funzione</a:t>
            </a:r>
          </a:p>
        </p:txBody>
      </p:sp>
    </p:spTree>
    <p:extLst>
      <p:ext uri="{BB962C8B-B14F-4D97-AF65-F5344CB8AC3E}">
        <p14:creationId xmlns:p14="http://schemas.microsoft.com/office/powerpoint/2010/main" val="648093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857250"/>
          </a:xfrm>
        </p:spPr>
        <p:txBody>
          <a:bodyPr/>
          <a:lstStyle/>
          <a:p>
            <a:r>
              <a:rPr lang="it-IT" sz="3600" dirty="0">
                <a:solidFill>
                  <a:schemeClr val="accent2">
                    <a:lumMod val="50000"/>
                  </a:schemeClr>
                </a:solidFill>
              </a:rPr>
              <a:t>COSA È UN LINGUAGGIO DI PROGRAMMAZIONE</a:t>
            </a:r>
            <a:endParaRPr lang="it-IT" sz="3600" dirty="0"/>
          </a:p>
        </p:txBody>
      </p:sp>
      <p:sp>
        <p:nvSpPr>
          <p:cNvPr id="3" name="Segnaposto contenuto 2"/>
          <p:cNvSpPr>
            <a:spLocks noGrp="1"/>
          </p:cNvSpPr>
          <p:nvPr>
            <p:ph idx="1"/>
          </p:nvPr>
        </p:nvSpPr>
        <p:spPr>
          <a:xfrm>
            <a:off x="457200" y="1779662"/>
            <a:ext cx="8229600" cy="3096344"/>
          </a:xfrm>
        </p:spPr>
        <p:txBody>
          <a:bodyPr/>
          <a:lstStyle/>
          <a:p>
            <a:r>
              <a:rPr lang="it-IT" dirty="0" smtClean="0"/>
              <a:t>Serve a facilitare </a:t>
            </a:r>
            <a:r>
              <a:rPr lang="it-IT" dirty="0"/>
              <a:t>la programmazione dei calcolatori rendendo possibile descrivere gli algoritmi e le strutture dei dati in una forma più vicina a quella del linguaggio umano scritto. </a:t>
            </a:r>
          </a:p>
          <a:p>
            <a:endParaRPr lang="it-IT" dirty="0"/>
          </a:p>
        </p:txBody>
      </p:sp>
    </p:spTree>
    <p:extLst>
      <p:ext uri="{BB962C8B-B14F-4D97-AF65-F5344CB8AC3E}">
        <p14:creationId xmlns:p14="http://schemas.microsoft.com/office/powerpoint/2010/main" val="235639217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27460"/>
            <a:ext cx="8229600" cy="857250"/>
          </a:xfrm>
        </p:spPr>
        <p:txBody>
          <a:bodyPr/>
          <a:lstStyle/>
          <a:p>
            <a:pPr algn="l" eaLnBrk="1" hangingPunct="1"/>
            <a:r>
              <a:rPr lang="it-IT" smtClean="0">
                <a:solidFill>
                  <a:srgbClr val="006699"/>
                </a:solidFill>
              </a:rPr>
              <a:t>Utilità delle FUNZIONi</a:t>
            </a:r>
          </a:p>
        </p:txBody>
      </p:sp>
      <p:sp>
        <p:nvSpPr>
          <p:cNvPr id="44035" name="Rectangle 3"/>
          <p:cNvSpPr>
            <a:spLocks noGrp="1" noChangeArrowheads="1"/>
          </p:cNvSpPr>
          <p:nvPr>
            <p:ph idx="1"/>
          </p:nvPr>
        </p:nvSpPr>
        <p:spPr>
          <a:xfrm>
            <a:off x="468313" y="1545431"/>
            <a:ext cx="8229600" cy="3049191"/>
          </a:xfrm>
        </p:spPr>
        <p:txBody>
          <a:bodyPr/>
          <a:lstStyle/>
          <a:p>
            <a:pPr eaLnBrk="1" hangingPunct="1"/>
            <a:r>
              <a:rPr lang="it-IT" sz="4000" dirty="0" smtClean="0"/>
              <a:t>L’uso di funzioni ha due vantaggi:</a:t>
            </a:r>
          </a:p>
          <a:p>
            <a:pPr lvl="1" eaLnBrk="1" hangingPunct="1"/>
            <a:r>
              <a:rPr lang="it-IT" sz="3600" dirty="0" smtClean="0"/>
              <a:t>evitare di scrivere codice ripetitivo</a:t>
            </a:r>
          </a:p>
          <a:p>
            <a:pPr lvl="1" eaLnBrk="1" hangingPunct="1"/>
            <a:r>
              <a:rPr lang="it-IT" sz="3600" dirty="0" smtClean="0"/>
              <a:t>rendere il mio programma modulare facilitando così modifiche e correzioni. </a:t>
            </a:r>
          </a:p>
        </p:txBody>
      </p:sp>
    </p:spTree>
    <p:extLst>
      <p:ext uri="{BB962C8B-B14F-4D97-AF65-F5344CB8AC3E}">
        <p14:creationId xmlns:p14="http://schemas.microsoft.com/office/powerpoint/2010/main" val="37469149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627460"/>
            <a:ext cx="8229600" cy="857250"/>
          </a:xfrm>
        </p:spPr>
        <p:txBody>
          <a:bodyPr/>
          <a:lstStyle/>
          <a:p>
            <a:pPr eaLnBrk="1" hangingPunct="1"/>
            <a:r>
              <a:rPr lang="it-IT" dirty="0" smtClean="0">
                <a:solidFill>
                  <a:srgbClr val="006699"/>
                </a:solidFill>
              </a:rPr>
              <a:t>IN JAVASCRIPT</a:t>
            </a:r>
          </a:p>
        </p:txBody>
      </p:sp>
      <p:sp>
        <p:nvSpPr>
          <p:cNvPr id="45059" name="Rectangle 3"/>
          <p:cNvSpPr>
            <a:spLocks noGrp="1" noChangeArrowheads="1"/>
          </p:cNvSpPr>
          <p:nvPr>
            <p:ph idx="1"/>
          </p:nvPr>
        </p:nvSpPr>
        <p:spPr>
          <a:xfrm>
            <a:off x="468313" y="1545431"/>
            <a:ext cx="8229600" cy="3049191"/>
          </a:xfrm>
        </p:spPr>
        <p:txBody>
          <a:bodyPr/>
          <a:lstStyle/>
          <a:p>
            <a:pPr eaLnBrk="1" hangingPunct="1"/>
            <a:r>
              <a:rPr lang="it-IT" dirty="0" smtClean="0"/>
              <a:t>Le</a:t>
            </a:r>
            <a:r>
              <a:rPr lang="it-IT" i="1" dirty="0" smtClean="0"/>
              <a:t> </a:t>
            </a:r>
            <a:r>
              <a:rPr lang="it-IT" b="1" i="1" dirty="0" smtClean="0">
                <a:solidFill>
                  <a:srgbClr val="006699"/>
                </a:solidFill>
              </a:rPr>
              <a:t>funzioni</a:t>
            </a:r>
            <a:r>
              <a:rPr lang="it-IT" dirty="0" smtClean="0"/>
              <a:t> sono blocchi di codice </a:t>
            </a:r>
            <a:r>
              <a:rPr lang="it-IT" b="1" i="1" dirty="0" err="1" smtClean="0">
                <a:solidFill>
                  <a:srgbClr val="006699"/>
                </a:solidFill>
              </a:rPr>
              <a:t>JavaScript</a:t>
            </a:r>
            <a:r>
              <a:rPr lang="it-IT" dirty="0" smtClean="0"/>
              <a:t> riutilizzabili in qualsiasi punto della pagina in cui sono inserite.</a:t>
            </a:r>
            <a:endParaRPr lang="it-IT" sz="4000" dirty="0" smtClean="0"/>
          </a:p>
          <a:p>
            <a:pPr eaLnBrk="1" hangingPunct="1"/>
            <a:r>
              <a:rPr lang="it-IT" dirty="0" smtClean="0"/>
              <a:t>I </a:t>
            </a:r>
            <a:r>
              <a:rPr lang="it-IT" b="1" i="1" dirty="0" smtClean="0">
                <a:solidFill>
                  <a:srgbClr val="006699"/>
                </a:solidFill>
              </a:rPr>
              <a:t>metodi</a:t>
            </a:r>
            <a:r>
              <a:rPr lang="it-IT" dirty="0" smtClean="0"/>
              <a:t> sono semplicemente funzioni che sono associati a un oggetto. </a:t>
            </a:r>
          </a:p>
        </p:txBody>
      </p:sp>
    </p:spTree>
    <p:extLst>
      <p:ext uri="{BB962C8B-B14F-4D97-AF65-F5344CB8AC3E}">
        <p14:creationId xmlns:p14="http://schemas.microsoft.com/office/powerpoint/2010/main" val="17458292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627460"/>
            <a:ext cx="8229600" cy="857250"/>
          </a:xfrm>
        </p:spPr>
        <p:txBody>
          <a:bodyPr/>
          <a:lstStyle/>
          <a:p>
            <a:pPr eaLnBrk="1" hangingPunct="1"/>
            <a:r>
              <a:rPr lang="it-IT" sz="3600" dirty="0" smtClean="0">
                <a:solidFill>
                  <a:srgbClr val="006699"/>
                </a:solidFill>
              </a:rPr>
              <a:t>DEFINIZIONE</a:t>
            </a:r>
          </a:p>
        </p:txBody>
      </p:sp>
      <p:sp>
        <p:nvSpPr>
          <p:cNvPr id="46083" name="Rectangle 3"/>
          <p:cNvSpPr>
            <a:spLocks noGrp="1" noChangeArrowheads="1"/>
          </p:cNvSpPr>
          <p:nvPr>
            <p:ph idx="1"/>
          </p:nvPr>
        </p:nvSpPr>
        <p:spPr>
          <a:xfrm>
            <a:off x="468313" y="1413273"/>
            <a:ext cx="8229600" cy="3049190"/>
          </a:xfrm>
        </p:spPr>
        <p:txBody>
          <a:bodyPr/>
          <a:lstStyle/>
          <a:p>
            <a:pPr eaLnBrk="1" hangingPunct="1"/>
            <a:r>
              <a:rPr lang="it-IT" sz="2800" dirty="0" smtClean="0"/>
              <a:t>Una funzione deve essere </a:t>
            </a:r>
            <a:r>
              <a:rPr lang="it-IT" sz="2800" b="1" dirty="0" smtClean="0"/>
              <a:t>dichiarata</a:t>
            </a:r>
            <a:r>
              <a:rPr lang="it-IT" sz="2800" dirty="0" smtClean="0"/>
              <a:t> e </a:t>
            </a:r>
            <a:r>
              <a:rPr lang="it-IT" sz="2800" b="1" dirty="0" smtClean="0"/>
              <a:t>definita</a:t>
            </a:r>
            <a:r>
              <a:rPr lang="it-IT" sz="2800" dirty="0" smtClean="0"/>
              <a:t>; </a:t>
            </a:r>
          </a:p>
          <a:p>
            <a:pPr lvl="1" eaLnBrk="1" hangingPunct="1"/>
            <a:r>
              <a:rPr lang="it-IT" sz="2400" dirty="0" smtClean="0"/>
              <a:t>cioè vanno specificati il nome e il numero di parametri che verranno utilizzati nel corpo della funzione </a:t>
            </a:r>
          </a:p>
          <a:p>
            <a:pPr lvl="1" eaLnBrk="1" hangingPunct="1"/>
            <a:r>
              <a:rPr lang="it-IT" sz="2400" dirty="0" smtClean="0"/>
              <a:t>e successivamente dovremo scrivere il </a:t>
            </a:r>
            <a:r>
              <a:rPr lang="it-IT" sz="2400" b="1" dirty="0" smtClean="0">
                <a:solidFill>
                  <a:srgbClr val="006699"/>
                </a:solidFill>
              </a:rPr>
              <a:t>corpo</a:t>
            </a:r>
            <a:r>
              <a:rPr lang="it-IT" sz="2400" dirty="0" smtClean="0"/>
              <a:t> della funzione vera e propria.</a:t>
            </a:r>
          </a:p>
          <a:p>
            <a:pPr lvl="1" eaLnBrk="1" hangingPunct="1"/>
            <a:r>
              <a:rPr lang="it-IT" sz="2400" dirty="0" smtClean="0"/>
              <a:t>all’interno del corpo della funzione potrò definire un </a:t>
            </a:r>
            <a:r>
              <a:rPr lang="it-IT" sz="2400" b="1" dirty="0" smtClean="0">
                <a:solidFill>
                  <a:srgbClr val="006699"/>
                </a:solidFill>
              </a:rPr>
              <a:t>valore di ritorno</a:t>
            </a:r>
            <a:r>
              <a:rPr lang="it-IT" sz="2400" dirty="0" smtClean="0"/>
              <a:t>.</a:t>
            </a:r>
          </a:p>
        </p:txBody>
      </p:sp>
    </p:spTree>
    <p:extLst>
      <p:ext uri="{BB962C8B-B14F-4D97-AF65-F5344CB8AC3E}">
        <p14:creationId xmlns:p14="http://schemas.microsoft.com/office/powerpoint/2010/main" val="23828029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83518"/>
            <a:ext cx="8229600" cy="857250"/>
          </a:xfrm>
        </p:spPr>
        <p:txBody>
          <a:bodyPr/>
          <a:lstStyle/>
          <a:p>
            <a:pPr eaLnBrk="1" hangingPunct="1"/>
            <a:r>
              <a:rPr lang="it-IT" dirty="0" smtClean="0">
                <a:solidFill>
                  <a:srgbClr val="006699"/>
                </a:solidFill>
              </a:rPr>
              <a:t>ESEMPIO 1</a:t>
            </a:r>
          </a:p>
        </p:txBody>
      </p:sp>
      <p:sp>
        <p:nvSpPr>
          <p:cNvPr id="47107" name="Rectangle 3"/>
          <p:cNvSpPr>
            <a:spLocks noGrp="1" noChangeArrowheads="1"/>
          </p:cNvSpPr>
          <p:nvPr>
            <p:ph idx="1"/>
          </p:nvPr>
        </p:nvSpPr>
        <p:spPr>
          <a:xfrm>
            <a:off x="468313" y="1383506"/>
            <a:ext cx="8229600" cy="3492500"/>
          </a:xfrm>
        </p:spPr>
        <p:txBody>
          <a:bodyPr/>
          <a:lstStyle/>
          <a:p>
            <a:pPr eaLnBrk="1" hangingPunct="1">
              <a:buFontTx/>
              <a:buNone/>
            </a:pPr>
            <a:r>
              <a:rPr lang="it-IT" sz="1800" b="1" dirty="0" err="1" smtClean="0">
                <a:latin typeface="Courier New" pitchFamily="49" charset="0"/>
              </a:rPr>
              <a:t>function</a:t>
            </a:r>
            <a:r>
              <a:rPr lang="it-IT" sz="1800" dirty="0" smtClean="0">
                <a:latin typeface="Courier New" pitchFamily="49" charset="0"/>
              </a:rPr>
              <a:t> </a:t>
            </a:r>
            <a:r>
              <a:rPr lang="it-IT" sz="1800" dirty="0" err="1" smtClean="0">
                <a:latin typeface="Courier New" pitchFamily="49" charset="0"/>
              </a:rPr>
              <a:t>hello</a:t>
            </a:r>
            <a:r>
              <a:rPr lang="it-IT" sz="1800" dirty="0" smtClean="0">
                <a:latin typeface="Courier New" pitchFamily="49" charset="0"/>
              </a:rPr>
              <a:t>() {</a:t>
            </a:r>
          </a:p>
          <a:p>
            <a:pPr eaLnBrk="1" hangingPunct="1">
              <a:buFontTx/>
              <a:buNone/>
            </a:pPr>
            <a:r>
              <a:rPr lang="it-IT" sz="1800" dirty="0" smtClean="0">
                <a:latin typeface="Courier New" pitchFamily="49" charset="0"/>
              </a:rPr>
              <a:t>	</a:t>
            </a:r>
            <a:r>
              <a:rPr lang="it-IT" sz="1800" b="1" dirty="0" err="1" smtClean="0">
                <a:latin typeface="Courier New" pitchFamily="49" charset="0"/>
              </a:rPr>
              <a:t>alert</a:t>
            </a:r>
            <a:r>
              <a:rPr lang="it-IT" sz="1800" dirty="0" smtClean="0">
                <a:latin typeface="Courier New" pitchFamily="49" charset="0"/>
              </a:rPr>
              <a:t>("Ciao gente!");</a:t>
            </a:r>
          </a:p>
          <a:p>
            <a:pPr eaLnBrk="1" hangingPunct="1">
              <a:buFontTx/>
              <a:buNone/>
            </a:pPr>
            <a:r>
              <a:rPr lang="it-IT" sz="1800" dirty="0" smtClean="0">
                <a:latin typeface="Courier New" pitchFamily="49" charset="0"/>
              </a:rPr>
              <a:t>}</a:t>
            </a:r>
          </a:p>
          <a:p>
            <a:pPr eaLnBrk="1" hangingPunct="1"/>
            <a:r>
              <a:rPr lang="it-IT" sz="1800" dirty="0" smtClean="0"/>
              <a:t>Questo codice dichiara la funzione </a:t>
            </a:r>
            <a:r>
              <a:rPr lang="it-IT" sz="1800" dirty="0" err="1" smtClean="0"/>
              <a:t>hello</a:t>
            </a:r>
            <a:r>
              <a:rPr lang="it-IT" sz="1800" dirty="0" smtClean="0"/>
              <a:t>. Non ha parametri e non restituisce valori.</a:t>
            </a:r>
          </a:p>
          <a:p>
            <a:pPr eaLnBrk="1" hangingPunct="1"/>
            <a:r>
              <a:rPr lang="it-IT" sz="1800" dirty="0" smtClean="0"/>
              <a:t>La funzione viene poi definita dal blocco di codice tra le due parentesi graffe. Il comando usa la funzione </a:t>
            </a:r>
            <a:r>
              <a:rPr lang="it-IT" sz="1800" dirty="0" err="1" smtClean="0">
                <a:latin typeface="+mj-lt"/>
              </a:rPr>
              <a:t>alert</a:t>
            </a:r>
            <a:r>
              <a:rPr lang="it-IT" sz="1800" dirty="0" smtClean="0"/>
              <a:t> (predefinita) per lanciare un messaggio all'utente. Se scrivo:</a:t>
            </a:r>
          </a:p>
          <a:p>
            <a:pPr eaLnBrk="1" hangingPunct="1">
              <a:buFontTx/>
              <a:buNone/>
            </a:pPr>
            <a:r>
              <a:rPr lang="it-IT" sz="1800" dirty="0" smtClean="0"/>
              <a:t>		</a:t>
            </a:r>
            <a:r>
              <a:rPr lang="it-IT" sz="1800" dirty="0" err="1" smtClean="0">
                <a:latin typeface="Courier New" pitchFamily="49" charset="0"/>
              </a:rPr>
              <a:t>hello</a:t>
            </a:r>
            <a:r>
              <a:rPr lang="it-IT" sz="1800" dirty="0" smtClean="0">
                <a:latin typeface="Courier New" pitchFamily="49" charset="0"/>
              </a:rPr>
              <a:t>();</a:t>
            </a:r>
          </a:p>
          <a:p>
            <a:pPr eaLnBrk="1" hangingPunct="1">
              <a:buFontTx/>
              <a:buNone/>
            </a:pPr>
            <a:r>
              <a:rPr lang="it-IT" sz="1800" dirty="0" smtClean="0">
                <a:latin typeface="Courier New" pitchFamily="49" charset="0"/>
              </a:rPr>
              <a:t>	</a:t>
            </a:r>
            <a:r>
              <a:rPr lang="it-IT" sz="1800" dirty="0" smtClean="0"/>
              <a:t>si aprirà la piccola finestra dei messaggi con scritto ciao gente .</a:t>
            </a:r>
          </a:p>
        </p:txBody>
      </p:sp>
    </p:spTree>
    <p:extLst>
      <p:ext uri="{BB962C8B-B14F-4D97-AF65-F5344CB8AC3E}">
        <p14:creationId xmlns:p14="http://schemas.microsoft.com/office/powerpoint/2010/main" val="57570597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83518"/>
            <a:ext cx="8229600" cy="857250"/>
          </a:xfrm>
        </p:spPr>
        <p:txBody>
          <a:bodyPr/>
          <a:lstStyle/>
          <a:p>
            <a:pPr eaLnBrk="1" hangingPunct="1"/>
            <a:r>
              <a:rPr lang="it-IT" dirty="0" smtClean="0">
                <a:solidFill>
                  <a:srgbClr val="006699"/>
                </a:solidFill>
              </a:rPr>
              <a:t>ESEMPIO 2</a:t>
            </a:r>
          </a:p>
        </p:txBody>
      </p:sp>
      <p:sp>
        <p:nvSpPr>
          <p:cNvPr id="47107" name="Rectangle 3"/>
          <p:cNvSpPr>
            <a:spLocks noGrp="1" noChangeArrowheads="1"/>
          </p:cNvSpPr>
          <p:nvPr>
            <p:ph idx="1"/>
          </p:nvPr>
        </p:nvSpPr>
        <p:spPr>
          <a:xfrm>
            <a:off x="468313" y="1383506"/>
            <a:ext cx="8229600" cy="3492500"/>
          </a:xfrm>
        </p:spPr>
        <p:txBody>
          <a:bodyPr/>
          <a:lstStyle/>
          <a:p>
            <a:pPr eaLnBrk="1" hangingPunct="1">
              <a:buFontTx/>
              <a:buNone/>
            </a:pPr>
            <a:r>
              <a:rPr lang="it-IT" sz="1800" b="1" dirty="0" err="1" smtClean="0">
                <a:latin typeface="Courier New" pitchFamily="49" charset="0"/>
              </a:rPr>
              <a:t>function</a:t>
            </a:r>
            <a:r>
              <a:rPr lang="it-IT" sz="1800" dirty="0" smtClean="0">
                <a:latin typeface="Courier New" pitchFamily="49" charset="0"/>
              </a:rPr>
              <a:t> somma(n1, n2) {</a:t>
            </a:r>
          </a:p>
          <a:p>
            <a:pPr eaLnBrk="1" hangingPunct="1">
              <a:buFontTx/>
              <a:buNone/>
            </a:pPr>
            <a:r>
              <a:rPr lang="it-IT" sz="1800" dirty="0" smtClean="0">
                <a:latin typeface="Courier New" pitchFamily="49" charset="0"/>
              </a:rPr>
              <a:t>	</a:t>
            </a:r>
            <a:r>
              <a:rPr lang="it-IT" sz="1800" b="1" dirty="0" err="1" smtClean="0">
                <a:latin typeface="Courier New" pitchFamily="49" charset="0"/>
              </a:rPr>
              <a:t>return</a:t>
            </a:r>
            <a:r>
              <a:rPr lang="it-IT" sz="1800" dirty="0" smtClean="0">
                <a:latin typeface="Courier New" pitchFamily="49" charset="0"/>
              </a:rPr>
              <a:t> (n1 + n2);</a:t>
            </a:r>
          </a:p>
          <a:p>
            <a:pPr eaLnBrk="1" hangingPunct="1">
              <a:buFontTx/>
              <a:buNone/>
            </a:pPr>
            <a:r>
              <a:rPr lang="it-IT" sz="1800" dirty="0" smtClean="0">
                <a:latin typeface="Courier New" pitchFamily="49" charset="0"/>
              </a:rPr>
              <a:t>}</a:t>
            </a:r>
          </a:p>
          <a:p>
            <a:pPr eaLnBrk="1" hangingPunct="1"/>
            <a:r>
              <a:rPr lang="it-IT" sz="1800" dirty="0" smtClean="0"/>
              <a:t>Questo codice dichiara la funzione somma che accetta due parametri che devono essere numeri e restituisce un numero.</a:t>
            </a:r>
          </a:p>
          <a:p>
            <a:pPr eaLnBrk="1" hangingPunct="1"/>
            <a:r>
              <a:rPr lang="it-IT" sz="1800" dirty="0" smtClean="0"/>
              <a:t>La funzione viene poi definita dal blocco di codice tra le due parentesi graffe. Il comando fa che la funzioni ritorni la somma dei due numeri passati come parametri. Se scrivo:</a:t>
            </a:r>
          </a:p>
          <a:p>
            <a:pPr eaLnBrk="1" hangingPunct="1">
              <a:buFontTx/>
              <a:buNone/>
            </a:pPr>
            <a:r>
              <a:rPr lang="it-IT" sz="1800" dirty="0" smtClean="0"/>
              <a:t>		</a:t>
            </a:r>
            <a:r>
              <a:rPr lang="it-IT" sz="1800" b="1" dirty="0" err="1" smtClean="0">
                <a:latin typeface="Courier New" pitchFamily="49" charset="0"/>
              </a:rPr>
              <a:t>var</a:t>
            </a:r>
            <a:r>
              <a:rPr lang="it-IT" sz="1800" dirty="0" smtClean="0">
                <a:latin typeface="Courier New" pitchFamily="49" charset="0"/>
              </a:rPr>
              <a:t> a;</a:t>
            </a:r>
          </a:p>
          <a:p>
            <a:pPr eaLnBrk="1" hangingPunct="1">
              <a:buFontTx/>
              <a:buNone/>
            </a:pPr>
            <a:r>
              <a:rPr lang="it-IT" sz="1800" dirty="0" smtClean="0">
                <a:latin typeface="Courier New" pitchFamily="49" charset="0"/>
              </a:rPr>
              <a:t>		a = somma(5, 7);</a:t>
            </a:r>
          </a:p>
          <a:p>
            <a:pPr eaLnBrk="1" hangingPunct="1">
              <a:buFontTx/>
              <a:buNone/>
            </a:pPr>
            <a:r>
              <a:rPr lang="it-IT" sz="1800" dirty="0" smtClean="0">
                <a:latin typeface="Courier New" pitchFamily="49" charset="0"/>
              </a:rPr>
              <a:t>	</a:t>
            </a:r>
            <a:r>
              <a:rPr lang="it-IT" sz="1800" dirty="0" smtClean="0"/>
              <a:t>a conterrà 12.</a:t>
            </a:r>
          </a:p>
        </p:txBody>
      </p:sp>
    </p:spTree>
    <p:extLst>
      <p:ext uri="{BB962C8B-B14F-4D97-AF65-F5344CB8AC3E}">
        <p14:creationId xmlns:p14="http://schemas.microsoft.com/office/powerpoint/2010/main" val="6508568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11956"/>
            <a:ext cx="8229600" cy="857250"/>
          </a:xfrm>
        </p:spPr>
        <p:txBody>
          <a:bodyPr/>
          <a:lstStyle/>
          <a:p>
            <a:pPr eaLnBrk="1" hangingPunct="1"/>
            <a:r>
              <a:rPr lang="it-IT" sz="3600" dirty="0" smtClean="0">
                <a:solidFill>
                  <a:srgbClr val="006699"/>
                </a:solidFill>
              </a:rPr>
              <a:t>FUNZIONI INCORPORATE</a:t>
            </a:r>
          </a:p>
        </p:txBody>
      </p:sp>
      <p:sp>
        <p:nvSpPr>
          <p:cNvPr id="48131" name="Rectangle 3"/>
          <p:cNvSpPr>
            <a:spLocks noGrp="1" noChangeArrowheads="1"/>
          </p:cNvSpPr>
          <p:nvPr>
            <p:ph idx="1"/>
          </p:nvPr>
        </p:nvSpPr>
        <p:spPr>
          <a:xfrm>
            <a:off x="468313" y="1168003"/>
            <a:ext cx="8229600" cy="3456384"/>
          </a:xfrm>
        </p:spPr>
        <p:txBody>
          <a:bodyPr/>
          <a:lstStyle/>
          <a:p>
            <a:pPr eaLnBrk="1" hangingPunct="1"/>
            <a:r>
              <a:rPr lang="it-IT" sz="2400" dirty="0" smtClean="0"/>
              <a:t>In ogni linguaggio sono incorporate numerose funzioni che consentono di eseguire determinate attività e di accedere alle informazioni.</a:t>
            </a:r>
          </a:p>
          <a:p>
            <a:pPr eaLnBrk="1" hangingPunct="1"/>
            <a:r>
              <a:rPr lang="it-IT" sz="2400" i="1" dirty="0" err="1" smtClean="0"/>
              <a:t>JavaScript</a:t>
            </a:r>
            <a:r>
              <a:rPr lang="it-IT" sz="2400" dirty="0" smtClean="0"/>
              <a:t> è linguaggio orientato agli oggetti. Tutte le funzioni sono incorporate negli oggetti predefiniti.</a:t>
            </a:r>
          </a:p>
          <a:p>
            <a:pPr eaLnBrk="1" hangingPunct="1"/>
            <a:r>
              <a:rPr lang="it-IT" sz="2400" dirty="0" smtClean="0"/>
              <a:t>Le funzioni appartenenti a un oggetto sono denominate </a:t>
            </a:r>
            <a:r>
              <a:rPr lang="it-IT" sz="2400" b="1" i="1" dirty="0" smtClean="0">
                <a:solidFill>
                  <a:srgbClr val="006699"/>
                </a:solidFill>
              </a:rPr>
              <a:t>metodi</a:t>
            </a:r>
            <a:r>
              <a:rPr lang="it-IT" sz="2400" dirty="0" smtClean="0"/>
              <a:t>.</a:t>
            </a:r>
          </a:p>
        </p:txBody>
      </p:sp>
    </p:spTree>
    <p:extLst>
      <p:ext uri="{BB962C8B-B14F-4D97-AF65-F5344CB8AC3E}">
        <p14:creationId xmlns:p14="http://schemas.microsoft.com/office/powerpoint/2010/main" val="6604540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11956"/>
            <a:ext cx="8229600" cy="857250"/>
          </a:xfrm>
        </p:spPr>
        <p:txBody>
          <a:bodyPr/>
          <a:lstStyle/>
          <a:p>
            <a:pPr eaLnBrk="1" hangingPunct="1"/>
            <a:r>
              <a:rPr lang="it-IT" sz="2800" spc="300" dirty="0" smtClean="0">
                <a:solidFill>
                  <a:srgbClr val="006699"/>
                </a:solidFill>
              </a:rPr>
              <a:t>SCRITTURA </a:t>
            </a:r>
            <a:r>
              <a:rPr lang="it-IT" sz="2800" spc="300" dirty="0" err="1" smtClean="0">
                <a:solidFill>
                  <a:srgbClr val="006699"/>
                </a:solidFill>
              </a:rPr>
              <a:t>DI</a:t>
            </a:r>
            <a:r>
              <a:rPr lang="it-IT" sz="2800" spc="300" dirty="0" smtClean="0">
                <a:solidFill>
                  <a:srgbClr val="006699"/>
                </a:solidFill>
              </a:rPr>
              <a:t> FUNZIONI CON NOME</a:t>
            </a:r>
          </a:p>
        </p:txBody>
      </p:sp>
      <p:sp>
        <p:nvSpPr>
          <p:cNvPr id="50179" name="Rectangle 3"/>
          <p:cNvSpPr>
            <a:spLocks noGrp="1" noChangeArrowheads="1"/>
          </p:cNvSpPr>
          <p:nvPr>
            <p:ph idx="1"/>
          </p:nvPr>
        </p:nvSpPr>
        <p:spPr>
          <a:xfrm>
            <a:off x="468313" y="1168004"/>
            <a:ext cx="8229600" cy="3491978"/>
          </a:xfrm>
        </p:spPr>
        <p:txBody>
          <a:bodyPr/>
          <a:lstStyle/>
          <a:p>
            <a:pPr eaLnBrk="1" hangingPunct="1">
              <a:buFontTx/>
              <a:buNone/>
            </a:pPr>
            <a:r>
              <a:rPr lang="it-IT" sz="1800" b="1" dirty="0" err="1" smtClean="0">
                <a:latin typeface="Courier New" pitchFamily="49" charset="0"/>
              </a:rPr>
              <a:t>function</a:t>
            </a:r>
            <a:r>
              <a:rPr lang="it-IT" sz="1800" b="1" dirty="0" smtClean="0">
                <a:latin typeface="Courier New" pitchFamily="49" charset="0"/>
              </a:rPr>
              <a:t> </a:t>
            </a:r>
            <a:r>
              <a:rPr lang="it-IT" sz="1800" dirty="0" err="1" smtClean="0">
                <a:latin typeface="Courier New" pitchFamily="49" charset="0"/>
              </a:rPr>
              <a:t>numefunzione</a:t>
            </a:r>
            <a:r>
              <a:rPr lang="it-IT" sz="1800" b="1" dirty="0" smtClean="0">
                <a:latin typeface="Courier New" pitchFamily="49" charset="0"/>
              </a:rPr>
              <a:t> (</a:t>
            </a:r>
            <a:r>
              <a:rPr lang="it-IT" sz="1800" dirty="0" smtClean="0">
                <a:latin typeface="Courier New" pitchFamily="49" charset="0"/>
              </a:rPr>
              <a:t>parametro1, parametro2, ….</a:t>
            </a:r>
            <a:r>
              <a:rPr lang="it-IT" sz="1800" b="1" dirty="0" smtClean="0">
                <a:latin typeface="Courier New" pitchFamily="49" charset="0"/>
              </a:rPr>
              <a:t>) {</a:t>
            </a:r>
          </a:p>
          <a:p>
            <a:pPr eaLnBrk="1" hangingPunct="1">
              <a:buFontTx/>
              <a:buNone/>
            </a:pPr>
            <a:r>
              <a:rPr lang="it-IT" sz="1800" b="1" dirty="0" smtClean="0">
                <a:latin typeface="Courier New" pitchFamily="49" charset="0"/>
              </a:rPr>
              <a:t>	// </a:t>
            </a:r>
            <a:r>
              <a:rPr lang="it-IT" sz="1800" dirty="0" smtClean="0">
                <a:latin typeface="Courier New" pitchFamily="49" charset="0"/>
              </a:rPr>
              <a:t>Blocco di istruzioni</a:t>
            </a:r>
          </a:p>
          <a:p>
            <a:pPr eaLnBrk="1" hangingPunct="1">
              <a:buFontTx/>
              <a:buNone/>
            </a:pPr>
            <a:r>
              <a:rPr lang="it-IT" sz="1800" b="1" dirty="0" smtClean="0">
                <a:latin typeface="Courier New" pitchFamily="49" charset="0"/>
              </a:rPr>
              <a:t>}</a:t>
            </a:r>
          </a:p>
          <a:p>
            <a:pPr eaLnBrk="1" hangingPunct="1"/>
            <a:r>
              <a:rPr lang="it-IT" sz="1800" dirty="0" err="1" smtClean="0"/>
              <a:t>nomefunzione</a:t>
            </a:r>
            <a:r>
              <a:rPr lang="it-IT" sz="1800" dirty="0" smtClean="0"/>
              <a:t> è il nome univoco della funzione. Tutti i nomi di funzione in un documento devono essere univoci.</a:t>
            </a:r>
          </a:p>
          <a:p>
            <a:pPr eaLnBrk="1" hangingPunct="1"/>
            <a:r>
              <a:rPr lang="it-IT" sz="1800" dirty="0" smtClean="0"/>
              <a:t>parametro1, parametro2, … uno o più parametri che vengono passati alla funzione. I parametri sono detti anche </a:t>
            </a:r>
            <a:r>
              <a:rPr lang="it-IT" sz="1800" i="1" dirty="0" smtClean="0"/>
              <a:t>argomenti</a:t>
            </a:r>
            <a:r>
              <a:rPr lang="it-IT" sz="1800" dirty="0" smtClean="0"/>
              <a:t>.</a:t>
            </a:r>
          </a:p>
          <a:p>
            <a:pPr eaLnBrk="1" hangingPunct="1"/>
            <a:r>
              <a:rPr lang="it-IT" sz="1800" dirty="0" smtClean="0"/>
              <a:t>Blocco di istruzioni contiene tutto il codice </a:t>
            </a:r>
            <a:r>
              <a:rPr lang="it-IT" sz="1800" i="1" dirty="0" err="1" smtClean="0"/>
              <a:t>JavascriptScript</a:t>
            </a:r>
            <a:r>
              <a:rPr lang="it-IT" sz="1800" dirty="0" smtClean="0"/>
              <a:t> relativo alla funzione. Questa parte contiene le istruzioni che eseguono le azioni, ovvero il codice che si desidera eseguire. Il commento </a:t>
            </a:r>
            <a:r>
              <a:rPr lang="it-IT" sz="1800" i="1" dirty="0" smtClean="0"/>
              <a:t>// Blocco di </a:t>
            </a:r>
            <a:r>
              <a:rPr lang="it-IT" sz="1800" dirty="0" smtClean="0"/>
              <a:t>istruzioni è un segnaposto che indica dove deve essere inserito il blocco della funzione.</a:t>
            </a:r>
          </a:p>
        </p:txBody>
      </p:sp>
    </p:spTree>
    <p:extLst>
      <p:ext uri="{BB962C8B-B14F-4D97-AF65-F5344CB8AC3E}">
        <p14:creationId xmlns:p14="http://schemas.microsoft.com/office/powerpoint/2010/main" val="37997712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11956"/>
            <a:ext cx="8229600" cy="857250"/>
          </a:xfrm>
        </p:spPr>
        <p:txBody>
          <a:bodyPr/>
          <a:lstStyle/>
          <a:p>
            <a:pPr eaLnBrk="1" hangingPunct="1"/>
            <a:r>
              <a:rPr lang="it-IT" sz="3200" spc="300" dirty="0" smtClean="0">
                <a:solidFill>
                  <a:srgbClr val="006699"/>
                </a:solidFill>
              </a:rPr>
              <a:t>SCRITTURA </a:t>
            </a:r>
            <a:r>
              <a:rPr lang="it-IT" sz="3200" spc="300" dirty="0" err="1" smtClean="0">
                <a:solidFill>
                  <a:srgbClr val="006699"/>
                </a:solidFill>
              </a:rPr>
              <a:t>DI</a:t>
            </a:r>
            <a:r>
              <a:rPr lang="it-IT" sz="3200" spc="300" dirty="0" smtClean="0">
                <a:solidFill>
                  <a:srgbClr val="006699"/>
                </a:solidFill>
              </a:rPr>
              <a:t> FUNZIONI ANONIME </a:t>
            </a:r>
          </a:p>
        </p:txBody>
      </p:sp>
      <p:sp>
        <p:nvSpPr>
          <p:cNvPr id="51203" name="Rectangle 3"/>
          <p:cNvSpPr>
            <a:spLocks noGrp="1" noChangeArrowheads="1"/>
          </p:cNvSpPr>
          <p:nvPr>
            <p:ph idx="1"/>
          </p:nvPr>
        </p:nvSpPr>
        <p:spPr>
          <a:xfrm>
            <a:off x="468313" y="1168004"/>
            <a:ext cx="8229600" cy="3419970"/>
          </a:xfrm>
        </p:spPr>
        <p:txBody>
          <a:bodyPr/>
          <a:lstStyle/>
          <a:p>
            <a:pPr marL="609600" indent="-609600" eaLnBrk="1" hangingPunct="1">
              <a:buFontTx/>
              <a:buNone/>
            </a:pPr>
            <a:r>
              <a:rPr lang="it-IT" sz="1800" b="1" dirty="0" err="1" smtClean="0">
                <a:latin typeface="Courier New" pitchFamily="49" charset="0"/>
              </a:rPr>
              <a:t>var</a:t>
            </a:r>
            <a:r>
              <a:rPr lang="it-IT" sz="1800" dirty="0" smtClean="0">
                <a:latin typeface="Courier New" pitchFamily="49" charset="0"/>
              </a:rPr>
              <a:t> </a:t>
            </a:r>
            <a:r>
              <a:rPr lang="it-IT" sz="1800" dirty="0" err="1" smtClean="0">
                <a:latin typeface="Courier New" pitchFamily="49" charset="0"/>
              </a:rPr>
              <a:t>nomevariabile</a:t>
            </a:r>
            <a:r>
              <a:rPr lang="it-IT" sz="1800" dirty="0" smtClean="0">
                <a:latin typeface="Courier New" pitchFamily="49" charset="0"/>
              </a:rPr>
              <a:t> = </a:t>
            </a:r>
            <a:r>
              <a:rPr lang="it-IT" sz="1800" b="1" dirty="0" err="1" smtClean="0">
                <a:latin typeface="Courier New" pitchFamily="49" charset="0"/>
              </a:rPr>
              <a:t>function</a:t>
            </a:r>
            <a:r>
              <a:rPr lang="it-IT" sz="1800" dirty="0" smtClean="0">
                <a:latin typeface="Courier New" pitchFamily="49" charset="0"/>
              </a:rPr>
              <a:t> </a:t>
            </a:r>
            <a:r>
              <a:rPr lang="it-IT" sz="1800" b="1" dirty="0" smtClean="0">
                <a:latin typeface="Courier New" pitchFamily="49" charset="0"/>
              </a:rPr>
              <a:t>(</a:t>
            </a:r>
            <a:r>
              <a:rPr lang="it-IT" sz="1800" dirty="0" smtClean="0">
                <a:latin typeface="Courier New" pitchFamily="49" charset="0"/>
              </a:rPr>
              <a:t>parametro1, parametro2, ….</a:t>
            </a:r>
            <a:r>
              <a:rPr lang="it-IT" sz="1800" b="1" dirty="0" smtClean="0">
                <a:latin typeface="Courier New" pitchFamily="49" charset="0"/>
              </a:rPr>
              <a:t>)</a:t>
            </a:r>
            <a:r>
              <a:rPr lang="it-IT" sz="1800" dirty="0" smtClean="0">
                <a:latin typeface="Courier New" pitchFamily="49" charset="0"/>
              </a:rPr>
              <a:t> </a:t>
            </a:r>
            <a:r>
              <a:rPr lang="it-IT" sz="1800" b="1" dirty="0" smtClean="0">
                <a:latin typeface="Courier New" pitchFamily="49" charset="0"/>
              </a:rPr>
              <a:t>{</a:t>
            </a:r>
          </a:p>
          <a:p>
            <a:pPr marL="609600" indent="-609600" eaLnBrk="1" hangingPunct="1">
              <a:buFontTx/>
              <a:buNone/>
            </a:pPr>
            <a:r>
              <a:rPr lang="it-IT" sz="1800" dirty="0" smtClean="0">
                <a:latin typeface="Courier New" pitchFamily="49" charset="0"/>
              </a:rPr>
              <a:t>	// Blocco di istruzioni</a:t>
            </a:r>
          </a:p>
          <a:p>
            <a:pPr marL="609600" indent="-609600" eaLnBrk="1" hangingPunct="1">
              <a:buFontTx/>
              <a:buNone/>
            </a:pPr>
            <a:r>
              <a:rPr lang="it-IT" sz="1800" b="1" dirty="0" smtClean="0">
                <a:latin typeface="Courier New" pitchFamily="49" charset="0"/>
              </a:rPr>
              <a:t>}</a:t>
            </a:r>
          </a:p>
          <a:p>
            <a:pPr marL="609600" indent="-609600" eaLnBrk="1" hangingPunct="1"/>
            <a:r>
              <a:rPr lang="it-IT" sz="2000" dirty="0" err="1" smtClean="0"/>
              <a:t>nomevaribile</a:t>
            </a:r>
            <a:r>
              <a:rPr lang="it-IT" sz="2000" dirty="0" smtClean="0"/>
              <a:t> è il nome di una variabile. </a:t>
            </a:r>
          </a:p>
          <a:p>
            <a:pPr marL="609600" indent="-609600" eaLnBrk="1" hangingPunct="1"/>
            <a:r>
              <a:rPr lang="it-IT" sz="2000" dirty="0" smtClean="0"/>
              <a:t>parametro1, parametro2, … uno o più parametri che vengono passati alla funzione. I parametri sono detti anche </a:t>
            </a:r>
            <a:r>
              <a:rPr lang="it-IT" sz="2000" i="1" dirty="0" smtClean="0"/>
              <a:t>argomenti</a:t>
            </a:r>
            <a:r>
              <a:rPr lang="it-IT" sz="2000" dirty="0" smtClean="0"/>
              <a:t>.</a:t>
            </a:r>
          </a:p>
          <a:p>
            <a:pPr marL="609600" indent="-609600" eaLnBrk="1" hangingPunct="1"/>
            <a:r>
              <a:rPr lang="it-IT" sz="2000" dirty="0" smtClean="0"/>
              <a:t>Blocco di istruzioni contiene tutto il codice </a:t>
            </a:r>
            <a:r>
              <a:rPr lang="it-IT" sz="2000" i="1" dirty="0" err="1" smtClean="0"/>
              <a:t>ActionScript</a:t>
            </a:r>
            <a:r>
              <a:rPr lang="it-IT" sz="2000" dirty="0" smtClean="0"/>
              <a:t> relativo alla funzione. Questa parte contiene le istruzioni che eseguono le azioni, ovvero il codice che si desidera eseguire. </a:t>
            </a:r>
          </a:p>
        </p:txBody>
      </p:sp>
    </p:spTree>
    <p:extLst>
      <p:ext uri="{BB962C8B-B14F-4D97-AF65-F5344CB8AC3E}">
        <p14:creationId xmlns:p14="http://schemas.microsoft.com/office/powerpoint/2010/main" val="81111022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411956"/>
            <a:ext cx="8229600" cy="857250"/>
          </a:xfrm>
        </p:spPr>
        <p:txBody>
          <a:bodyPr/>
          <a:lstStyle/>
          <a:p>
            <a:pPr eaLnBrk="1" hangingPunct="1"/>
            <a:r>
              <a:rPr lang="it-IT" sz="3200" dirty="0" smtClean="0">
                <a:solidFill>
                  <a:srgbClr val="006699"/>
                </a:solidFill>
              </a:rPr>
              <a:t>PASSAGGIO </a:t>
            </a:r>
            <a:r>
              <a:rPr lang="it-IT" sz="3200" dirty="0" err="1" smtClean="0">
                <a:solidFill>
                  <a:srgbClr val="006699"/>
                </a:solidFill>
              </a:rPr>
              <a:t>DI</a:t>
            </a:r>
            <a:r>
              <a:rPr lang="it-IT" sz="3200" dirty="0" smtClean="0">
                <a:solidFill>
                  <a:srgbClr val="006699"/>
                </a:solidFill>
              </a:rPr>
              <a:t> PARAMETRI</a:t>
            </a:r>
          </a:p>
        </p:txBody>
      </p:sp>
      <p:sp>
        <p:nvSpPr>
          <p:cNvPr id="52227" name="Rectangle 3"/>
          <p:cNvSpPr>
            <a:spLocks noGrp="1" noChangeArrowheads="1"/>
          </p:cNvSpPr>
          <p:nvPr>
            <p:ph idx="1"/>
          </p:nvPr>
        </p:nvSpPr>
        <p:spPr>
          <a:xfrm>
            <a:off x="468313" y="1168004"/>
            <a:ext cx="8229600" cy="3049190"/>
          </a:xfrm>
        </p:spPr>
        <p:txBody>
          <a:bodyPr/>
          <a:lstStyle/>
          <a:p>
            <a:pPr marL="609600" indent="-609600" eaLnBrk="1" hangingPunct="1"/>
            <a:r>
              <a:rPr lang="it-IT" sz="2400" dirty="0" smtClean="0"/>
              <a:t>Si possono passare più parametri ad una funzione separandoli con delle virgole. </a:t>
            </a:r>
          </a:p>
          <a:p>
            <a:pPr marL="609600" indent="-609600" eaLnBrk="1" hangingPunct="1"/>
            <a:r>
              <a:rPr lang="it-IT" sz="2400" dirty="0" smtClean="0"/>
              <a:t>Talvolta i parametri sono obbligatori e talvolta sono facoltativi. In una funzione potrebbero essere presenti sia parametri obbligatori che opzionali. </a:t>
            </a:r>
          </a:p>
          <a:p>
            <a:pPr marL="609600" indent="-609600" eaLnBrk="1" hangingPunct="1"/>
            <a:r>
              <a:rPr lang="it-IT" sz="2400" dirty="0" smtClean="0"/>
              <a:t>In ogni caso se si passa alla funzione un numero di parametri inferiore a quelli dichiarati, questi conterranno il valore convenzionale </a:t>
            </a:r>
            <a:r>
              <a:rPr lang="it-IT" sz="2400" b="1" i="1" dirty="0" err="1" smtClean="0">
                <a:solidFill>
                  <a:srgbClr val="006699"/>
                </a:solidFill>
              </a:rPr>
              <a:t>undefined</a:t>
            </a:r>
            <a:r>
              <a:rPr lang="it-IT" sz="2400" dirty="0" smtClean="0"/>
              <a:t>. Questo può provocare risultati imprevisti. </a:t>
            </a:r>
          </a:p>
        </p:txBody>
      </p:sp>
    </p:spTree>
    <p:extLst>
      <p:ext uri="{BB962C8B-B14F-4D97-AF65-F5344CB8AC3E}">
        <p14:creationId xmlns:p14="http://schemas.microsoft.com/office/powerpoint/2010/main" val="298011557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411956"/>
            <a:ext cx="8229600" cy="857250"/>
          </a:xfrm>
        </p:spPr>
        <p:txBody>
          <a:bodyPr/>
          <a:lstStyle/>
          <a:p>
            <a:pPr eaLnBrk="1" hangingPunct="1"/>
            <a:r>
              <a:rPr lang="it-IT" sz="3200" dirty="0" smtClean="0">
                <a:solidFill>
                  <a:srgbClr val="006699"/>
                </a:solidFill>
              </a:rPr>
              <a:t>RESTITUZIONE </a:t>
            </a:r>
            <a:r>
              <a:rPr lang="it-IT" sz="3200" dirty="0" err="1" smtClean="0">
                <a:solidFill>
                  <a:srgbClr val="006699"/>
                </a:solidFill>
              </a:rPr>
              <a:t>DI</a:t>
            </a:r>
            <a:r>
              <a:rPr lang="it-IT" sz="3200" dirty="0" smtClean="0">
                <a:solidFill>
                  <a:srgbClr val="006699"/>
                </a:solidFill>
              </a:rPr>
              <a:t> VALORI</a:t>
            </a:r>
          </a:p>
        </p:txBody>
      </p:sp>
      <p:sp>
        <p:nvSpPr>
          <p:cNvPr id="54275" name="Rectangle 3"/>
          <p:cNvSpPr>
            <a:spLocks noGrp="1" noChangeArrowheads="1"/>
          </p:cNvSpPr>
          <p:nvPr>
            <p:ph idx="1"/>
          </p:nvPr>
        </p:nvSpPr>
        <p:spPr>
          <a:xfrm>
            <a:off x="468313" y="1394768"/>
            <a:ext cx="8229600" cy="3049190"/>
          </a:xfrm>
        </p:spPr>
        <p:txBody>
          <a:bodyPr/>
          <a:lstStyle/>
          <a:p>
            <a:pPr marL="609600" indent="-609600" eaLnBrk="1" hangingPunct="1"/>
            <a:r>
              <a:rPr lang="it-IT" sz="2000" dirty="0" smtClean="0"/>
              <a:t>Una funzione può restituire un valore che di norma è il risultato dell’operazione compiuta. Per compiere questa operazione si utilizza l’istruzione </a:t>
            </a:r>
            <a:r>
              <a:rPr lang="it-IT" sz="2000" dirty="0" err="1" smtClean="0">
                <a:latin typeface="+mj-lt"/>
              </a:rPr>
              <a:t>return</a:t>
            </a:r>
            <a:r>
              <a:rPr lang="it-IT" sz="2000" dirty="0" smtClean="0"/>
              <a:t> che specifica il valore che verrà restituito dalla funzione. </a:t>
            </a:r>
          </a:p>
          <a:p>
            <a:pPr marL="609600" indent="-609600" eaLnBrk="1" hangingPunct="1"/>
            <a:r>
              <a:rPr lang="it-IT" sz="2000" dirty="0" smtClean="0"/>
              <a:t>L'istruzione </a:t>
            </a:r>
            <a:r>
              <a:rPr lang="it-IT" sz="2000" dirty="0" err="1" smtClean="0"/>
              <a:t>return</a:t>
            </a:r>
            <a:r>
              <a:rPr lang="it-IT" sz="2000" dirty="0" smtClean="0"/>
              <a:t> ha anche l’effetto di interrompere immediatamente il codice in esecuzione nel corpo della funzione e restituire immediatamente il controllo del flusso di programma al codice chiamante.</a:t>
            </a:r>
            <a:endParaRPr lang="it-IT" sz="1800" dirty="0" smtClean="0"/>
          </a:p>
        </p:txBody>
      </p:sp>
    </p:spTree>
    <p:extLst>
      <p:ext uri="{BB962C8B-B14F-4D97-AF65-F5344CB8AC3E}">
        <p14:creationId xmlns:p14="http://schemas.microsoft.com/office/powerpoint/2010/main" val="2935227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4380"/>
            <a:ext cx="8229600" cy="857250"/>
          </a:xfrm>
        </p:spPr>
        <p:txBody>
          <a:bodyPr/>
          <a:lstStyle/>
          <a:p>
            <a:r>
              <a:rPr lang="it-IT" sz="3600" dirty="0">
                <a:solidFill>
                  <a:srgbClr val="9FB8CD">
                    <a:lumMod val="50000"/>
                  </a:srgbClr>
                </a:solidFill>
              </a:rPr>
              <a:t>COSA È UN LINGUAGGIO DI PROGRAMMAZIONE</a:t>
            </a:r>
            <a:endParaRPr lang="it-IT" dirty="0"/>
          </a:p>
        </p:txBody>
      </p:sp>
      <p:sp>
        <p:nvSpPr>
          <p:cNvPr id="3" name="Segnaposto contenuto 2"/>
          <p:cNvSpPr>
            <a:spLocks noGrp="1"/>
          </p:cNvSpPr>
          <p:nvPr>
            <p:ph idx="1"/>
          </p:nvPr>
        </p:nvSpPr>
        <p:spPr>
          <a:xfrm>
            <a:off x="457200" y="1779662"/>
            <a:ext cx="8229600" cy="2952328"/>
          </a:xfrm>
        </p:spPr>
        <p:txBody>
          <a:bodyPr/>
          <a:lstStyle/>
          <a:p>
            <a:r>
              <a:rPr lang="it-IT" dirty="0"/>
              <a:t>A seconda del metodo utilizzato per tradurre il testo delle istruzioni in linguaggio macchina vengono suddivisi in due categorie: </a:t>
            </a:r>
            <a:r>
              <a:rPr lang="it-IT" dirty="0" smtClean="0"/>
              <a:t>compilati e interpretati.</a:t>
            </a:r>
            <a:endParaRPr lang="it-IT" dirty="0"/>
          </a:p>
          <a:p>
            <a:endParaRPr lang="it-IT" dirty="0"/>
          </a:p>
        </p:txBody>
      </p:sp>
    </p:spTree>
    <p:extLst>
      <p:ext uri="{BB962C8B-B14F-4D97-AF65-F5344CB8AC3E}">
        <p14:creationId xmlns:p14="http://schemas.microsoft.com/office/powerpoint/2010/main" val="22650561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8356"/>
            <a:ext cx="8229600" cy="857250"/>
          </a:xfrm>
        </p:spPr>
        <p:txBody>
          <a:bodyPr/>
          <a:lstStyle/>
          <a:p>
            <a:r>
              <a:rPr lang="it-IT" dirty="0" smtClean="0"/>
              <a:t>JAVASCRIPT</a:t>
            </a:r>
            <a:endParaRPr lang="it-IT" dirty="0"/>
          </a:p>
        </p:txBody>
      </p:sp>
      <p:sp>
        <p:nvSpPr>
          <p:cNvPr id="3" name="Segnaposto contenuto 2"/>
          <p:cNvSpPr>
            <a:spLocks noGrp="1"/>
          </p:cNvSpPr>
          <p:nvPr>
            <p:ph idx="1"/>
          </p:nvPr>
        </p:nvSpPr>
        <p:spPr>
          <a:xfrm>
            <a:off x="457200" y="1337518"/>
            <a:ext cx="8229600" cy="3394472"/>
          </a:xfrm>
        </p:spPr>
        <p:txBody>
          <a:bodyPr/>
          <a:lstStyle/>
          <a:p>
            <a:r>
              <a:rPr lang="it-IT" sz="3600" dirty="0" smtClean="0"/>
              <a:t>Javascript serve per programmare il browser.</a:t>
            </a:r>
          </a:p>
          <a:p>
            <a:r>
              <a:rPr lang="it-IT" sz="3600" dirty="0" smtClean="0"/>
              <a:t>Lo studio di Javascript è strettamente legato allo studio del </a:t>
            </a:r>
            <a:r>
              <a:rPr lang="it-IT" sz="3600" dirty="0" err="1" smtClean="0"/>
              <a:t>Document</a:t>
            </a:r>
            <a:r>
              <a:rPr lang="it-IT" sz="3600" dirty="0" smtClean="0"/>
              <a:t> </a:t>
            </a:r>
            <a:r>
              <a:rPr lang="it-IT" sz="3600" dirty="0" err="1" smtClean="0"/>
              <a:t>Object</a:t>
            </a:r>
            <a:r>
              <a:rPr lang="it-IT" sz="3600" dirty="0" smtClean="0"/>
              <a:t> </a:t>
            </a:r>
            <a:r>
              <a:rPr lang="it-IT" sz="3600" dirty="0" err="1" smtClean="0"/>
              <a:t>Model</a:t>
            </a:r>
            <a:r>
              <a:rPr lang="it-IT" sz="3600" dirty="0" smtClean="0"/>
              <a:t> (DOM)</a:t>
            </a:r>
            <a:endParaRPr lang="it-IT" sz="3600" dirty="0"/>
          </a:p>
        </p:txBody>
      </p:sp>
    </p:spTree>
    <p:extLst>
      <p:ext uri="{BB962C8B-B14F-4D97-AF65-F5344CB8AC3E}">
        <p14:creationId xmlns:p14="http://schemas.microsoft.com/office/powerpoint/2010/main" val="11174069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STRING</a:t>
            </a:r>
            <a:endParaRPr lang="it-IT"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CONSTRUCTOR</a:t>
            </a:r>
            <a:endParaRPr lang="it-IT" dirty="0"/>
          </a:p>
        </p:txBody>
      </p:sp>
      <p:sp>
        <p:nvSpPr>
          <p:cNvPr id="3" name="Segnaposto contenuto 2"/>
          <p:cNvSpPr>
            <a:spLocks noGrp="1"/>
          </p:cNvSpPr>
          <p:nvPr>
            <p:ph idx="1"/>
          </p:nvPr>
        </p:nvSpPr>
        <p:spPr>
          <a:xfrm>
            <a:off x="457200" y="1347614"/>
            <a:ext cx="8229600" cy="3240360"/>
          </a:xfrm>
        </p:spPr>
        <p:txBody>
          <a:bodyPr lIns="72000"/>
          <a:lstStyle/>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str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"Ciao!";</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str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err="1" smtClean="0">
                <a:solidFill>
                  <a:srgbClr val="00B050"/>
                </a:solidFill>
                <a:latin typeface="Courier New" pitchFamily="49" charset="0"/>
                <a:cs typeface="Courier New" pitchFamily="49" charset="0"/>
              </a:rPr>
              <a:t>new</a:t>
            </a:r>
            <a:r>
              <a:rPr lang="it-IT" dirty="0" smtClean="0">
                <a:latin typeface="Courier New" pitchFamily="49" charset="0"/>
                <a:cs typeface="Courier New" pitchFamily="49" charset="0"/>
              </a:rPr>
              <a:t> </a:t>
            </a:r>
            <a:r>
              <a:rPr lang="it-IT" dirty="0" err="1" smtClean="0">
                <a:solidFill>
                  <a:srgbClr val="0070C0"/>
                </a:solidFill>
                <a:latin typeface="Courier New" pitchFamily="49" charset="0"/>
                <a:cs typeface="Courier New" pitchFamily="49" charset="0"/>
              </a:rPr>
              <a:t>String</a:t>
            </a:r>
            <a:r>
              <a:rPr lang="it-IT" dirty="0" smtClean="0">
                <a:latin typeface="Courier New" pitchFamily="49" charset="0"/>
                <a:cs typeface="Courier New" pitchFamily="49" charset="0"/>
              </a:rPr>
              <a:t>("Ciao!");</a:t>
            </a:r>
            <a:endParaRPr lang="it-IT" dirty="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PROPRIETÀ</a:t>
            </a:r>
            <a:endParaRPr lang="it-IT" dirty="0"/>
          </a:p>
        </p:txBody>
      </p:sp>
      <p:sp>
        <p:nvSpPr>
          <p:cNvPr id="3" name="Segnaposto contenuto 2"/>
          <p:cNvSpPr>
            <a:spLocks noGrp="1"/>
          </p:cNvSpPr>
          <p:nvPr>
            <p:ph idx="1"/>
          </p:nvPr>
        </p:nvSpPr>
        <p:spPr>
          <a:xfrm>
            <a:off x="457200" y="1337518"/>
            <a:ext cx="8229600" cy="3394472"/>
          </a:xfrm>
        </p:spPr>
        <p:txBody>
          <a:bodyPr/>
          <a:lstStyle/>
          <a:p>
            <a:r>
              <a:rPr lang="it-IT" sz="3600" dirty="0" smtClean="0"/>
              <a:t>Gli oggetti della classe </a:t>
            </a:r>
            <a:r>
              <a:rPr lang="it-IT" sz="3600" dirty="0" err="1" smtClean="0"/>
              <a:t>String</a:t>
            </a:r>
            <a:r>
              <a:rPr lang="it-IT" sz="3600" dirty="0" smtClean="0"/>
              <a:t> hanno una sola proprietà, la proprietà </a:t>
            </a:r>
            <a:r>
              <a:rPr lang="it-IT" sz="3600" b="1" dirty="0" err="1" smtClean="0"/>
              <a:t>length</a:t>
            </a:r>
            <a:r>
              <a:rPr lang="it-IT" sz="3600" dirty="0" smtClean="0"/>
              <a:t> che restituisce la lunghezza della stringa, cioè il numero di caratteri di cui è composta.</a:t>
            </a:r>
            <a:endParaRPr lang="it-IT" sz="3600"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332"/>
            <a:ext cx="8229600" cy="857250"/>
          </a:xfrm>
        </p:spPr>
        <p:txBody>
          <a:bodyPr/>
          <a:lstStyle/>
          <a:p>
            <a:r>
              <a:rPr lang="it-IT" sz="3600" dirty="0" smtClean="0"/>
              <a:t>MANIPOLAZIONE</a:t>
            </a:r>
            <a:endParaRPr lang="it-IT" sz="3600" dirty="0"/>
          </a:p>
        </p:txBody>
      </p:sp>
      <p:graphicFrame>
        <p:nvGraphicFramePr>
          <p:cNvPr id="8" name="Tabella 7"/>
          <p:cNvGraphicFramePr>
            <a:graphicFrameLocks noGrp="1"/>
          </p:cNvGraphicFramePr>
          <p:nvPr>
            <p:extLst>
              <p:ext uri="{D42A27DB-BD31-4B8C-83A1-F6EECF244321}">
                <p14:modId xmlns:p14="http://schemas.microsoft.com/office/powerpoint/2010/main" val="3280058828"/>
              </p:ext>
            </p:extLst>
          </p:nvPr>
        </p:nvGraphicFramePr>
        <p:xfrm>
          <a:off x="251520" y="915566"/>
          <a:ext cx="8640960" cy="3950810"/>
        </p:xfrm>
        <a:graphic>
          <a:graphicData uri="http://schemas.openxmlformats.org/drawingml/2006/table">
            <a:tbl>
              <a:tblPr firstRow="1">
                <a:tableStyleId>{5C22544A-7EE6-4342-B048-85BDC9FD1C3A}</a:tableStyleId>
              </a:tblPr>
              <a:tblGrid>
                <a:gridCol w="2016224"/>
                <a:gridCol w="6624736"/>
              </a:tblGrid>
              <a:tr h="303124">
                <a:tc>
                  <a:txBody>
                    <a:bodyPr/>
                    <a:lstStyle/>
                    <a:p>
                      <a:pPr algn="l" fontAlgn="t">
                        <a:lnSpc>
                          <a:spcPts val="1100"/>
                        </a:lnSpc>
                      </a:pPr>
                      <a:r>
                        <a:rPr lang="it-IT" sz="1050" dirty="0" err="1"/>
                        <a:t>Method</a:t>
                      </a:r>
                      <a:endParaRPr lang="it-IT" sz="1050" dirty="0">
                        <a:latin typeface="+mj-lt"/>
                      </a:endParaRPr>
                    </a:p>
                  </a:txBody>
                  <a:tcPr marL="72000" marR="72000" marT="36000" marB="0"/>
                </a:tc>
                <a:tc>
                  <a:txBody>
                    <a:bodyPr/>
                    <a:lstStyle/>
                    <a:p>
                      <a:pPr algn="l" fontAlgn="t">
                        <a:lnSpc>
                          <a:spcPts val="1100"/>
                        </a:lnSpc>
                      </a:pPr>
                      <a:r>
                        <a:rPr lang="it-IT" sz="1050" dirty="0" err="1"/>
                        <a:t>Description</a:t>
                      </a:r>
                      <a:endParaRPr lang="it-IT" sz="1050" dirty="0">
                        <a:latin typeface="+mj-lt"/>
                      </a:endParaRPr>
                    </a:p>
                  </a:txBody>
                  <a:tcPr marL="72000" marR="72000" marT="36000" marB="0"/>
                </a:tc>
              </a:tr>
              <a:tr h="183828">
                <a:tc>
                  <a:txBody>
                    <a:bodyPr/>
                    <a:lstStyle/>
                    <a:p>
                      <a:pPr fontAlgn="t">
                        <a:lnSpc>
                          <a:spcPts val="1100"/>
                        </a:lnSpc>
                      </a:pPr>
                      <a:r>
                        <a:rPr lang="it-IT" sz="1050" dirty="0" err="1" smtClean="0"/>
                        <a:t>charAt</a:t>
                      </a:r>
                      <a:r>
                        <a:rPr lang="it-IT" sz="1050" dirty="0" smtClean="0"/>
                        <a:t>(</a:t>
                      </a:r>
                      <a:r>
                        <a:rPr lang="it-IT" sz="1050" dirty="0" err="1" smtClean="0"/>
                        <a:t>pos</a:t>
                      </a:r>
                      <a:r>
                        <a:rPr lang="it-IT" sz="1050" dirty="0" smtClean="0"/>
                        <a:t>)</a:t>
                      </a:r>
                      <a:endParaRPr lang="it-IT" sz="1050" dirty="0">
                        <a:latin typeface="+mn-lt"/>
                      </a:endParaRPr>
                    </a:p>
                  </a:txBody>
                  <a:tcPr marL="72000" marR="72000" marT="36000" marB="0"/>
                </a:tc>
                <a:tc>
                  <a:txBody>
                    <a:bodyPr/>
                    <a:lstStyle/>
                    <a:p>
                      <a:pPr fontAlgn="t">
                        <a:lnSpc>
                          <a:spcPts val="1000"/>
                        </a:lnSpc>
                      </a:pPr>
                      <a:r>
                        <a:rPr lang="it-IT" sz="1000" dirty="0"/>
                        <a:t>Restituisce il carattere </a:t>
                      </a:r>
                      <a:r>
                        <a:rPr lang="it-IT" sz="1000" dirty="0" smtClean="0"/>
                        <a:t>alla </a:t>
                      </a:r>
                      <a:r>
                        <a:rPr lang="it-IT" sz="1000" dirty="0"/>
                        <a:t>posizione </a:t>
                      </a:r>
                      <a:r>
                        <a:rPr lang="it-IT" sz="1000" dirty="0" err="1" smtClean="0"/>
                        <a:t>pos</a:t>
                      </a:r>
                      <a:endParaRPr lang="it-IT" sz="1000" b="1" dirty="0">
                        <a:solidFill>
                          <a:srgbClr val="00B050"/>
                        </a:solidFill>
                        <a:latin typeface="+mn-lt"/>
                      </a:endParaRPr>
                    </a:p>
                  </a:txBody>
                  <a:tcPr marL="72000" marR="72000" marT="36000" marB="0"/>
                </a:tc>
              </a:tr>
              <a:tr h="183828">
                <a:tc>
                  <a:txBody>
                    <a:bodyPr/>
                    <a:lstStyle/>
                    <a:p>
                      <a:pPr fontAlgn="t">
                        <a:lnSpc>
                          <a:spcPts val="1100"/>
                        </a:lnSpc>
                      </a:pPr>
                      <a:r>
                        <a:rPr lang="it-IT" sz="1050" dirty="0" err="1" smtClean="0"/>
                        <a:t>charCodeAt</a:t>
                      </a:r>
                      <a:r>
                        <a:rPr lang="it-IT" sz="1050" dirty="0" smtClean="0"/>
                        <a:t>(</a:t>
                      </a:r>
                      <a:r>
                        <a:rPr lang="it-IT" sz="1050" dirty="0" err="1" smtClean="0"/>
                        <a:t>pos</a:t>
                      </a:r>
                      <a:r>
                        <a:rPr lang="it-IT" sz="1050" dirty="0" smtClean="0"/>
                        <a:t>)</a:t>
                      </a:r>
                      <a:endParaRPr lang="it-IT" sz="1050" dirty="0">
                        <a:latin typeface="+mn-lt"/>
                      </a:endParaRPr>
                    </a:p>
                  </a:txBody>
                  <a:tcPr marL="72000" marR="72000" marT="36000" marB="0"/>
                </a:tc>
                <a:tc>
                  <a:txBody>
                    <a:bodyPr/>
                    <a:lstStyle/>
                    <a:p>
                      <a:pPr fontAlgn="t">
                        <a:lnSpc>
                          <a:spcPts val="1000"/>
                        </a:lnSpc>
                      </a:pPr>
                      <a:r>
                        <a:rPr lang="it-IT" sz="1000" dirty="0"/>
                        <a:t>Restituisce il carattere (in formato </a:t>
                      </a:r>
                      <a:r>
                        <a:rPr lang="it-IT" sz="1000" dirty="0" err="1"/>
                        <a:t>Unicode</a:t>
                      </a:r>
                      <a:r>
                        <a:rPr lang="it-IT" sz="1000" dirty="0"/>
                        <a:t>) </a:t>
                      </a:r>
                      <a:r>
                        <a:rPr lang="it-IT" sz="1000" dirty="0" smtClean="0"/>
                        <a:t>alla posizione </a:t>
                      </a:r>
                      <a:r>
                        <a:rPr lang="it-IT" sz="1000" dirty="0" err="1" smtClean="0"/>
                        <a:t>pos</a:t>
                      </a:r>
                      <a:endParaRPr lang="it-IT" sz="1000" b="0" dirty="0">
                        <a:solidFill>
                          <a:srgbClr val="092C2C"/>
                        </a:solidFill>
                        <a:latin typeface="+mn-lt"/>
                      </a:endParaRPr>
                    </a:p>
                  </a:txBody>
                  <a:tcPr marL="72000" marR="72000" marT="36000" marB="0"/>
                </a:tc>
              </a:tr>
              <a:tr h="183828">
                <a:tc>
                  <a:txBody>
                    <a:bodyPr/>
                    <a:lstStyle/>
                    <a:p>
                      <a:pPr fontAlgn="t">
                        <a:lnSpc>
                          <a:spcPts val="1100"/>
                        </a:lnSpc>
                      </a:pPr>
                      <a:r>
                        <a:rPr lang="it-IT" sz="1050" dirty="0" err="1" smtClean="0"/>
                        <a:t>concat</a:t>
                      </a:r>
                      <a:r>
                        <a:rPr lang="it-IT" sz="1050" dirty="0" smtClean="0"/>
                        <a:t>(s1, s2)</a:t>
                      </a:r>
                      <a:endParaRPr lang="it-IT" sz="1050" dirty="0">
                        <a:latin typeface="+mn-lt"/>
                      </a:endParaRPr>
                    </a:p>
                  </a:txBody>
                  <a:tcPr marL="72000" marR="72000" marT="36000" marB="0"/>
                </a:tc>
                <a:tc>
                  <a:txBody>
                    <a:bodyPr/>
                    <a:lstStyle/>
                    <a:p>
                      <a:pPr fontAlgn="t">
                        <a:lnSpc>
                          <a:spcPts val="1000"/>
                        </a:lnSpc>
                      </a:pPr>
                      <a:r>
                        <a:rPr lang="it-IT" sz="1000" dirty="0"/>
                        <a:t>Concatena due </a:t>
                      </a:r>
                      <a:r>
                        <a:rPr lang="it-IT" sz="1000" dirty="0" smtClean="0"/>
                        <a:t>stringhe (come s1 + s2)</a:t>
                      </a:r>
                      <a:endParaRPr lang="it-IT" sz="1000" b="0" dirty="0">
                        <a:solidFill>
                          <a:srgbClr val="092C2C"/>
                        </a:solidFill>
                        <a:latin typeface="+mn-lt"/>
                      </a:endParaRPr>
                    </a:p>
                  </a:txBody>
                  <a:tcPr marL="72000" marR="72000" marT="36000" marB="0"/>
                </a:tc>
              </a:tr>
              <a:tr h="183828">
                <a:tc>
                  <a:txBody>
                    <a:bodyPr/>
                    <a:lstStyle/>
                    <a:p>
                      <a:pPr fontAlgn="t">
                        <a:lnSpc>
                          <a:spcPts val="1100"/>
                        </a:lnSpc>
                      </a:pPr>
                      <a:r>
                        <a:rPr lang="it-IT" sz="1050" dirty="0" err="1" smtClean="0"/>
                        <a:t>fromCharCode</a:t>
                      </a:r>
                      <a:r>
                        <a:rPr lang="it-IT" sz="1050" dirty="0" smtClean="0"/>
                        <a:t>(code)</a:t>
                      </a:r>
                      <a:endParaRPr lang="it-IT" sz="1050" dirty="0">
                        <a:latin typeface="+mn-lt"/>
                      </a:endParaRPr>
                    </a:p>
                  </a:txBody>
                  <a:tcPr marL="72000" marR="72000" marT="36000" marB="0"/>
                </a:tc>
                <a:tc>
                  <a:txBody>
                    <a:bodyPr/>
                    <a:lstStyle/>
                    <a:p>
                      <a:pPr marL="0" marR="0" indent="0" algn="l" defTabSz="914400" rtl="0" eaLnBrk="1" fontAlgn="t" latinLnBrk="0" hangingPunct="1">
                        <a:lnSpc>
                          <a:spcPts val="1000"/>
                        </a:lnSpc>
                        <a:spcBef>
                          <a:spcPts val="0"/>
                        </a:spcBef>
                        <a:spcAft>
                          <a:spcPts val="0"/>
                        </a:spcAft>
                        <a:buClrTx/>
                        <a:buSzTx/>
                        <a:buFontTx/>
                        <a:buNone/>
                        <a:tabLst/>
                        <a:defRPr/>
                      </a:pPr>
                      <a:r>
                        <a:rPr lang="it-IT" sz="1000" dirty="0"/>
                        <a:t>Restituisce il carattere corrispondente </a:t>
                      </a:r>
                      <a:r>
                        <a:rPr lang="it-IT" sz="1000" dirty="0" smtClean="0"/>
                        <a:t>al valore </a:t>
                      </a:r>
                      <a:r>
                        <a:rPr lang="it-IT" sz="1000" dirty="0" err="1" smtClean="0"/>
                        <a:t>unicode</a:t>
                      </a:r>
                      <a:r>
                        <a:rPr lang="it-IT" sz="1000" dirty="0" smtClean="0"/>
                        <a:t> code </a:t>
                      </a:r>
                      <a:endParaRPr lang="it-IT" sz="1000" b="1" dirty="0">
                        <a:solidFill>
                          <a:srgbClr val="092C2C"/>
                        </a:solidFill>
                        <a:latin typeface="+mn-lt"/>
                      </a:endParaRPr>
                    </a:p>
                  </a:txBody>
                  <a:tcPr marL="72000" marR="72000" marT="36000" marB="0"/>
                </a:tc>
              </a:tr>
              <a:tr h="303416">
                <a:tc>
                  <a:txBody>
                    <a:bodyPr/>
                    <a:lstStyle/>
                    <a:p>
                      <a:pPr marL="0" marR="0" indent="0" algn="l" defTabSz="914400" rtl="0" eaLnBrk="1" fontAlgn="t" latinLnBrk="0" hangingPunct="1">
                        <a:lnSpc>
                          <a:spcPts val="1100"/>
                        </a:lnSpc>
                        <a:spcBef>
                          <a:spcPts val="0"/>
                        </a:spcBef>
                        <a:spcAft>
                          <a:spcPts val="0"/>
                        </a:spcAft>
                        <a:buClrTx/>
                        <a:buSzTx/>
                        <a:buFontTx/>
                        <a:buNone/>
                        <a:tabLst/>
                        <a:defRPr/>
                      </a:pPr>
                      <a:r>
                        <a:rPr lang="it-IT" sz="1050" dirty="0" err="1" smtClean="0"/>
                        <a:t>indexOf</a:t>
                      </a:r>
                      <a:r>
                        <a:rPr lang="it-IT" sz="1050" dirty="0" smtClean="0"/>
                        <a:t>(</a:t>
                      </a:r>
                      <a:r>
                        <a:rPr lang="it-IT" sz="1050" dirty="0" err="1" smtClean="0"/>
                        <a:t>searchstring</a:t>
                      </a:r>
                      <a:r>
                        <a:rPr lang="it-IT" sz="1050" dirty="0" smtClean="0"/>
                        <a:t>, start)</a:t>
                      </a:r>
                      <a:endParaRPr lang="it-IT" sz="1050" dirty="0">
                        <a:latin typeface="+mn-lt"/>
                      </a:endParaRPr>
                    </a:p>
                  </a:txBody>
                  <a:tcPr marL="72000" marR="72000" marT="36000" marB="0"/>
                </a:tc>
                <a:tc>
                  <a:txBody>
                    <a:bodyPr/>
                    <a:lstStyle/>
                    <a:p>
                      <a:pPr fontAlgn="t">
                        <a:lnSpc>
                          <a:spcPts val="1000"/>
                        </a:lnSpc>
                      </a:pPr>
                      <a:r>
                        <a:rPr lang="it-IT" sz="1000" dirty="0"/>
                        <a:t>Restituisce la posizione della prima occorrenza </a:t>
                      </a:r>
                      <a:r>
                        <a:rPr lang="it-IT" sz="1000" dirty="0" smtClean="0"/>
                        <a:t>della stringa </a:t>
                      </a:r>
                      <a:r>
                        <a:rPr lang="it-IT" sz="1000" dirty="0" err="1" smtClean="0"/>
                        <a:t>searchstring</a:t>
                      </a:r>
                      <a:r>
                        <a:rPr lang="it-IT" sz="1000" dirty="0" smtClean="0"/>
                        <a:t> in </a:t>
                      </a:r>
                      <a:r>
                        <a:rPr lang="it-IT" sz="1000" dirty="0"/>
                        <a:t>una stringa (-1 se non lo trova</a:t>
                      </a:r>
                      <a:r>
                        <a:rPr lang="it-IT" sz="1000" dirty="0" smtClean="0"/>
                        <a:t>). Opzionalmente la ricerca può partire dalla posizione start</a:t>
                      </a:r>
                      <a:r>
                        <a:rPr lang="it-IT" sz="1000" dirty="0"/>
                        <a:t> </a:t>
                      </a:r>
                      <a:endParaRPr lang="it-IT" sz="1000" b="0" dirty="0">
                        <a:solidFill>
                          <a:srgbClr val="092C2C"/>
                        </a:solidFill>
                        <a:latin typeface="+mn-lt"/>
                      </a:endParaRPr>
                    </a:p>
                  </a:txBody>
                  <a:tcPr marL="72000" marR="72000" marT="36000" marB="0"/>
                </a:tc>
              </a:tr>
              <a:tr h="329991">
                <a:tc>
                  <a:txBody>
                    <a:bodyPr/>
                    <a:lstStyle/>
                    <a:p>
                      <a:pPr fontAlgn="t">
                        <a:lnSpc>
                          <a:spcPts val="1100"/>
                        </a:lnSpc>
                      </a:pPr>
                      <a:r>
                        <a:rPr lang="it-IT" sz="1050" dirty="0" err="1" smtClean="0"/>
                        <a:t>lastIndexOf</a:t>
                      </a:r>
                      <a:r>
                        <a:rPr lang="it-IT" sz="1050" dirty="0" smtClean="0"/>
                        <a:t>(</a:t>
                      </a:r>
                      <a:r>
                        <a:rPr lang="it-IT" sz="1050" dirty="0" err="1" smtClean="0"/>
                        <a:t>searchstring</a:t>
                      </a:r>
                      <a:r>
                        <a:rPr lang="it-IT" sz="1050" dirty="0" smtClean="0"/>
                        <a:t>, start)</a:t>
                      </a:r>
                      <a:endParaRPr lang="it-IT" sz="1050" dirty="0">
                        <a:latin typeface="+mn-lt"/>
                      </a:endParaRPr>
                    </a:p>
                  </a:txBody>
                  <a:tcPr marL="72000" marR="72000" marT="36000" marB="0"/>
                </a:tc>
                <a:tc>
                  <a:txBody>
                    <a:bodyPr/>
                    <a:lstStyle/>
                    <a:p>
                      <a:pPr fontAlgn="t">
                        <a:lnSpc>
                          <a:spcPts val="1000"/>
                        </a:lnSpc>
                      </a:pPr>
                      <a:r>
                        <a:rPr lang="it-IT" sz="1000" dirty="0" smtClean="0"/>
                        <a:t>Restituisce la posizione dell'ultima</a:t>
                      </a:r>
                      <a:r>
                        <a:rPr lang="it-IT" sz="1000" baseline="0" dirty="0" smtClean="0"/>
                        <a:t> </a:t>
                      </a:r>
                      <a:r>
                        <a:rPr lang="it-IT" sz="1000" dirty="0" smtClean="0"/>
                        <a:t>occorrenza della stringa </a:t>
                      </a:r>
                      <a:r>
                        <a:rPr lang="it-IT" sz="1000" dirty="0" err="1" smtClean="0"/>
                        <a:t>searchstring</a:t>
                      </a:r>
                      <a:r>
                        <a:rPr lang="it-IT" sz="1000" dirty="0" smtClean="0"/>
                        <a:t> in una stringa (-1 se non lo trova). Opzionalmente la ricerca può partire dalla posizione start in</a:t>
                      </a:r>
                      <a:r>
                        <a:rPr lang="it-IT" sz="1000" baseline="0" dirty="0" smtClean="0"/>
                        <a:t> vece che dall'ultimo carattere.</a:t>
                      </a:r>
                      <a:endParaRPr lang="it-IT" sz="1000" b="0" dirty="0">
                        <a:solidFill>
                          <a:srgbClr val="092C2C"/>
                        </a:solidFill>
                        <a:latin typeface="+mn-lt"/>
                      </a:endParaRPr>
                    </a:p>
                  </a:txBody>
                  <a:tcPr marL="72000" marR="72000" marT="36000" marB="0"/>
                </a:tc>
              </a:tr>
              <a:tr h="303416">
                <a:tc>
                  <a:txBody>
                    <a:bodyPr/>
                    <a:lstStyle/>
                    <a:p>
                      <a:pPr fontAlgn="t">
                        <a:lnSpc>
                          <a:spcPts val="1100"/>
                        </a:lnSpc>
                      </a:pPr>
                      <a:r>
                        <a:rPr lang="it-IT" sz="1050" dirty="0" smtClean="0"/>
                        <a:t>match(</a:t>
                      </a:r>
                      <a:r>
                        <a:rPr lang="it-IT" sz="1050" dirty="0" err="1" smtClean="0"/>
                        <a:t>regexp</a:t>
                      </a:r>
                      <a:r>
                        <a:rPr lang="it-IT" sz="1050" dirty="0" smtClean="0"/>
                        <a:t>)</a:t>
                      </a:r>
                      <a:endParaRPr lang="it-IT" sz="1050" dirty="0">
                        <a:latin typeface="+mn-lt"/>
                      </a:endParaRPr>
                    </a:p>
                  </a:txBody>
                  <a:tcPr marL="72000" marR="72000" marT="36000" marB="0"/>
                </a:tc>
                <a:tc>
                  <a:txBody>
                    <a:bodyPr/>
                    <a:lstStyle/>
                    <a:p>
                      <a:pPr marL="0" marR="0" indent="0" algn="l" defTabSz="914400" rtl="0" eaLnBrk="1" fontAlgn="t" latinLnBrk="0" hangingPunct="1">
                        <a:lnSpc>
                          <a:spcPts val="1000"/>
                        </a:lnSpc>
                        <a:spcBef>
                          <a:spcPts val="0"/>
                        </a:spcBef>
                        <a:spcAft>
                          <a:spcPts val="0"/>
                        </a:spcAft>
                        <a:buClrTx/>
                        <a:buSzTx/>
                        <a:buFontTx/>
                        <a:buNone/>
                        <a:tabLst/>
                        <a:defRPr/>
                      </a:pPr>
                      <a:r>
                        <a:rPr lang="it-IT" sz="1000" dirty="0" smtClean="0"/>
                        <a:t>Il</a:t>
                      </a:r>
                      <a:r>
                        <a:rPr lang="it-IT" sz="1000" baseline="0" dirty="0" smtClean="0"/>
                        <a:t> </a:t>
                      </a:r>
                      <a:r>
                        <a:rPr lang="it-IT" sz="1000" dirty="0" smtClean="0"/>
                        <a:t>metodo match</a:t>
                      </a:r>
                      <a:r>
                        <a:rPr lang="it-IT" sz="1000" baseline="0" dirty="0" smtClean="0"/>
                        <a:t> </a:t>
                      </a:r>
                      <a:r>
                        <a:rPr lang="it-IT" sz="1000" dirty="0" smtClean="0"/>
                        <a:t>cerca</a:t>
                      </a:r>
                      <a:r>
                        <a:rPr lang="it-IT" sz="1000" baseline="0" dirty="0" smtClean="0"/>
                        <a:t> </a:t>
                      </a:r>
                      <a:r>
                        <a:rPr lang="it-IT" sz="1000" dirty="0" smtClean="0"/>
                        <a:t>le corrispondenza e tra l'espressione regolare </a:t>
                      </a:r>
                      <a:r>
                        <a:rPr lang="it-IT" sz="1000" dirty="0" err="1" smtClean="0"/>
                        <a:t>regexp</a:t>
                      </a:r>
                      <a:r>
                        <a:rPr lang="it-IT" sz="1000" dirty="0" smtClean="0"/>
                        <a:t> e</a:t>
                      </a:r>
                      <a:r>
                        <a:rPr lang="it-IT" sz="1000" baseline="0" dirty="0" smtClean="0"/>
                        <a:t> </a:t>
                      </a:r>
                      <a:r>
                        <a:rPr lang="it-IT" sz="1000" dirty="0" smtClean="0"/>
                        <a:t>la stringa, e restituisce</a:t>
                      </a:r>
                      <a:r>
                        <a:rPr lang="it-IT" sz="1000" baseline="0" dirty="0" smtClean="0"/>
                        <a:t> un </a:t>
                      </a:r>
                      <a:r>
                        <a:rPr lang="it-IT" sz="1000" baseline="0" dirty="0" err="1" smtClean="0"/>
                        <a:t>array</a:t>
                      </a:r>
                      <a:r>
                        <a:rPr lang="it-IT" sz="1000" baseline="0" dirty="0" smtClean="0"/>
                        <a:t> di </a:t>
                      </a:r>
                      <a:r>
                        <a:rPr lang="it-IT" sz="1000" dirty="0" smtClean="0"/>
                        <a:t>corrispondenze. Se</a:t>
                      </a:r>
                      <a:r>
                        <a:rPr lang="it-IT" sz="1000" baseline="0" dirty="0" smtClean="0"/>
                        <a:t> </a:t>
                      </a:r>
                      <a:r>
                        <a:rPr lang="it-IT" sz="1000" dirty="0" smtClean="0"/>
                        <a:t>non</a:t>
                      </a:r>
                      <a:r>
                        <a:rPr lang="it-IT" sz="1000" baseline="0" dirty="0" smtClean="0"/>
                        <a:t> </a:t>
                      </a:r>
                      <a:r>
                        <a:rPr lang="it-IT" sz="1000" dirty="0" err="1" smtClean="0"/>
                        <a:t>viengono</a:t>
                      </a:r>
                      <a:r>
                        <a:rPr lang="it-IT" sz="1000" baseline="0" dirty="0" smtClean="0"/>
                        <a:t> </a:t>
                      </a:r>
                      <a:r>
                        <a:rPr lang="it-IT" sz="1000" dirty="0" smtClean="0"/>
                        <a:t>trovate corrispondenze</a:t>
                      </a:r>
                      <a:r>
                        <a:rPr lang="it-IT" sz="1000" baseline="0" dirty="0" smtClean="0"/>
                        <a:t> viene restituito </a:t>
                      </a:r>
                      <a:r>
                        <a:rPr lang="it-IT" sz="1000" baseline="0" dirty="0" err="1" smtClean="0"/>
                        <a:t>null</a:t>
                      </a:r>
                      <a:r>
                        <a:rPr lang="it-IT" sz="1000" baseline="0" dirty="0" smtClean="0"/>
                        <a:t>.</a:t>
                      </a:r>
                      <a:endParaRPr lang="it-IT" sz="1000" b="0" dirty="0">
                        <a:solidFill>
                          <a:srgbClr val="092C2C"/>
                        </a:solidFill>
                        <a:latin typeface="+mn-lt"/>
                      </a:endParaRPr>
                    </a:p>
                  </a:txBody>
                  <a:tcPr marL="72000" marR="72000" marT="36000" marB="0"/>
                </a:tc>
              </a:tr>
              <a:tr h="329991">
                <a:tc>
                  <a:txBody>
                    <a:bodyPr/>
                    <a:lstStyle/>
                    <a:p>
                      <a:pPr marL="0" marR="0" indent="0" algn="l" defTabSz="914400" rtl="0" eaLnBrk="1" fontAlgn="t" latinLnBrk="0" hangingPunct="1">
                        <a:lnSpc>
                          <a:spcPts val="1100"/>
                        </a:lnSpc>
                        <a:spcBef>
                          <a:spcPts val="0"/>
                        </a:spcBef>
                        <a:spcAft>
                          <a:spcPts val="0"/>
                        </a:spcAft>
                        <a:buClrTx/>
                        <a:buSzTx/>
                        <a:buFontTx/>
                        <a:buNone/>
                        <a:tabLst/>
                        <a:defRPr/>
                      </a:pPr>
                      <a:r>
                        <a:rPr lang="it-IT" sz="1050" dirty="0" err="1" smtClean="0"/>
                        <a:t>replace</a:t>
                      </a:r>
                      <a:r>
                        <a:rPr lang="it-IT" sz="1050" dirty="0" smtClean="0"/>
                        <a:t>(</a:t>
                      </a:r>
                      <a:r>
                        <a:rPr lang="it-IT" sz="1050" dirty="0" err="1" smtClean="0"/>
                        <a:t>regexp</a:t>
                      </a:r>
                      <a:r>
                        <a:rPr lang="it-IT" sz="1050" dirty="0" smtClean="0"/>
                        <a:t>/</a:t>
                      </a:r>
                      <a:r>
                        <a:rPr lang="it-IT" sz="1050" dirty="0" err="1" smtClean="0"/>
                        <a:t>substr</a:t>
                      </a:r>
                      <a:r>
                        <a:rPr lang="it-IT" sz="1050" dirty="0" smtClean="0"/>
                        <a:t>, </a:t>
                      </a:r>
                      <a:r>
                        <a:rPr lang="it-IT" sz="1050" dirty="0" err="1" smtClean="0"/>
                        <a:t>newstring</a:t>
                      </a:r>
                      <a:r>
                        <a:rPr lang="it-IT" sz="1050" dirty="0" smtClean="0"/>
                        <a:t>)</a:t>
                      </a:r>
                      <a:endParaRPr lang="it-IT" sz="1050" dirty="0">
                        <a:latin typeface="+mn-lt"/>
                      </a:endParaRPr>
                    </a:p>
                  </a:txBody>
                  <a:tcPr marL="72000" marR="72000" marT="36000" marB="0"/>
                </a:tc>
                <a:tc>
                  <a:txBody>
                    <a:bodyPr/>
                    <a:lstStyle/>
                    <a:p>
                      <a:pPr fontAlgn="t">
                        <a:lnSpc>
                          <a:spcPts val="1000"/>
                        </a:lnSpc>
                      </a:pPr>
                      <a:r>
                        <a:rPr lang="it-IT" sz="1000" dirty="0" err="1" smtClean="0"/>
                        <a:t>Replace</a:t>
                      </a:r>
                      <a:r>
                        <a:rPr lang="it-IT" sz="1000" dirty="0" smtClean="0"/>
                        <a:t>()</a:t>
                      </a:r>
                      <a:r>
                        <a:rPr lang="it-IT" sz="1000" baseline="0" dirty="0" smtClean="0"/>
                        <a:t> </a:t>
                      </a:r>
                      <a:r>
                        <a:rPr lang="it-IT" sz="1000" dirty="0" smtClean="0"/>
                        <a:t>cerca una corrispondenza</a:t>
                      </a:r>
                      <a:r>
                        <a:rPr lang="it-IT" sz="1000" baseline="0" dirty="0" smtClean="0"/>
                        <a:t> </a:t>
                      </a:r>
                      <a:r>
                        <a:rPr lang="it-IT" sz="1000" dirty="0" smtClean="0"/>
                        <a:t>tra</a:t>
                      </a:r>
                      <a:r>
                        <a:rPr lang="it-IT" sz="1000" baseline="0" dirty="0" smtClean="0"/>
                        <a:t> </a:t>
                      </a:r>
                      <a:r>
                        <a:rPr lang="it-IT" sz="1000" dirty="0" smtClean="0"/>
                        <a:t>una stringa</a:t>
                      </a:r>
                      <a:r>
                        <a:rPr lang="it-IT" sz="1000" baseline="0" dirty="0" smtClean="0"/>
                        <a:t> </a:t>
                      </a:r>
                      <a:r>
                        <a:rPr lang="it-IT" sz="1000" dirty="0" smtClean="0"/>
                        <a:t>(o un'espressione regolare) e una stringa, e sostituisce la corrispondenze trovate con </a:t>
                      </a:r>
                      <a:r>
                        <a:rPr lang="it-IT" sz="1000" dirty="0" err="1" smtClean="0"/>
                        <a:t>newstring</a:t>
                      </a:r>
                      <a:endParaRPr lang="it-IT" sz="1000" b="1" dirty="0">
                        <a:solidFill>
                          <a:srgbClr val="00B050"/>
                        </a:solidFill>
                        <a:latin typeface="+mn-lt"/>
                      </a:endParaRPr>
                    </a:p>
                  </a:txBody>
                  <a:tcPr marL="72000" marR="72000" marT="36000" marB="0"/>
                </a:tc>
              </a:tr>
              <a:tr h="303416">
                <a:tc>
                  <a:txBody>
                    <a:bodyPr/>
                    <a:lstStyle/>
                    <a:p>
                      <a:pPr fontAlgn="t">
                        <a:lnSpc>
                          <a:spcPts val="1100"/>
                        </a:lnSpc>
                      </a:pPr>
                      <a:r>
                        <a:rPr lang="it-IT" sz="1050" dirty="0" err="1" smtClean="0"/>
                        <a:t>search</a:t>
                      </a:r>
                      <a:r>
                        <a:rPr lang="it-IT" sz="1050" dirty="0" smtClean="0"/>
                        <a:t>(</a:t>
                      </a:r>
                      <a:r>
                        <a:rPr lang="it-IT" sz="1050" dirty="0" err="1" smtClean="0"/>
                        <a:t>regexp</a:t>
                      </a:r>
                      <a:r>
                        <a:rPr lang="it-IT" sz="1050" dirty="0" smtClean="0"/>
                        <a:t>)</a:t>
                      </a:r>
                      <a:endParaRPr lang="it-IT" sz="1050" dirty="0">
                        <a:latin typeface="+mn-lt"/>
                      </a:endParaRPr>
                    </a:p>
                  </a:txBody>
                  <a:tcPr marL="72000" marR="72000" marT="36000" marB="0"/>
                </a:tc>
                <a:tc>
                  <a:txBody>
                    <a:bodyPr/>
                    <a:lstStyle/>
                    <a:p>
                      <a:pPr marL="0" marR="0" indent="0" algn="l" defTabSz="914400" rtl="0" eaLnBrk="1" fontAlgn="t" latinLnBrk="0" hangingPunct="1">
                        <a:lnSpc>
                          <a:spcPts val="1000"/>
                        </a:lnSpc>
                        <a:spcBef>
                          <a:spcPts val="0"/>
                        </a:spcBef>
                        <a:spcAft>
                          <a:spcPts val="0"/>
                        </a:spcAft>
                        <a:buClrTx/>
                        <a:buSzTx/>
                        <a:buFontTx/>
                        <a:buNone/>
                        <a:tabLst/>
                        <a:defRPr/>
                      </a:pPr>
                      <a:r>
                        <a:rPr lang="it-IT" sz="1000" dirty="0" smtClean="0"/>
                        <a:t>Il</a:t>
                      </a:r>
                      <a:r>
                        <a:rPr lang="it-IT" sz="1000" baseline="0" dirty="0" smtClean="0"/>
                        <a:t> </a:t>
                      </a:r>
                      <a:r>
                        <a:rPr lang="it-IT" sz="1000" dirty="0" smtClean="0"/>
                        <a:t>metodo </a:t>
                      </a:r>
                      <a:r>
                        <a:rPr lang="it-IT" sz="1000" dirty="0" err="1" smtClean="0"/>
                        <a:t>search</a:t>
                      </a:r>
                      <a:r>
                        <a:rPr lang="it-IT" sz="1000" dirty="0" smtClean="0"/>
                        <a:t> cerca</a:t>
                      </a:r>
                      <a:r>
                        <a:rPr lang="it-IT" sz="1000" baseline="0" dirty="0" smtClean="0"/>
                        <a:t> </a:t>
                      </a:r>
                      <a:r>
                        <a:rPr lang="it-IT" sz="1000" dirty="0" smtClean="0"/>
                        <a:t>le corrispondenza e tra l'espressione regolare </a:t>
                      </a:r>
                      <a:r>
                        <a:rPr lang="it-IT" sz="1000" dirty="0" err="1" smtClean="0"/>
                        <a:t>regexp</a:t>
                      </a:r>
                      <a:r>
                        <a:rPr lang="it-IT" sz="1000" dirty="0" smtClean="0"/>
                        <a:t> e</a:t>
                      </a:r>
                      <a:r>
                        <a:rPr lang="it-IT" sz="1000" baseline="0" dirty="0" smtClean="0"/>
                        <a:t> </a:t>
                      </a:r>
                      <a:r>
                        <a:rPr lang="it-IT" sz="1000" dirty="0" smtClean="0"/>
                        <a:t>la stringa, e restituisce</a:t>
                      </a:r>
                      <a:r>
                        <a:rPr lang="it-IT" sz="1000" baseline="0" dirty="0" smtClean="0"/>
                        <a:t> la posizione in cui è stata trovata oppure -1 </a:t>
                      </a:r>
                      <a:r>
                        <a:rPr lang="it-IT" sz="1000" dirty="0" smtClean="0"/>
                        <a:t>se non</a:t>
                      </a:r>
                      <a:r>
                        <a:rPr lang="it-IT" sz="1000" baseline="0" dirty="0" smtClean="0"/>
                        <a:t> </a:t>
                      </a:r>
                      <a:r>
                        <a:rPr lang="it-IT" sz="1000" dirty="0" err="1" smtClean="0"/>
                        <a:t>viengono</a:t>
                      </a:r>
                      <a:r>
                        <a:rPr lang="it-IT" sz="1000" baseline="0" dirty="0" smtClean="0"/>
                        <a:t> </a:t>
                      </a:r>
                      <a:r>
                        <a:rPr lang="it-IT" sz="1000" dirty="0" smtClean="0"/>
                        <a:t>trovate corrispondenze.</a:t>
                      </a:r>
                      <a:r>
                        <a:rPr lang="it-IT" sz="1000" baseline="0" dirty="0" smtClean="0"/>
                        <a:t> </a:t>
                      </a:r>
                      <a:endParaRPr lang="it-IT" sz="1000" b="0" dirty="0">
                        <a:solidFill>
                          <a:srgbClr val="092C2C"/>
                        </a:solidFill>
                        <a:latin typeface="+mn-lt"/>
                      </a:endParaRPr>
                    </a:p>
                  </a:txBody>
                  <a:tcPr marL="72000" marR="72000" marT="36000" marB="0"/>
                </a:tc>
              </a:tr>
              <a:tr h="303416">
                <a:tc>
                  <a:txBody>
                    <a:bodyPr/>
                    <a:lstStyle/>
                    <a:p>
                      <a:pPr fontAlgn="t">
                        <a:lnSpc>
                          <a:spcPts val="1100"/>
                        </a:lnSpc>
                      </a:pPr>
                      <a:r>
                        <a:rPr lang="it-IT" sz="1050" dirty="0" err="1" smtClean="0"/>
                        <a:t>slice</a:t>
                      </a:r>
                      <a:r>
                        <a:rPr lang="it-IT" sz="1050" dirty="0" smtClean="0"/>
                        <a:t>(inizio, fine)</a:t>
                      </a:r>
                      <a:endParaRPr lang="it-IT" sz="1050" dirty="0">
                        <a:latin typeface="+mn-lt"/>
                      </a:endParaRPr>
                    </a:p>
                  </a:txBody>
                  <a:tcPr marL="72000" marR="72000" marT="36000" marB="0"/>
                </a:tc>
                <a:tc>
                  <a:txBody>
                    <a:bodyPr/>
                    <a:lstStyle/>
                    <a:p>
                      <a:pPr marL="0" marR="0" indent="0" algn="l" defTabSz="914400" rtl="0" eaLnBrk="1" fontAlgn="t" latinLnBrk="0" hangingPunct="1">
                        <a:lnSpc>
                          <a:spcPts val="1000"/>
                        </a:lnSpc>
                        <a:spcBef>
                          <a:spcPts val="0"/>
                        </a:spcBef>
                        <a:spcAft>
                          <a:spcPts val="0"/>
                        </a:spcAft>
                        <a:buClrTx/>
                        <a:buSzTx/>
                        <a:buFontTx/>
                        <a:buNone/>
                        <a:tabLst/>
                        <a:defRPr/>
                      </a:pPr>
                      <a:r>
                        <a:rPr lang="it-IT" sz="1000" dirty="0" smtClean="0"/>
                        <a:t>Estrae</a:t>
                      </a:r>
                      <a:r>
                        <a:rPr lang="it-IT" sz="1000" baseline="0" dirty="0" smtClean="0"/>
                        <a:t> </a:t>
                      </a:r>
                      <a:r>
                        <a:rPr lang="it-IT" sz="1000" dirty="0" smtClean="0"/>
                        <a:t>la parte</a:t>
                      </a:r>
                      <a:r>
                        <a:rPr lang="it-IT" sz="1000" baseline="0" dirty="0" smtClean="0"/>
                        <a:t> </a:t>
                      </a:r>
                      <a:r>
                        <a:rPr lang="it-IT" sz="1000" dirty="0" smtClean="0"/>
                        <a:t>di</a:t>
                      </a:r>
                      <a:r>
                        <a:rPr lang="it-IT" sz="1000" baseline="0" dirty="0" smtClean="0"/>
                        <a:t> </a:t>
                      </a:r>
                      <a:r>
                        <a:rPr lang="it-IT" sz="1000" dirty="0" smtClean="0"/>
                        <a:t>una stringa compresa tra inizio e fine e</a:t>
                      </a:r>
                      <a:r>
                        <a:rPr lang="it-IT" sz="1000" baseline="0" dirty="0" smtClean="0"/>
                        <a:t> </a:t>
                      </a:r>
                      <a:r>
                        <a:rPr lang="it-IT" sz="1000" dirty="0" smtClean="0"/>
                        <a:t>restituisce</a:t>
                      </a:r>
                      <a:r>
                        <a:rPr lang="it-IT" sz="1000" baseline="0" dirty="0" smtClean="0"/>
                        <a:t> </a:t>
                      </a:r>
                      <a:r>
                        <a:rPr lang="it-IT" sz="1000" dirty="0" smtClean="0"/>
                        <a:t>la</a:t>
                      </a:r>
                      <a:r>
                        <a:rPr lang="it-IT" sz="1000" baseline="0" dirty="0" smtClean="0"/>
                        <a:t> </a:t>
                      </a:r>
                      <a:r>
                        <a:rPr lang="it-IT" sz="1000" dirty="0" smtClean="0"/>
                        <a:t>parte</a:t>
                      </a:r>
                      <a:r>
                        <a:rPr lang="it-IT" sz="1000" baseline="0" dirty="0" smtClean="0"/>
                        <a:t> </a:t>
                      </a:r>
                      <a:r>
                        <a:rPr lang="it-IT" sz="1000" dirty="0" smtClean="0"/>
                        <a:t>estratta</a:t>
                      </a:r>
                      <a:r>
                        <a:rPr lang="it-IT" sz="1000" baseline="0" dirty="0" smtClean="0"/>
                        <a:t> </a:t>
                      </a:r>
                      <a:r>
                        <a:rPr lang="it-IT" sz="1000" dirty="0" smtClean="0"/>
                        <a:t>in</a:t>
                      </a:r>
                      <a:r>
                        <a:rPr lang="it-IT" sz="1000" baseline="0" dirty="0" smtClean="0"/>
                        <a:t> </a:t>
                      </a:r>
                      <a:r>
                        <a:rPr lang="it-IT" sz="1000" dirty="0" smtClean="0"/>
                        <a:t>una nuova stringa. In caso non sia passato un valore</a:t>
                      </a:r>
                      <a:r>
                        <a:rPr lang="it-IT" sz="1000" baseline="0" dirty="0" smtClean="0"/>
                        <a:t>, fine sarà l'ultimo carattere della stringa.</a:t>
                      </a:r>
                      <a:r>
                        <a:rPr lang="it-IT" sz="1000" dirty="0"/>
                        <a:t> </a:t>
                      </a:r>
                      <a:endParaRPr lang="it-IT" sz="1000" b="0" dirty="0">
                        <a:solidFill>
                          <a:srgbClr val="092C2C"/>
                        </a:solidFill>
                        <a:latin typeface="+mn-lt"/>
                      </a:endParaRPr>
                    </a:p>
                  </a:txBody>
                  <a:tcPr marL="72000" marR="72000" marT="36000" marB="0"/>
                </a:tc>
              </a:tr>
              <a:tr h="183828">
                <a:tc>
                  <a:txBody>
                    <a:bodyPr/>
                    <a:lstStyle/>
                    <a:p>
                      <a:pPr fontAlgn="t">
                        <a:lnSpc>
                          <a:spcPts val="1100"/>
                        </a:lnSpc>
                      </a:pPr>
                      <a:r>
                        <a:rPr lang="it-IT" sz="1050" dirty="0" err="1" smtClean="0"/>
                        <a:t>split</a:t>
                      </a:r>
                      <a:r>
                        <a:rPr lang="it-IT" sz="1050" dirty="0" smtClean="0"/>
                        <a:t>(</a:t>
                      </a:r>
                      <a:r>
                        <a:rPr lang="it-IT" sz="1050" dirty="0" err="1" smtClean="0"/>
                        <a:t>char</a:t>
                      </a:r>
                      <a:r>
                        <a:rPr lang="it-IT" sz="1050" dirty="0" smtClean="0"/>
                        <a:t>)</a:t>
                      </a:r>
                      <a:endParaRPr lang="it-IT" sz="1050" dirty="0">
                        <a:latin typeface="+mn-lt"/>
                      </a:endParaRPr>
                    </a:p>
                  </a:txBody>
                  <a:tcPr marL="72000" marR="72000" marT="36000" marB="0"/>
                </a:tc>
                <a:tc>
                  <a:txBody>
                    <a:bodyPr/>
                    <a:lstStyle/>
                    <a:p>
                      <a:pPr fontAlgn="t">
                        <a:lnSpc>
                          <a:spcPts val="1000"/>
                        </a:lnSpc>
                      </a:pPr>
                      <a:r>
                        <a:rPr lang="it-IT" sz="1000" dirty="0" smtClean="0"/>
                        <a:t>Converte la </a:t>
                      </a:r>
                      <a:r>
                        <a:rPr lang="it-IT" sz="1000" dirty="0"/>
                        <a:t>stringa in un </a:t>
                      </a:r>
                      <a:r>
                        <a:rPr lang="it-IT" sz="1000" dirty="0" err="1"/>
                        <a:t>array</a:t>
                      </a:r>
                      <a:r>
                        <a:rPr lang="it-IT" sz="1000" dirty="0"/>
                        <a:t> </a:t>
                      </a:r>
                      <a:r>
                        <a:rPr lang="it-IT" sz="1000" dirty="0" smtClean="0"/>
                        <a:t>usando</a:t>
                      </a:r>
                      <a:r>
                        <a:rPr lang="it-IT" sz="1000" baseline="0" dirty="0" smtClean="0"/>
                        <a:t> </a:t>
                      </a:r>
                      <a:r>
                        <a:rPr lang="it-IT" sz="1000" baseline="0" dirty="0" err="1" smtClean="0"/>
                        <a:t>char</a:t>
                      </a:r>
                      <a:r>
                        <a:rPr lang="it-IT" sz="1000" baseline="0" dirty="0" smtClean="0"/>
                        <a:t> come </a:t>
                      </a:r>
                      <a:r>
                        <a:rPr lang="it-IT" sz="1000" dirty="0" smtClean="0"/>
                        <a:t>carattere </a:t>
                      </a:r>
                      <a:r>
                        <a:rPr lang="it-IT" sz="1000" dirty="0"/>
                        <a:t>di separazione</a:t>
                      </a:r>
                      <a:r>
                        <a:rPr lang="it-IT" sz="1000" dirty="0" smtClean="0"/>
                        <a:t>.</a:t>
                      </a:r>
                      <a:endParaRPr lang="it-IT" sz="1000" b="0" dirty="0">
                        <a:solidFill>
                          <a:srgbClr val="092C2C"/>
                        </a:solidFill>
                        <a:latin typeface="+mn-lt"/>
                      </a:endParaRPr>
                    </a:p>
                  </a:txBody>
                  <a:tcPr marL="72000" marR="72000" marT="36000" marB="0"/>
                </a:tc>
              </a:tr>
              <a:tr h="303416">
                <a:tc>
                  <a:txBody>
                    <a:bodyPr/>
                    <a:lstStyle/>
                    <a:p>
                      <a:pPr marL="0" marR="0" indent="0" algn="l" defTabSz="914400" rtl="0" eaLnBrk="1" fontAlgn="t" latinLnBrk="0" hangingPunct="1">
                        <a:lnSpc>
                          <a:spcPts val="1100"/>
                        </a:lnSpc>
                        <a:spcBef>
                          <a:spcPts val="0"/>
                        </a:spcBef>
                        <a:spcAft>
                          <a:spcPts val="0"/>
                        </a:spcAft>
                        <a:buClrTx/>
                        <a:buSzTx/>
                        <a:buFontTx/>
                        <a:buNone/>
                        <a:tabLst/>
                        <a:defRPr/>
                      </a:pPr>
                      <a:r>
                        <a:rPr lang="it-IT" sz="1050" dirty="0" err="1" smtClean="0"/>
                        <a:t>substr</a:t>
                      </a:r>
                      <a:r>
                        <a:rPr lang="it-IT" sz="1050" dirty="0" smtClean="0"/>
                        <a:t>(start, </a:t>
                      </a:r>
                      <a:r>
                        <a:rPr lang="it-IT" sz="1050" dirty="0" err="1" smtClean="0"/>
                        <a:t>length</a:t>
                      </a:r>
                      <a:r>
                        <a:rPr lang="it-IT" sz="1050" dirty="0" smtClean="0"/>
                        <a:t>)</a:t>
                      </a:r>
                      <a:endParaRPr lang="it-IT" sz="1050" dirty="0">
                        <a:latin typeface="+mn-lt"/>
                      </a:endParaRPr>
                    </a:p>
                  </a:txBody>
                  <a:tcPr marL="72000" marR="72000" marT="36000" marB="0"/>
                </a:tc>
                <a:tc>
                  <a:txBody>
                    <a:bodyPr/>
                    <a:lstStyle/>
                    <a:p>
                      <a:pPr fontAlgn="t">
                        <a:lnSpc>
                          <a:spcPts val="1000"/>
                        </a:lnSpc>
                      </a:pPr>
                      <a:r>
                        <a:rPr lang="it-IT" sz="1000" dirty="0" smtClean="0"/>
                        <a:t>Estrae </a:t>
                      </a:r>
                      <a:r>
                        <a:rPr lang="it-IT" sz="1000" baseline="0" dirty="0" err="1" smtClean="0"/>
                        <a:t>lentgth</a:t>
                      </a:r>
                      <a:r>
                        <a:rPr lang="it-IT" sz="1000" baseline="0" dirty="0" smtClean="0"/>
                        <a:t> </a:t>
                      </a:r>
                      <a:r>
                        <a:rPr lang="it-IT" sz="1000" dirty="0" smtClean="0"/>
                        <a:t>caratteri dalla stringa, a partire da</a:t>
                      </a:r>
                      <a:r>
                        <a:rPr lang="it-IT" sz="1000" baseline="0" dirty="0" smtClean="0"/>
                        <a:t> </a:t>
                      </a:r>
                      <a:r>
                        <a:rPr lang="it-IT" sz="1000" dirty="0" smtClean="0"/>
                        <a:t>start</a:t>
                      </a:r>
                      <a:r>
                        <a:rPr lang="it-IT" sz="1000" baseline="0" dirty="0" smtClean="0"/>
                        <a:t> e li </a:t>
                      </a:r>
                      <a:r>
                        <a:rPr lang="it-IT" sz="1000" dirty="0" smtClean="0"/>
                        <a:t>restituisce in una nuova stringa. Se </a:t>
                      </a:r>
                      <a:r>
                        <a:rPr lang="it-IT" sz="1000" dirty="0" err="1" smtClean="0"/>
                        <a:t>length</a:t>
                      </a:r>
                      <a:r>
                        <a:rPr lang="it-IT" sz="1000" dirty="0" smtClean="0"/>
                        <a:t> non è specificati vengono</a:t>
                      </a:r>
                      <a:r>
                        <a:rPr lang="it-IT" sz="1000" baseline="0" dirty="0" smtClean="0"/>
                        <a:t> restituiti i caratteri </a:t>
                      </a:r>
                      <a:r>
                        <a:rPr lang="it-IT" sz="1000" dirty="0" smtClean="0"/>
                        <a:t>da</a:t>
                      </a:r>
                      <a:r>
                        <a:rPr lang="it-IT" sz="1000" baseline="0" dirty="0" smtClean="0"/>
                        <a:t> </a:t>
                      </a:r>
                      <a:r>
                        <a:rPr lang="it-IT" sz="1000" dirty="0" smtClean="0"/>
                        <a:t>start</a:t>
                      </a:r>
                      <a:r>
                        <a:rPr lang="it-IT" sz="1000" baseline="0" dirty="0" smtClean="0"/>
                        <a:t> fino alla fine della stringa.</a:t>
                      </a:r>
                      <a:endParaRPr lang="it-IT" sz="1000" b="0" dirty="0">
                        <a:solidFill>
                          <a:srgbClr val="092C2C"/>
                        </a:solidFill>
                        <a:latin typeface="+mn-lt"/>
                      </a:endParaRPr>
                    </a:p>
                  </a:txBody>
                  <a:tcPr marL="72000" marR="72000" marT="36000" marB="0"/>
                </a:tc>
              </a:tr>
              <a:tr h="183828">
                <a:tc>
                  <a:txBody>
                    <a:bodyPr/>
                    <a:lstStyle/>
                    <a:p>
                      <a:pPr marL="0" marR="0" indent="0" algn="l" defTabSz="914400" rtl="0" eaLnBrk="1" fontAlgn="t" latinLnBrk="0" hangingPunct="1">
                        <a:lnSpc>
                          <a:spcPts val="1100"/>
                        </a:lnSpc>
                        <a:spcBef>
                          <a:spcPts val="0"/>
                        </a:spcBef>
                        <a:spcAft>
                          <a:spcPts val="0"/>
                        </a:spcAft>
                        <a:buClrTx/>
                        <a:buSzTx/>
                        <a:buFontTx/>
                        <a:buNone/>
                        <a:tabLst/>
                        <a:defRPr/>
                      </a:pPr>
                      <a:r>
                        <a:rPr lang="it-IT" sz="1050" dirty="0" err="1" smtClean="0"/>
                        <a:t>substring</a:t>
                      </a:r>
                      <a:r>
                        <a:rPr lang="it-IT" sz="1050" dirty="0" smtClean="0"/>
                        <a:t>(</a:t>
                      </a:r>
                      <a:r>
                        <a:rPr lang="it-IT" sz="1050" dirty="0" err="1" smtClean="0"/>
                        <a:t>from</a:t>
                      </a:r>
                      <a:r>
                        <a:rPr lang="it-IT" sz="1050" dirty="0" smtClean="0"/>
                        <a:t>, </a:t>
                      </a:r>
                      <a:r>
                        <a:rPr lang="it-IT" sz="1050" dirty="0" err="1" smtClean="0"/>
                        <a:t>to</a:t>
                      </a:r>
                      <a:r>
                        <a:rPr lang="it-IT" sz="1050" dirty="0" smtClean="0"/>
                        <a:t>)</a:t>
                      </a:r>
                      <a:endParaRPr lang="it-IT" sz="1050" dirty="0">
                        <a:latin typeface="+mn-lt"/>
                      </a:endParaRPr>
                    </a:p>
                  </a:txBody>
                  <a:tcPr marL="72000" marR="72000" marT="36000" marB="0"/>
                </a:tc>
                <a:tc>
                  <a:txBody>
                    <a:bodyPr/>
                    <a:lstStyle/>
                    <a:p>
                      <a:pPr marL="0" marR="0" indent="0" algn="l" defTabSz="914400" rtl="0" eaLnBrk="1" fontAlgn="t" latinLnBrk="0" hangingPunct="1">
                        <a:lnSpc>
                          <a:spcPts val="1000"/>
                        </a:lnSpc>
                        <a:spcBef>
                          <a:spcPts val="0"/>
                        </a:spcBef>
                        <a:spcAft>
                          <a:spcPts val="0"/>
                        </a:spcAft>
                        <a:buClrTx/>
                        <a:buSzTx/>
                        <a:buFontTx/>
                        <a:buNone/>
                        <a:tabLst/>
                        <a:defRPr/>
                      </a:pPr>
                      <a:r>
                        <a:rPr lang="it-IT" sz="1000" dirty="0" smtClean="0"/>
                        <a:t>Estrae i</a:t>
                      </a:r>
                      <a:r>
                        <a:rPr lang="it-IT" sz="1000" baseline="0" dirty="0" smtClean="0"/>
                        <a:t> </a:t>
                      </a:r>
                      <a:r>
                        <a:rPr lang="it-IT" sz="1000" dirty="0" smtClean="0"/>
                        <a:t>caratteri delle stringa tra </a:t>
                      </a:r>
                      <a:r>
                        <a:rPr lang="it-IT" sz="1000" dirty="0" err="1" smtClean="0"/>
                        <a:t>from</a:t>
                      </a:r>
                      <a:r>
                        <a:rPr lang="it-IT" sz="1000" baseline="0" dirty="0" smtClean="0"/>
                        <a:t> </a:t>
                      </a:r>
                      <a:r>
                        <a:rPr lang="it-IT" sz="1000" dirty="0" smtClean="0"/>
                        <a:t>e</a:t>
                      </a:r>
                      <a:r>
                        <a:rPr lang="it-IT" sz="1000" baseline="0" dirty="0" smtClean="0"/>
                        <a:t> </a:t>
                      </a:r>
                      <a:r>
                        <a:rPr lang="it-IT" sz="1000" dirty="0" err="1" smtClean="0"/>
                        <a:t>to</a:t>
                      </a:r>
                      <a:r>
                        <a:rPr lang="it-IT" sz="1000" baseline="0" dirty="0" smtClean="0"/>
                        <a:t>  </a:t>
                      </a:r>
                      <a:r>
                        <a:rPr lang="it-IT" sz="1000" dirty="0" smtClean="0"/>
                        <a:t>non</a:t>
                      </a:r>
                      <a:r>
                        <a:rPr lang="it-IT" sz="1000" baseline="0" dirty="0" smtClean="0"/>
                        <a:t> </a:t>
                      </a:r>
                      <a:r>
                        <a:rPr lang="it-IT" sz="1000" dirty="0" smtClean="0"/>
                        <a:t>compreso. Se </a:t>
                      </a:r>
                      <a:r>
                        <a:rPr lang="it-IT" sz="1000" dirty="0" err="1" smtClean="0"/>
                        <a:t>to</a:t>
                      </a:r>
                      <a:r>
                        <a:rPr lang="it-IT" sz="1000" dirty="0" smtClean="0"/>
                        <a:t> è omesso</a:t>
                      </a:r>
                      <a:r>
                        <a:rPr lang="it-IT" sz="1000" baseline="0" dirty="0" smtClean="0"/>
                        <a:t> fino alla fine della stringa.</a:t>
                      </a:r>
                      <a:endParaRPr lang="it-IT" sz="1000" b="0" dirty="0">
                        <a:solidFill>
                          <a:srgbClr val="092C2C"/>
                        </a:solidFill>
                        <a:latin typeface="+mn-lt"/>
                      </a:endParaRPr>
                    </a:p>
                  </a:txBody>
                  <a:tcPr marL="72000" marR="72000" marT="36000" marB="0"/>
                </a:tc>
              </a:tr>
              <a:tr h="183828">
                <a:tc>
                  <a:txBody>
                    <a:bodyPr/>
                    <a:lstStyle/>
                    <a:p>
                      <a:pPr fontAlgn="t">
                        <a:lnSpc>
                          <a:spcPts val="1100"/>
                        </a:lnSpc>
                      </a:pPr>
                      <a:r>
                        <a:rPr lang="it-IT" sz="1050" dirty="0" err="1"/>
                        <a:t>toLowerCase</a:t>
                      </a:r>
                      <a:r>
                        <a:rPr lang="it-IT" sz="1050" dirty="0"/>
                        <a:t>()</a:t>
                      </a:r>
                      <a:endParaRPr lang="it-IT" sz="1050" dirty="0">
                        <a:latin typeface="+mn-lt"/>
                      </a:endParaRPr>
                    </a:p>
                  </a:txBody>
                  <a:tcPr marL="72000" marR="72000" marT="36000" marB="0"/>
                </a:tc>
                <a:tc>
                  <a:txBody>
                    <a:bodyPr/>
                    <a:lstStyle/>
                    <a:p>
                      <a:pPr fontAlgn="t">
                        <a:lnSpc>
                          <a:spcPts val="1000"/>
                        </a:lnSpc>
                      </a:pPr>
                      <a:r>
                        <a:rPr lang="it-IT" sz="1000" dirty="0"/>
                        <a:t>Converte in minuscolo</a:t>
                      </a:r>
                      <a:endParaRPr lang="it-IT" sz="1000" b="0" dirty="0">
                        <a:solidFill>
                          <a:srgbClr val="092C2C"/>
                        </a:solidFill>
                        <a:latin typeface="+mn-lt"/>
                      </a:endParaRPr>
                    </a:p>
                  </a:txBody>
                  <a:tcPr marL="72000" marR="72000" marT="36000" marB="0"/>
                </a:tc>
              </a:tr>
              <a:tr h="183828">
                <a:tc>
                  <a:txBody>
                    <a:bodyPr/>
                    <a:lstStyle/>
                    <a:p>
                      <a:pPr fontAlgn="t">
                        <a:lnSpc>
                          <a:spcPts val="1100"/>
                        </a:lnSpc>
                      </a:pPr>
                      <a:r>
                        <a:rPr lang="it-IT" sz="1050" dirty="0" err="1"/>
                        <a:t>toUpperCase</a:t>
                      </a:r>
                      <a:r>
                        <a:rPr lang="it-IT" sz="1050" dirty="0"/>
                        <a:t>()</a:t>
                      </a:r>
                      <a:endParaRPr lang="it-IT" sz="1050" dirty="0">
                        <a:latin typeface="+mn-lt"/>
                      </a:endParaRPr>
                    </a:p>
                  </a:txBody>
                  <a:tcPr marL="72000" marR="72000" marT="36000" marB="0"/>
                </a:tc>
                <a:tc>
                  <a:txBody>
                    <a:bodyPr/>
                    <a:lstStyle/>
                    <a:p>
                      <a:pPr fontAlgn="t">
                        <a:lnSpc>
                          <a:spcPts val="1000"/>
                        </a:lnSpc>
                      </a:pPr>
                      <a:r>
                        <a:rPr lang="it-IT" sz="1000" dirty="0"/>
                        <a:t>Converte in maiuscolo</a:t>
                      </a:r>
                      <a:endParaRPr lang="it-IT" sz="1000" b="0" dirty="0">
                        <a:solidFill>
                          <a:srgbClr val="092C2C"/>
                        </a:solidFill>
                        <a:latin typeface="+mn-lt"/>
                      </a:endParaRPr>
                    </a:p>
                  </a:txBody>
                  <a:tcPr marL="72000" marR="72000" marT="36000" marB="0"/>
                </a:tc>
              </a:tr>
            </a:tbl>
          </a:graphicData>
        </a:graphic>
      </p:graphicFrame>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ARRAY</a:t>
            </a:r>
            <a:endParaRPr lang="it-IT"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CONSTRUCTOR</a:t>
            </a:r>
            <a:endParaRPr lang="it-IT" dirty="0"/>
          </a:p>
        </p:txBody>
      </p:sp>
      <p:sp>
        <p:nvSpPr>
          <p:cNvPr id="3" name="Segnaposto contenuto 2"/>
          <p:cNvSpPr>
            <a:spLocks noGrp="1"/>
          </p:cNvSpPr>
          <p:nvPr>
            <p:ph idx="1"/>
          </p:nvPr>
        </p:nvSpPr>
        <p:spPr>
          <a:xfrm>
            <a:off x="457200" y="1347614"/>
            <a:ext cx="8229600" cy="3528392"/>
          </a:xfrm>
        </p:spPr>
        <p:txBody>
          <a:bodyPr lIns="72000"/>
          <a:lstStyle/>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a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[1,6,78,23];</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a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err="1" smtClean="0">
                <a:solidFill>
                  <a:srgbClr val="00B050"/>
                </a:solidFill>
                <a:latin typeface="Courier New" pitchFamily="49" charset="0"/>
                <a:cs typeface="Courier New" pitchFamily="49" charset="0"/>
              </a:rPr>
              <a:t>new</a:t>
            </a:r>
            <a:r>
              <a:rPr lang="it-IT" dirty="0" smtClean="0">
                <a:latin typeface="Courier New" pitchFamily="49" charset="0"/>
                <a:cs typeface="Courier New" pitchFamily="49" charset="0"/>
              </a:rPr>
              <a:t> </a:t>
            </a:r>
            <a:r>
              <a:rPr lang="it-IT" dirty="0" err="1" smtClean="0">
                <a:solidFill>
                  <a:srgbClr val="0070C0"/>
                </a:solidFill>
                <a:latin typeface="Courier New" pitchFamily="49" charset="0"/>
                <a:cs typeface="Courier New" pitchFamily="49" charset="0"/>
              </a:rPr>
              <a:t>Array</a:t>
            </a:r>
            <a:r>
              <a:rPr lang="it-IT" dirty="0" smtClean="0">
                <a:latin typeface="Courier New" pitchFamily="49" charset="0"/>
                <a:cs typeface="Courier New" pitchFamily="49" charset="0"/>
              </a:rPr>
              <a:t>(1,6,78,23);</a:t>
            </a:r>
            <a:endParaRPr lang="it-IT" dirty="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PROPRIETÀ</a:t>
            </a:r>
            <a:endParaRPr lang="it-IT" dirty="0"/>
          </a:p>
        </p:txBody>
      </p:sp>
      <p:sp>
        <p:nvSpPr>
          <p:cNvPr id="3" name="Segnaposto contenuto 2"/>
          <p:cNvSpPr>
            <a:spLocks noGrp="1"/>
          </p:cNvSpPr>
          <p:nvPr>
            <p:ph idx="1"/>
          </p:nvPr>
        </p:nvSpPr>
        <p:spPr>
          <a:xfrm>
            <a:off x="457200" y="1337518"/>
            <a:ext cx="8229600" cy="3394472"/>
          </a:xfrm>
        </p:spPr>
        <p:txBody>
          <a:bodyPr/>
          <a:lstStyle/>
          <a:p>
            <a:r>
              <a:rPr lang="it-IT" sz="3600" dirty="0" smtClean="0"/>
              <a:t>Gli oggetti della classe </a:t>
            </a:r>
            <a:r>
              <a:rPr lang="it-IT" sz="3600" dirty="0" err="1" smtClean="0"/>
              <a:t>Array</a:t>
            </a:r>
            <a:r>
              <a:rPr lang="it-IT" sz="3600" dirty="0" smtClean="0"/>
              <a:t> hanno una sola proprietà, la proprietà </a:t>
            </a:r>
            <a:r>
              <a:rPr lang="it-IT" sz="3600" b="1" dirty="0" err="1" smtClean="0"/>
              <a:t>length</a:t>
            </a:r>
            <a:r>
              <a:rPr lang="it-IT" sz="3600" dirty="0" smtClean="0"/>
              <a:t> che restituisce la lunghezza dell'</a:t>
            </a:r>
            <a:r>
              <a:rPr lang="it-IT" sz="3600" dirty="0" err="1" smtClean="0"/>
              <a:t>array</a:t>
            </a:r>
            <a:r>
              <a:rPr lang="it-IT" sz="3600" dirty="0" smtClean="0"/>
              <a:t>, cioè il numero di elementi di cui è composto.</a:t>
            </a:r>
            <a:endParaRPr lang="it-IT" sz="3600" dirty="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95486"/>
            <a:ext cx="8229600" cy="857250"/>
          </a:xfrm>
        </p:spPr>
        <p:txBody>
          <a:bodyPr/>
          <a:lstStyle/>
          <a:p>
            <a:r>
              <a:rPr lang="it-IT" dirty="0" smtClean="0"/>
              <a:t>METODI</a:t>
            </a:r>
            <a:endParaRPr lang="it-IT" dirty="0"/>
          </a:p>
        </p:txBody>
      </p:sp>
      <p:graphicFrame>
        <p:nvGraphicFramePr>
          <p:cNvPr id="4" name="Tabella 3"/>
          <p:cNvGraphicFramePr>
            <a:graphicFrameLocks noGrp="1"/>
          </p:cNvGraphicFramePr>
          <p:nvPr/>
        </p:nvGraphicFramePr>
        <p:xfrm>
          <a:off x="251520" y="936374"/>
          <a:ext cx="8640960" cy="3804000"/>
        </p:xfrm>
        <a:graphic>
          <a:graphicData uri="http://schemas.openxmlformats.org/drawingml/2006/table">
            <a:tbl>
              <a:tblPr/>
              <a:tblGrid>
                <a:gridCol w="2304256"/>
                <a:gridCol w="6336704"/>
              </a:tblGrid>
              <a:tr h="0">
                <a:tc>
                  <a:txBody>
                    <a:bodyPr/>
                    <a:lstStyle/>
                    <a:p>
                      <a:pPr algn="l" fontAlgn="t">
                        <a:lnSpc>
                          <a:spcPts val="1200"/>
                        </a:lnSpc>
                      </a:pPr>
                      <a:r>
                        <a:rPr lang="it-IT" sz="1200" dirty="0" err="1">
                          <a:latin typeface="+mn-lt"/>
                        </a:rPr>
                        <a:t>Method</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lnSpc>
                          <a:spcPts val="1200"/>
                        </a:lnSpc>
                      </a:pPr>
                      <a:r>
                        <a:rPr lang="it-IT" sz="1200">
                          <a:latin typeface="+mn-lt"/>
                        </a:rPr>
                        <a:t>Description</a:t>
                      </a: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marL="0" marR="0" indent="0" algn="l" defTabSz="914400" rtl="0" eaLnBrk="1" fontAlgn="t" latinLnBrk="0" hangingPunct="1">
                        <a:lnSpc>
                          <a:spcPts val="1200"/>
                        </a:lnSpc>
                        <a:spcBef>
                          <a:spcPts val="0"/>
                        </a:spcBef>
                        <a:spcAft>
                          <a:spcPts val="0"/>
                        </a:spcAft>
                        <a:buClrTx/>
                        <a:buSzTx/>
                        <a:buFontTx/>
                        <a:buNone/>
                        <a:tabLst/>
                        <a:defRPr/>
                      </a:pPr>
                      <a:r>
                        <a:rPr lang="it-IT" sz="1200" dirty="0" err="1" smtClean="0">
                          <a:solidFill>
                            <a:srgbClr val="900B09"/>
                          </a:solidFill>
                          <a:latin typeface="+mn-lt"/>
                        </a:rPr>
                        <a:t>concat</a:t>
                      </a:r>
                      <a:r>
                        <a:rPr lang="it-IT" sz="1200" dirty="0" smtClean="0">
                          <a:solidFill>
                            <a:srgbClr val="900B09"/>
                          </a:solidFill>
                          <a:latin typeface="+mn-lt"/>
                        </a:rPr>
                        <a:t>( </a:t>
                      </a:r>
                      <a:r>
                        <a:rPr lang="it-IT" sz="1200" dirty="0" smtClean="0">
                          <a:solidFill>
                            <a:srgbClr val="00B050"/>
                          </a:solidFill>
                          <a:latin typeface="+mn-lt"/>
                        </a:rPr>
                        <a:t>array2</a:t>
                      </a:r>
                      <a:r>
                        <a:rPr lang="it-IT" sz="1200" dirty="0" smtClean="0">
                          <a:solidFill>
                            <a:srgbClr val="900B09"/>
                          </a:solidFill>
                          <a:latin typeface="+mn-lt"/>
                        </a:rPr>
                        <a:t>,</a:t>
                      </a:r>
                      <a:r>
                        <a:rPr lang="it-IT" sz="1200" dirty="0" smtClean="0">
                          <a:solidFill>
                            <a:srgbClr val="00B050"/>
                          </a:solidFill>
                          <a:latin typeface="+mn-lt"/>
                        </a:rPr>
                        <a:t>array3</a:t>
                      </a:r>
                      <a:r>
                        <a:rPr lang="it-IT" sz="1200" dirty="0" smtClean="0">
                          <a:solidFill>
                            <a:srgbClr val="900B09"/>
                          </a:solidFill>
                          <a:latin typeface="+mn-lt"/>
                        </a:rPr>
                        <a:t>, ..., </a:t>
                      </a:r>
                      <a:r>
                        <a:rPr lang="it-IT" sz="1200" dirty="0" err="1" smtClean="0">
                          <a:solidFill>
                            <a:srgbClr val="00B050"/>
                          </a:solidFill>
                          <a:latin typeface="+mn-lt"/>
                        </a:rPr>
                        <a:t>arrayX</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it-IT" sz="1200" dirty="0" smtClean="0">
                          <a:latin typeface="+mn-lt"/>
                        </a:rPr>
                        <a:t>Unisce uno o più </a:t>
                      </a:r>
                      <a:r>
                        <a:rPr lang="it-IT" sz="1200" dirty="0" err="1" smtClean="0">
                          <a:latin typeface="+mn-lt"/>
                        </a:rPr>
                        <a:t>array</a:t>
                      </a:r>
                      <a:r>
                        <a:rPr lang="it-IT" sz="1200" dirty="0" smtClean="0">
                          <a:latin typeface="+mn-lt"/>
                        </a:rPr>
                        <a:t> all'</a:t>
                      </a:r>
                      <a:r>
                        <a:rPr lang="it-IT" sz="1200" dirty="0" err="1" smtClean="0">
                          <a:latin typeface="+mn-lt"/>
                        </a:rPr>
                        <a:t>array</a:t>
                      </a:r>
                      <a:r>
                        <a:rPr lang="it-IT" sz="1200" dirty="0" smtClean="0">
                          <a:latin typeface="+mn-lt"/>
                        </a:rPr>
                        <a:t> a cui il metodo è applicato, e restituisce una copia degli </a:t>
                      </a:r>
                      <a:r>
                        <a:rPr lang="it-IT" sz="1200" dirty="0" err="1" smtClean="0">
                          <a:latin typeface="+mn-lt"/>
                        </a:rPr>
                        <a:t>array</a:t>
                      </a:r>
                      <a:r>
                        <a:rPr lang="it-IT" sz="1200" dirty="0" smtClean="0">
                          <a:latin typeface="+mn-lt"/>
                        </a:rPr>
                        <a:t> così uniti.</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indexOf</a:t>
                      </a:r>
                      <a:r>
                        <a:rPr lang="it-IT" sz="1200" dirty="0" smtClean="0">
                          <a:solidFill>
                            <a:srgbClr val="900B09"/>
                          </a:solidFill>
                          <a:latin typeface="+mn-lt"/>
                        </a:rPr>
                        <a:t>( </a:t>
                      </a:r>
                      <a:r>
                        <a:rPr lang="it-IT" sz="1200" dirty="0" smtClean="0">
                          <a:solidFill>
                            <a:srgbClr val="00B050"/>
                          </a:solidFill>
                          <a:latin typeface="+mn-lt"/>
                        </a:rPr>
                        <a:t>elemento</a:t>
                      </a:r>
                      <a:r>
                        <a:rPr lang="it-IT" sz="1200" dirty="0" smtClean="0">
                          <a:solidFill>
                            <a:srgbClr val="C00000"/>
                          </a:solidFill>
                          <a:latin typeface="+mn-lt"/>
                        </a:rPr>
                        <a:t>,</a:t>
                      </a:r>
                      <a:r>
                        <a:rPr lang="it-IT" sz="1200" dirty="0" smtClean="0">
                          <a:solidFill>
                            <a:srgbClr val="00B050"/>
                          </a:solidFill>
                          <a:latin typeface="+mn-lt"/>
                        </a:rPr>
                        <a:t> start</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Cerca</a:t>
                      </a:r>
                      <a:r>
                        <a:rPr lang="en-US" sz="1200" dirty="0" smtClean="0">
                          <a:latin typeface="+mn-lt"/>
                        </a:rPr>
                        <a:t> </a:t>
                      </a:r>
                      <a:r>
                        <a:rPr lang="it-IT" sz="1200" b="1" dirty="0" smtClean="0">
                          <a:solidFill>
                            <a:srgbClr val="00B050"/>
                          </a:solidFill>
                          <a:latin typeface="+mn-lt"/>
                        </a:rPr>
                        <a:t>elemento</a:t>
                      </a:r>
                      <a:r>
                        <a:rPr lang="it-IT" sz="1200" dirty="0" smtClean="0">
                          <a:solidFill>
                            <a:srgbClr val="00B050"/>
                          </a:solidFill>
                          <a:latin typeface="+mn-lt"/>
                        </a:rPr>
                        <a:t> </a:t>
                      </a:r>
                      <a:r>
                        <a:rPr lang="en-US" sz="1200" baseline="0" dirty="0" smtClean="0">
                          <a:latin typeface="+mn-lt"/>
                        </a:rPr>
                        <a:t>in un array </a:t>
                      </a:r>
                      <a:r>
                        <a:rPr lang="en-US" sz="1200" baseline="0" dirty="0" err="1" smtClean="0">
                          <a:latin typeface="+mn-lt"/>
                        </a:rPr>
                        <a:t>partendo</a:t>
                      </a:r>
                      <a:r>
                        <a:rPr lang="en-US" sz="1200" baseline="0" dirty="0" smtClean="0">
                          <a:latin typeface="+mn-lt"/>
                        </a:rPr>
                        <a:t> </a:t>
                      </a:r>
                      <a:r>
                        <a:rPr lang="en-US" sz="1200" baseline="0" dirty="0" err="1" smtClean="0">
                          <a:latin typeface="+mn-lt"/>
                        </a:rPr>
                        <a:t>da</a:t>
                      </a:r>
                      <a:r>
                        <a:rPr lang="en-US" sz="1200" baseline="0" dirty="0" smtClean="0">
                          <a:latin typeface="+mn-lt"/>
                        </a:rPr>
                        <a:t> </a:t>
                      </a:r>
                      <a:r>
                        <a:rPr lang="it-IT" sz="1200" b="1" dirty="0" smtClean="0">
                          <a:solidFill>
                            <a:srgbClr val="00B050"/>
                          </a:solidFill>
                          <a:latin typeface="+mn-lt"/>
                        </a:rPr>
                        <a:t>start</a:t>
                      </a:r>
                      <a:r>
                        <a:rPr lang="en-US" sz="1200" baseline="0" dirty="0" smtClean="0">
                          <a:latin typeface="+mn-lt"/>
                        </a:rPr>
                        <a:t> (o </a:t>
                      </a:r>
                      <a:r>
                        <a:rPr lang="en-US" sz="1200" baseline="0" dirty="0" err="1" smtClean="0">
                          <a:latin typeface="+mn-lt"/>
                        </a:rPr>
                        <a:t>dall'inizio</a:t>
                      </a:r>
                      <a:r>
                        <a:rPr lang="en-US" sz="1200" baseline="0" dirty="0" smtClean="0">
                          <a:latin typeface="+mn-lt"/>
                        </a:rPr>
                        <a:t> se </a:t>
                      </a:r>
                      <a:r>
                        <a:rPr lang="en-US" sz="1200" b="1" baseline="0" dirty="0" smtClean="0">
                          <a:solidFill>
                            <a:srgbClr val="00B050"/>
                          </a:solidFill>
                          <a:latin typeface="+mn-lt"/>
                        </a:rPr>
                        <a:t>start</a:t>
                      </a:r>
                      <a:r>
                        <a:rPr lang="en-US" sz="1200" baseline="0" dirty="0" smtClean="0">
                          <a:latin typeface="+mn-lt"/>
                        </a:rPr>
                        <a:t> è </a:t>
                      </a:r>
                      <a:r>
                        <a:rPr lang="en-US" sz="1200" baseline="0" dirty="0" err="1" smtClean="0">
                          <a:latin typeface="+mn-lt"/>
                        </a:rPr>
                        <a:t>omesso</a:t>
                      </a:r>
                      <a:r>
                        <a:rPr lang="en-US" sz="1200" baseline="0" dirty="0" smtClean="0">
                          <a:latin typeface="+mn-lt"/>
                        </a:rPr>
                        <a:t>) e ne </a:t>
                      </a:r>
                      <a:r>
                        <a:rPr lang="en-US" sz="1200" baseline="0" dirty="0" err="1" smtClean="0">
                          <a:latin typeface="+mn-lt"/>
                        </a:rPr>
                        <a:t>restituisce</a:t>
                      </a:r>
                      <a:r>
                        <a:rPr lang="en-US" sz="1200" baseline="0" dirty="0" smtClean="0">
                          <a:latin typeface="+mn-lt"/>
                        </a:rPr>
                        <a:t> la </a:t>
                      </a:r>
                      <a:r>
                        <a:rPr lang="en-US" sz="1200" baseline="0" dirty="0" err="1" smtClean="0">
                          <a:latin typeface="+mn-lt"/>
                        </a:rPr>
                        <a:t>posizione</a:t>
                      </a:r>
                      <a:r>
                        <a:rPr lang="en-US" sz="1200" baseline="0" dirty="0" smtClean="0">
                          <a:latin typeface="+mn-lt"/>
                        </a:rPr>
                        <a:t>. Se </a:t>
                      </a:r>
                      <a:r>
                        <a:rPr lang="en-US" sz="1200" b="1" baseline="0" dirty="0" smtClean="0">
                          <a:solidFill>
                            <a:srgbClr val="00B050"/>
                          </a:solidFill>
                          <a:latin typeface="+mn-lt"/>
                        </a:rPr>
                        <a:t>start</a:t>
                      </a:r>
                      <a:r>
                        <a:rPr lang="en-US" sz="1200" baseline="0" dirty="0" smtClean="0">
                          <a:latin typeface="+mn-lt"/>
                        </a:rPr>
                        <a:t> è </a:t>
                      </a:r>
                      <a:r>
                        <a:rPr lang="en-US" sz="1200" baseline="0" dirty="0" err="1" smtClean="0">
                          <a:latin typeface="+mn-lt"/>
                        </a:rPr>
                        <a:t>negativo</a:t>
                      </a:r>
                      <a:r>
                        <a:rPr lang="en-US" sz="1200" baseline="0" dirty="0" smtClean="0">
                          <a:latin typeface="+mn-lt"/>
                        </a:rPr>
                        <a:t> </a:t>
                      </a:r>
                      <a:r>
                        <a:rPr lang="en-US" sz="1200" baseline="0" dirty="0" err="1" smtClean="0">
                          <a:latin typeface="+mn-lt"/>
                        </a:rPr>
                        <a:t>indica</a:t>
                      </a:r>
                      <a:r>
                        <a:rPr lang="en-US" sz="1200" baseline="0" dirty="0" smtClean="0">
                          <a:latin typeface="+mn-lt"/>
                        </a:rPr>
                        <a:t> la </a:t>
                      </a:r>
                      <a:r>
                        <a:rPr lang="en-US" sz="1200" baseline="0" dirty="0" err="1" smtClean="0">
                          <a:latin typeface="+mn-lt"/>
                        </a:rPr>
                        <a:t>posizione</a:t>
                      </a:r>
                      <a:r>
                        <a:rPr lang="en-US" sz="1200" baseline="0" dirty="0" smtClean="0">
                          <a:latin typeface="+mn-lt"/>
                        </a:rPr>
                        <a:t> </a:t>
                      </a:r>
                      <a:r>
                        <a:rPr lang="en-US" sz="1200" baseline="0" dirty="0" err="1" smtClean="0">
                          <a:latin typeface="+mn-lt"/>
                        </a:rPr>
                        <a:t>reativa</a:t>
                      </a:r>
                      <a:r>
                        <a:rPr lang="en-US" sz="1200" baseline="0" dirty="0" smtClean="0">
                          <a:latin typeface="+mn-lt"/>
                        </a:rPr>
                        <a:t> </a:t>
                      </a:r>
                      <a:r>
                        <a:rPr lang="en-US" sz="1200" baseline="0" dirty="0" err="1" smtClean="0">
                          <a:latin typeface="+mn-lt"/>
                        </a:rPr>
                        <a:t>alla</a:t>
                      </a:r>
                      <a:r>
                        <a:rPr lang="en-US" sz="1200" baseline="0" dirty="0" smtClean="0">
                          <a:latin typeface="+mn-lt"/>
                        </a:rPr>
                        <a:t> fine </a:t>
                      </a:r>
                      <a:r>
                        <a:rPr lang="en-US" sz="1200" baseline="0" dirty="0" err="1" smtClean="0">
                          <a:latin typeface="+mn-lt"/>
                        </a:rPr>
                        <a:t>dell'array</a:t>
                      </a:r>
                      <a:r>
                        <a:rPr lang="en-US" sz="1200" baseline="0" dirty="0" smtClean="0">
                          <a:latin typeface="+mn-lt"/>
                        </a:rPr>
                        <a:t>.</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smtClean="0">
                          <a:solidFill>
                            <a:srgbClr val="900B09"/>
                          </a:solidFill>
                          <a:latin typeface="+mn-lt"/>
                        </a:rPr>
                        <a:t>join(</a:t>
                      </a:r>
                      <a:r>
                        <a:rPr lang="it-IT" sz="1200" dirty="0" smtClean="0">
                          <a:solidFill>
                            <a:srgbClr val="00B050"/>
                          </a:solidFill>
                          <a:latin typeface="+mn-lt"/>
                        </a:rPr>
                        <a:t>separatore</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it-IT" sz="1200" dirty="0" smtClean="0">
                          <a:latin typeface="+mn-lt"/>
                        </a:rPr>
                        <a:t>Unisce gli elementi di un </a:t>
                      </a:r>
                      <a:r>
                        <a:rPr lang="it-IT" sz="1200" dirty="0" err="1" smtClean="0">
                          <a:latin typeface="+mn-lt"/>
                        </a:rPr>
                        <a:t>array</a:t>
                      </a:r>
                      <a:r>
                        <a:rPr lang="it-IT" sz="1200" dirty="0" smtClean="0">
                          <a:latin typeface="+mn-lt"/>
                        </a:rPr>
                        <a:t> in una stringa, e restituisce la stringa.</a:t>
                      </a:r>
                      <a:r>
                        <a:rPr lang="it-IT" sz="1200" baseline="0" dirty="0" smtClean="0">
                          <a:latin typeface="+mn-lt"/>
                        </a:rPr>
                        <a:t> </a:t>
                      </a:r>
                      <a:r>
                        <a:rPr lang="it-IT" sz="1200" dirty="0" smtClean="0">
                          <a:latin typeface="+mn-lt"/>
                        </a:rPr>
                        <a:t>Gli elementi sono separati da </a:t>
                      </a:r>
                      <a:r>
                        <a:rPr lang="it-IT" sz="1200" b="1" dirty="0" smtClean="0">
                          <a:solidFill>
                            <a:srgbClr val="00B050"/>
                          </a:solidFill>
                          <a:latin typeface="+mn-lt"/>
                        </a:rPr>
                        <a:t>separatore</a:t>
                      </a:r>
                      <a:r>
                        <a:rPr lang="it-IT" sz="1200" dirty="0" smtClean="0">
                          <a:latin typeface="+mn-lt"/>
                        </a:rPr>
                        <a:t>. Il separatore di default è la virgola .</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lastIndexOf</a:t>
                      </a:r>
                      <a:r>
                        <a:rPr lang="it-IT" sz="1200" dirty="0" smtClean="0">
                          <a:solidFill>
                            <a:srgbClr val="900B09"/>
                          </a:solidFill>
                          <a:latin typeface="+mn-lt"/>
                        </a:rPr>
                        <a:t>(</a:t>
                      </a:r>
                      <a:r>
                        <a:rPr lang="it-IT" sz="1200" dirty="0" smtClean="0">
                          <a:solidFill>
                            <a:srgbClr val="00B050"/>
                          </a:solidFill>
                          <a:latin typeface="+mn-lt"/>
                        </a:rPr>
                        <a:t>elemento</a:t>
                      </a:r>
                      <a:r>
                        <a:rPr lang="it-IT" sz="1200" dirty="0" smtClean="0">
                          <a:solidFill>
                            <a:srgbClr val="C00000"/>
                          </a:solidFill>
                          <a:latin typeface="+mn-lt"/>
                        </a:rPr>
                        <a:t>,</a:t>
                      </a:r>
                      <a:r>
                        <a:rPr lang="it-IT" sz="1200" dirty="0" smtClean="0">
                          <a:solidFill>
                            <a:srgbClr val="00B050"/>
                          </a:solidFill>
                          <a:latin typeface="+mn-lt"/>
                        </a:rPr>
                        <a:t> start</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Cerca</a:t>
                      </a:r>
                      <a:r>
                        <a:rPr lang="en-US" sz="1200" dirty="0" smtClean="0">
                          <a:latin typeface="+mn-lt"/>
                        </a:rPr>
                        <a:t> </a:t>
                      </a:r>
                      <a:r>
                        <a:rPr lang="en-US" sz="1200" dirty="0" err="1" smtClean="0">
                          <a:latin typeface="+mn-lt"/>
                        </a:rPr>
                        <a:t>l'ultima</a:t>
                      </a:r>
                      <a:r>
                        <a:rPr lang="en-US" sz="1200" dirty="0" smtClean="0">
                          <a:latin typeface="+mn-lt"/>
                        </a:rPr>
                        <a:t> </a:t>
                      </a:r>
                      <a:r>
                        <a:rPr lang="en-US" sz="1200" dirty="0" err="1" smtClean="0">
                          <a:latin typeface="+mn-lt"/>
                        </a:rPr>
                        <a:t>ricorrenza</a:t>
                      </a:r>
                      <a:r>
                        <a:rPr lang="en-US" sz="1200" dirty="0" smtClean="0">
                          <a:latin typeface="+mn-lt"/>
                        </a:rPr>
                        <a:t> di </a:t>
                      </a:r>
                      <a:r>
                        <a:rPr lang="it-IT" sz="1200" b="1" dirty="0" smtClean="0">
                          <a:solidFill>
                            <a:srgbClr val="00B050"/>
                          </a:solidFill>
                          <a:latin typeface="+mn-lt"/>
                        </a:rPr>
                        <a:t>elemento</a:t>
                      </a:r>
                      <a:r>
                        <a:rPr lang="it-IT" sz="1200" dirty="0" smtClean="0">
                          <a:solidFill>
                            <a:srgbClr val="00B050"/>
                          </a:solidFill>
                          <a:latin typeface="+mn-lt"/>
                        </a:rPr>
                        <a:t> </a:t>
                      </a:r>
                      <a:r>
                        <a:rPr lang="en-US" sz="1200" baseline="0" dirty="0" smtClean="0">
                          <a:latin typeface="+mn-lt"/>
                        </a:rPr>
                        <a:t>in un array </a:t>
                      </a:r>
                      <a:r>
                        <a:rPr lang="en-US" sz="1200" baseline="0" dirty="0" err="1" smtClean="0">
                          <a:latin typeface="+mn-lt"/>
                        </a:rPr>
                        <a:t>partendo</a:t>
                      </a:r>
                      <a:r>
                        <a:rPr lang="en-US" sz="1200" baseline="0" dirty="0" smtClean="0">
                          <a:latin typeface="+mn-lt"/>
                        </a:rPr>
                        <a:t> </a:t>
                      </a:r>
                      <a:r>
                        <a:rPr lang="en-US" sz="1200" baseline="0" dirty="0" err="1" smtClean="0">
                          <a:latin typeface="+mn-lt"/>
                        </a:rPr>
                        <a:t>da</a:t>
                      </a:r>
                      <a:r>
                        <a:rPr lang="en-US" sz="1200" baseline="0" dirty="0" smtClean="0">
                          <a:latin typeface="+mn-lt"/>
                        </a:rPr>
                        <a:t> </a:t>
                      </a:r>
                      <a:r>
                        <a:rPr lang="it-IT" sz="1200" b="1" dirty="0" smtClean="0">
                          <a:solidFill>
                            <a:srgbClr val="00B050"/>
                          </a:solidFill>
                          <a:latin typeface="+mn-lt"/>
                        </a:rPr>
                        <a:t>start</a:t>
                      </a:r>
                      <a:r>
                        <a:rPr lang="en-US" sz="1200" baseline="0" dirty="0" smtClean="0">
                          <a:latin typeface="+mn-lt"/>
                        </a:rPr>
                        <a:t> (o </a:t>
                      </a:r>
                      <a:r>
                        <a:rPr lang="en-US" sz="1200" baseline="0" dirty="0" err="1" smtClean="0">
                          <a:latin typeface="+mn-lt"/>
                        </a:rPr>
                        <a:t>dall'iniziose</a:t>
                      </a:r>
                      <a:r>
                        <a:rPr lang="en-US" sz="1200" baseline="0" dirty="0" smtClean="0">
                          <a:latin typeface="+mn-lt"/>
                        </a:rPr>
                        <a:t> </a:t>
                      </a:r>
                      <a:r>
                        <a:rPr lang="en-US" sz="1200" b="1" baseline="0" dirty="0" smtClean="0">
                          <a:solidFill>
                            <a:srgbClr val="00B050"/>
                          </a:solidFill>
                          <a:latin typeface="+mn-lt"/>
                        </a:rPr>
                        <a:t>start</a:t>
                      </a:r>
                      <a:r>
                        <a:rPr lang="en-US" sz="1200" baseline="0" dirty="0" smtClean="0">
                          <a:latin typeface="+mn-lt"/>
                        </a:rPr>
                        <a:t> è </a:t>
                      </a:r>
                      <a:r>
                        <a:rPr lang="en-US" sz="1200" baseline="0" dirty="0" err="1" smtClean="0">
                          <a:latin typeface="+mn-lt"/>
                        </a:rPr>
                        <a:t>omesso</a:t>
                      </a:r>
                      <a:r>
                        <a:rPr lang="en-US" sz="1200" baseline="0" dirty="0" smtClean="0">
                          <a:latin typeface="+mn-lt"/>
                        </a:rPr>
                        <a:t>) e ne </a:t>
                      </a:r>
                      <a:r>
                        <a:rPr lang="en-US" sz="1200" baseline="0" dirty="0" err="1" smtClean="0">
                          <a:latin typeface="+mn-lt"/>
                        </a:rPr>
                        <a:t>restituisce</a:t>
                      </a:r>
                      <a:r>
                        <a:rPr lang="en-US" sz="1200" baseline="0" dirty="0" smtClean="0">
                          <a:latin typeface="+mn-lt"/>
                        </a:rPr>
                        <a:t> la </a:t>
                      </a:r>
                      <a:r>
                        <a:rPr lang="en-US" sz="1200" baseline="0" dirty="0" err="1" smtClean="0">
                          <a:latin typeface="+mn-lt"/>
                        </a:rPr>
                        <a:t>posizione</a:t>
                      </a:r>
                      <a:r>
                        <a:rPr lang="en-US" sz="1200" baseline="0" dirty="0" smtClean="0">
                          <a:latin typeface="+mn-lt"/>
                        </a:rPr>
                        <a:t> o -1 se </a:t>
                      </a:r>
                      <a:r>
                        <a:rPr lang="it-IT" sz="1200" b="1" dirty="0" smtClean="0">
                          <a:solidFill>
                            <a:srgbClr val="00B050"/>
                          </a:solidFill>
                          <a:latin typeface="+mn-lt"/>
                        </a:rPr>
                        <a:t>elemento</a:t>
                      </a:r>
                      <a:r>
                        <a:rPr lang="it-IT" sz="1200" dirty="0" smtClean="0">
                          <a:solidFill>
                            <a:srgbClr val="00B050"/>
                          </a:solidFill>
                          <a:latin typeface="+mn-lt"/>
                        </a:rPr>
                        <a:t> </a:t>
                      </a:r>
                      <a:r>
                        <a:rPr lang="en-US" sz="1200" baseline="0" dirty="0" smtClean="0">
                          <a:solidFill>
                            <a:schemeClr val="tx1"/>
                          </a:solidFill>
                          <a:latin typeface="+mn-lt"/>
                        </a:rPr>
                        <a:t>non </a:t>
                      </a:r>
                      <a:r>
                        <a:rPr lang="en-US" sz="1200" baseline="0" dirty="0" err="1" smtClean="0">
                          <a:solidFill>
                            <a:schemeClr val="tx1"/>
                          </a:solidFill>
                          <a:latin typeface="+mn-lt"/>
                        </a:rPr>
                        <a:t>viene</a:t>
                      </a:r>
                      <a:r>
                        <a:rPr lang="en-US" sz="1200" baseline="0" dirty="0" smtClean="0">
                          <a:solidFill>
                            <a:schemeClr val="tx1"/>
                          </a:solidFill>
                          <a:latin typeface="+mn-lt"/>
                        </a:rPr>
                        <a:t> </a:t>
                      </a:r>
                      <a:r>
                        <a:rPr lang="en-US" sz="1200" baseline="0" dirty="0" err="1" smtClean="0">
                          <a:solidFill>
                            <a:schemeClr val="tx1"/>
                          </a:solidFill>
                          <a:latin typeface="+mn-lt"/>
                        </a:rPr>
                        <a:t>trovato</a:t>
                      </a:r>
                      <a:r>
                        <a:rPr lang="en-US" sz="1200" baseline="0" dirty="0" smtClean="0">
                          <a:solidFill>
                            <a:schemeClr val="tx1"/>
                          </a:solidFill>
                          <a:latin typeface="+mn-lt"/>
                        </a:rPr>
                        <a:t>.</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a:solidFill>
                            <a:srgbClr val="900B09"/>
                          </a:solidFill>
                          <a:latin typeface="+mn-lt"/>
                        </a:rPr>
                        <a:t>pop()</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it-IT" sz="1200" dirty="0" smtClean="0">
                          <a:latin typeface="+mn-lt"/>
                        </a:rPr>
                        <a:t>Rimuove</a:t>
                      </a:r>
                      <a:r>
                        <a:rPr lang="it-IT" sz="1200" baseline="0" dirty="0" smtClean="0">
                          <a:latin typeface="+mn-lt"/>
                        </a:rPr>
                        <a:t> </a:t>
                      </a:r>
                      <a:r>
                        <a:rPr lang="it-IT" sz="1200" dirty="0" smtClean="0">
                          <a:latin typeface="+mn-lt"/>
                        </a:rPr>
                        <a:t>l'ultimo elemento</a:t>
                      </a:r>
                      <a:r>
                        <a:rPr lang="it-IT" sz="1200" baseline="0" dirty="0" smtClean="0">
                          <a:latin typeface="+mn-lt"/>
                        </a:rPr>
                        <a:t> </a:t>
                      </a:r>
                      <a:r>
                        <a:rPr lang="it-IT" sz="1200" dirty="0" smtClean="0">
                          <a:latin typeface="+mn-lt"/>
                        </a:rPr>
                        <a:t>di un </a:t>
                      </a:r>
                      <a:r>
                        <a:rPr lang="it-IT" sz="1200" dirty="0" err="1" smtClean="0">
                          <a:latin typeface="+mn-lt"/>
                        </a:rPr>
                        <a:t>array</a:t>
                      </a:r>
                      <a:r>
                        <a:rPr lang="it-IT" sz="1200" dirty="0" smtClean="0">
                          <a:latin typeface="+mn-lt"/>
                        </a:rPr>
                        <a:t>,</a:t>
                      </a:r>
                      <a:r>
                        <a:rPr lang="it-IT" sz="1200" baseline="0" dirty="0" smtClean="0">
                          <a:latin typeface="+mn-lt"/>
                        </a:rPr>
                        <a:t> </a:t>
                      </a:r>
                      <a:r>
                        <a:rPr lang="it-IT" sz="1200" dirty="0" smtClean="0">
                          <a:latin typeface="+mn-lt"/>
                        </a:rPr>
                        <a:t>e restituisce </a:t>
                      </a:r>
                      <a:r>
                        <a:rPr lang="it-IT" sz="1200" baseline="0" dirty="0" smtClean="0">
                          <a:latin typeface="+mn-lt"/>
                        </a:rPr>
                        <a:t> </a:t>
                      </a:r>
                      <a:r>
                        <a:rPr lang="it-IT" sz="1200" dirty="0" smtClean="0">
                          <a:latin typeface="+mn-lt"/>
                        </a:rPr>
                        <a:t>l'elemento rimosso.</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push</a:t>
                      </a:r>
                      <a:r>
                        <a:rPr lang="it-IT" sz="1200" dirty="0" smtClean="0">
                          <a:solidFill>
                            <a:srgbClr val="900B09"/>
                          </a:solidFill>
                          <a:latin typeface="+mn-lt"/>
                        </a:rPr>
                        <a:t>(</a:t>
                      </a:r>
                      <a:r>
                        <a:rPr lang="it-IT" sz="1200" dirty="0" smtClean="0">
                          <a:solidFill>
                            <a:srgbClr val="00B050"/>
                          </a:solidFill>
                          <a:latin typeface="+mn-lt"/>
                        </a:rPr>
                        <a:t>elemento</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Aggiunge</a:t>
                      </a:r>
                      <a:r>
                        <a:rPr lang="en-US" sz="1200" dirty="0" smtClean="0">
                          <a:latin typeface="+mn-lt"/>
                        </a:rPr>
                        <a:t> </a:t>
                      </a:r>
                      <a:r>
                        <a:rPr lang="it-IT" sz="1200" b="1" dirty="0" smtClean="0">
                          <a:solidFill>
                            <a:srgbClr val="00B050"/>
                          </a:solidFill>
                          <a:latin typeface="+mn-lt"/>
                        </a:rPr>
                        <a:t>elemento</a:t>
                      </a:r>
                      <a:r>
                        <a:rPr lang="it-IT" sz="1200" dirty="0" smtClean="0">
                          <a:solidFill>
                            <a:srgbClr val="00B050"/>
                          </a:solidFill>
                          <a:latin typeface="+mn-lt"/>
                        </a:rPr>
                        <a:t> </a:t>
                      </a:r>
                      <a:r>
                        <a:rPr lang="it-IT" sz="1200" dirty="0" smtClean="0">
                          <a:solidFill>
                            <a:schemeClr val="tx1"/>
                          </a:solidFill>
                          <a:latin typeface="+mn-lt"/>
                        </a:rPr>
                        <a:t>alla fine dell'</a:t>
                      </a:r>
                      <a:r>
                        <a:rPr lang="it-IT" sz="1200" dirty="0" err="1" smtClean="0">
                          <a:solidFill>
                            <a:schemeClr val="tx1"/>
                          </a:solidFill>
                          <a:latin typeface="+mn-lt"/>
                        </a:rPr>
                        <a:t>array</a:t>
                      </a:r>
                      <a:r>
                        <a:rPr lang="it-IT" sz="1200" baseline="0" dirty="0" smtClean="0">
                          <a:solidFill>
                            <a:schemeClr val="tx1"/>
                          </a:solidFill>
                          <a:latin typeface="+mn-lt"/>
                        </a:rPr>
                        <a:t> e </a:t>
                      </a:r>
                      <a:r>
                        <a:rPr lang="it-IT" sz="1200" baseline="0" dirty="0" err="1" smtClean="0">
                          <a:solidFill>
                            <a:schemeClr val="tx1"/>
                          </a:solidFill>
                          <a:latin typeface="+mn-lt"/>
                        </a:rPr>
                        <a:t>restituische</a:t>
                      </a:r>
                      <a:r>
                        <a:rPr lang="it-IT" sz="1200" baseline="0" dirty="0" smtClean="0">
                          <a:solidFill>
                            <a:schemeClr val="tx1"/>
                          </a:solidFill>
                          <a:latin typeface="+mn-lt"/>
                        </a:rPr>
                        <a:t> la nuova lunghezza.</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a:solidFill>
                            <a:srgbClr val="900B09"/>
                          </a:solidFill>
                          <a:latin typeface="+mn-lt"/>
                        </a:rPr>
                        <a:t>reverse()</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Inverte</a:t>
                      </a:r>
                      <a:r>
                        <a:rPr lang="en-US" sz="1200" dirty="0" smtClean="0">
                          <a:latin typeface="+mn-lt"/>
                        </a:rPr>
                        <a:t> </a:t>
                      </a:r>
                      <a:r>
                        <a:rPr lang="en-US" sz="1200" dirty="0" err="1" smtClean="0">
                          <a:latin typeface="+mn-lt"/>
                        </a:rPr>
                        <a:t>l'ordine</a:t>
                      </a:r>
                      <a:r>
                        <a:rPr lang="en-US" sz="1200" dirty="0" smtClean="0">
                          <a:latin typeface="+mn-lt"/>
                        </a:rPr>
                        <a:t> </a:t>
                      </a:r>
                      <a:r>
                        <a:rPr lang="en-US" sz="1200" dirty="0" err="1" smtClean="0">
                          <a:latin typeface="+mn-lt"/>
                        </a:rPr>
                        <a:t>degli</a:t>
                      </a:r>
                      <a:r>
                        <a:rPr lang="en-US" sz="1200" dirty="0" smtClean="0">
                          <a:latin typeface="+mn-lt"/>
                        </a:rPr>
                        <a:t> </a:t>
                      </a:r>
                      <a:r>
                        <a:rPr lang="en-US" sz="1200" dirty="0" err="1" smtClean="0">
                          <a:latin typeface="+mn-lt"/>
                        </a:rPr>
                        <a:t>elementi</a:t>
                      </a:r>
                      <a:r>
                        <a:rPr lang="en-US" sz="1200" dirty="0" smtClean="0">
                          <a:latin typeface="+mn-lt"/>
                        </a:rPr>
                        <a:t> </a:t>
                      </a:r>
                      <a:r>
                        <a:rPr lang="en-US" sz="1200" dirty="0" err="1" smtClean="0">
                          <a:latin typeface="+mn-lt"/>
                        </a:rPr>
                        <a:t>dell''array</a:t>
                      </a:r>
                      <a:r>
                        <a:rPr lang="en-US" sz="1200" dirty="0" smtClean="0">
                          <a:latin typeface="+mn-lt"/>
                        </a:rPr>
                        <a:t>.</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a:solidFill>
                            <a:srgbClr val="900B09"/>
                          </a:solidFill>
                          <a:latin typeface="+mn-lt"/>
                        </a:rPr>
                        <a:t>shift</a:t>
                      </a:r>
                      <a:r>
                        <a:rPr lang="it-IT" sz="1200" dirty="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it-IT" sz="1200" dirty="0" smtClean="0">
                          <a:latin typeface="+mn-lt"/>
                        </a:rPr>
                        <a:t>Rimuove</a:t>
                      </a:r>
                      <a:r>
                        <a:rPr lang="it-IT" sz="1200" baseline="0" dirty="0" smtClean="0">
                          <a:latin typeface="+mn-lt"/>
                        </a:rPr>
                        <a:t> </a:t>
                      </a:r>
                      <a:r>
                        <a:rPr lang="it-IT" sz="1200" dirty="0" smtClean="0">
                          <a:latin typeface="+mn-lt"/>
                        </a:rPr>
                        <a:t>il primo</a:t>
                      </a:r>
                      <a:r>
                        <a:rPr lang="it-IT" sz="1200" baseline="0" dirty="0" smtClean="0">
                          <a:latin typeface="+mn-lt"/>
                        </a:rPr>
                        <a:t> </a:t>
                      </a:r>
                      <a:r>
                        <a:rPr lang="it-IT" sz="1200" dirty="0" smtClean="0">
                          <a:latin typeface="+mn-lt"/>
                        </a:rPr>
                        <a:t>elemento</a:t>
                      </a:r>
                      <a:r>
                        <a:rPr lang="it-IT" sz="1200" baseline="0" dirty="0" smtClean="0">
                          <a:latin typeface="+mn-lt"/>
                        </a:rPr>
                        <a:t> </a:t>
                      </a:r>
                      <a:r>
                        <a:rPr lang="it-IT" sz="1200" dirty="0" smtClean="0">
                          <a:latin typeface="+mn-lt"/>
                        </a:rPr>
                        <a:t>di un </a:t>
                      </a:r>
                      <a:r>
                        <a:rPr lang="it-IT" sz="1200" dirty="0" err="1" smtClean="0">
                          <a:latin typeface="+mn-lt"/>
                        </a:rPr>
                        <a:t>array</a:t>
                      </a:r>
                      <a:r>
                        <a:rPr lang="it-IT" sz="1200" dirty="0" smtClean="0">
                          <a:latin typeface="+mn-lt"/>
                        </a:rPr>
                        <a:t>,</a:t>
                      </a:r>
                      <a:r>
                        <a:rPr lang="it-IT" sz="1200" baseline="0" dirty="0" smtClean="0">
                          <a:latin typeface="+mn-lt"/>
                        </a:rPr>
                        <a:t> </a:t>
                      </a:r>
                      <a:r>
                        <a:rPr lang="it-IT" sz="1200" dirty="0" smtClean="0">
                          <a:latin typeface="+mn-lt"/>
                        </a:rPr>
                        <a:t>e restituisce </a:t>
                      </a:r>
                      <a:r>
                        <a:rPr lang="it-IT" sz="1200" baseline="0" dirty="0" smtClean="0">
                          <a:latin typeface="+mn-lt"/>
                        </a:rPr>
                        <a:t> </a:t>
                      </a:r>
                      <a:r>
                        <a:rPr lang="it-IT" sz="1200" dirty="0" smtClean="0">
                          <a:latin typeface="+mn-lt"/>
                        </a:rPr>
                        <a:t>l'elemento rimosso.</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slice</a:t>
                      </a:r>
                      <a:r>
                        <a:rPr lang="it-IT" sz="1200" dirty="0" smtClean="0">
                          <a:solidFill>
                            <a:srgbClr val="900B09"/>
                          </a:solidFill>
                          <a:latin typeface="+mn-lt"/>
                        </a:rPr>
                        <a:t>(</a:t>
                      </a:r>
                      <a:r>
                        <a:rPr lang="it-IT" sz="1200" baseline="0" dirty="0" smtClean="0">
                          <a:solidFill>
                            <a:srgbClr val="900B09"/>
                          </a:solidFill>
                          <a:latin typeface="+mn-lt"/>
                        </a:rPr>
                        <a:t> </a:t>
                      </a:r>
                      <a:r>
                        <a:rPr lang="it-IT" sz="1200" baseline="0" dirty="0" smtClean="0">
                          <a:solidFill>
                            <a:srgbClr val="00B050"/>
                          </a:solidFill>
                          <a:latin typeface="+mn-lt"/>
                        </a:rPr>
                        <a:t>inizio</a:t>
                      </a:r>
                      <a:r>
                        <a:rPr lang="it-IT" sz="1200" baseline="0" dirty="0" smtClean="0">
                          <a:solidFill>
                            <a:srgbClr val="900B09"/>
                          </a:solidFill>
                          <a:latin typeface="+mn-lt"/>
                        </a:rPr>
                        <a:t>, </a:t>
                      </a:r>
                      <a:r>
                        <a:rPr lang="it-IT" sz="1200" baseline="0" dirty="0" smtClean="0">
                          <a:solidFill>
                            <a:srgbClr val="00B050"/>
                          </a:solidFill>
                          <a:latin typeface="+mn-lt"/>
                        </a:rPr>
                        <a:t>fine</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it-IT" sz="1200" dirty="0" smtClean="0">
                          <a:latin typeface="+mn-lt"/>
                        </a:rPr>
                        <a:t>Estrae gli</a:t>
                      </a:r>
                      <a:r>
                        <a:rPr lang="it-IT" sz="1200" baseline="0" dirty="0" smtClean="0">
                          <a:latin typeface="+mn-lt"/>
                        </a:rPr>
                        <a:t> </a:t>
                      </a:r>
                      <a:r>
                        <a:rPr lang="it-IT" sz="1200" dirty="0" smtClean="0">
                          <a:latin typeface="+mn-lt"/>
                        </a:rPr>
                        <a:t>elementi</a:t>
                      </a:r>
                      <a:r>
                        <a:rPr lang="it-IT" sz="1200" baseline="0" dirty="0" smtClean="0">
                          <a:latin typeface="+mn-lt"/>
                        </a:rPr>
                        <a:t> </a:t>
                      </a:r>
                      <a:r>
                        <a:rPr lang="it-IT" sz="1200" dirty="0" smtClean="0">
                          <a:latin typeface="+mn-lt"/>
                        </a:rPr>
                        <a:t>a partire</a:t>
                      </a:r>
                      <a:r>
                        <a:rPr lang="it-IT" sz="1200" baseline="0" dirty="0" smtClean="0">
                          <a:latin typeface="+mn-lt"/>
                        </a:rPr>
                        <a:t> d</a:t>
                      </a:r>
                      <a:r>
                        <a:rPr lang="it-IT" sz="1200" dirty="0" smtClean="0">
                          <a:latin typeface="+mn-lt"/>
                        </a:rPr>
                        <a:t>a</a:t>
                      </a:r>
                      <a:r>
                        <a:rPr lang="it-IT" sz="1200" baseline="0" dirty="0" smtClean="0">
                          <a:latin typeface="+mn-lt"/>
                        </a:rPr>
                        <a:t> </a:t>
                      </a:r>
                      <a:r>
                        <a:rPr lang="it-IT" sz="1200" b="1" baseline="0" dirty="0" smtClean="0">
                          <a:solidFill>
                            <a:srgbClr val="00B050"/>
                          </a:solidFill>
                          <a:latin typeface="+mn-lt"/>
                        </a:rPr>
                        <a:t>inizio</a:t>
                      </a:r>
                      <a:r>
                        <a:rPr lang="it-IT" sz="1200" dirty="0" smtClean="0">
                          <a:latin typeface="+mn-lt"/>
                        </a:rPr>
                        <a:t>, fino a </a:t>
                      </a:r>
                      <a:r>
                        <a:rPr lang="it-IT" sz="1200" b="1" baseline="0" dirty="0" smtClean="0">
                          <a:solidFill>
                            <a:srgbClr val="00B050"/>
                          </a:solidFill>
                          <a:latin typeface="+mn-lt"/>
                        </a:rPr>
                        <a:t>fine</a:t>
                      </a:r>
                      <a:r>
                        <a:rPr lang="it-IT" sz="1200" dirty="0" smtClean="0">
                          <a:latin typeface="+mn-lt"/>
                        </a:rPr>
                        <a:t>, non incluso</a:t>
                      </a:r>
                      <a:r>
                        <a:rPr lang="it-IT" sz="1200" baseline="0" dirty="0" smtClean="0">
                          <a:latin typeface="+mn-lt"/>
                        </a:rPr>
                        <a:t> e li restituisce in un nuovo </a:t>
                      </a:r>
                      <a:r>
                        <a:rPr lang="it-IT" sz="1200" baseline="0" dirty="0" err="1" smtClean="0">
                          <a:latin typeface="+mn-lt"/>
                        </a:rPr>
                        <a:t>array</a:t>
                      </a:r>
                      <a:r>
                        <a:rPr lang="it-IT" sz="1200" baseline="0" dirty="0" smtClean="0">
                          <a:latin typeface="+mn-lt"/>
                        </a:rPr>
                        <a:t>. L'</a:t>
                      </a:r>
                      <a:r>
                        <a:rPr lang="it-IT" sz="1200" baseline="0" dirty="0" err="1" smtClean="0">
                          <a:latin typeface="+mn-lt"/>
                        </a:rPr>
                        <a:t>array</a:t>
                      </a:r>
                      <a:r>
                        <a:rPr lang="it-IT" sz="1200" baseline="0" dirty="0" smtClean="0">
                          <a:latin typeface="+mn-lt"/>
                        </a:rPr>
                        <a:t> originale non viene modificato.</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sort</a:t>
                      </a:r>
                      <a:r>
                        <a:rPr lang="it-IT" sz="1200" dirty="0" smtClean="0">
                          <a:solidFill>
                            <a:srgbClr val="900B09"/>
                          </a:solidFill>
                          <a:latin typeface="+mn-lt"/>
                        </a:rPr>
                        <a:t>( </a:t>
                      </a:r>
                      <a:r>
                        <a:rPr lang="it-IT" sz="1200" dirty="0" err="1" smtClean="0">
                          <a:solidFill>
                            <a:srgbClr val="00B050"/>
                          </a:solidFill>
                          <a:latin typeface="+mn-lt"/>
                        </a:rPr>
                        <a:t>sortfunct</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Ordina</a:t>
                      </a:r>
                      <a:r>
                        <a:rPr lang="en-US" sz="1200" dirty="0" smtClean="0">
                          <a:latin typeface="+mn-lt"/>
                        </a:rPr>
                        <a:t> </a:t>
                      </a:r>
                      <a:r>
                        <a:rPr lang="en-US" sz="1200" dirty="0" err="1" smtClean="0">
                          <a:latin typeface="+mn-lt"/>
                        </a:rPr>
                        <a:t>gli</a:t>
                      </a:r>
                      <a:r>
                        <a:rPr lang="en-US" sz="1200" dirty="0" smtClean="0">
                          <a:latin typeface="+mn-lt"/>
                        </a:rPr>
                        <a:t> </a:t>
                      </a:r>
                      <a:r>
                        <a:rPr lang="en-US" sz="1200" dirty="0" err="1" smtClean="0">
                          <a:latin typeface="+mn-lt"/>
                        </a:rPr>
                        <a:t>elementi</a:t>
                      </a:r>
                      <a:r>
                        <a:rPr lang="en-US" sz="1200" dirty="0" smtClean="0">
                          <a:latin typeface="+mn-lt"/>
                        </a:rPr>
                        <a:t> di un array (</a:t>
                      </a:r>
                      <a:r>
                        <a:rPr lang="en-US" sz="1200" dirty="0" err="1" smtClean="0">
                          <a:latin typeface="+mn-lt"/>
                        </a:rPr>
                        <a:t>alfabetico</a:t>
                      </a:r>
                      <a:r>
                        <a:rPr lang="en-US" sz="1200" dirty="0" smtClean="0">
                          <a:latin typeface="+mn-lt"/>
                        </a:rPr>
                        <a:t> </a:t>
                      </a:r>
                      <a:r>
                        <a:rPr lang="en-US" sz="1200" dirty="0" err="1" smtClean="0">
                          <a:latin typeface="+mn-lt"/>
                        </a:rPr>
                        <a:t>ascendente</a:t>
                      </a:r>
                      <a:r>
                        <a:rPr lang="en-US" sz="1200" dirty="0" smtClean="0">
                          <a:latin typeface="+mn-lt"/>
                        </a:rPr>
                        <a:t>) o </a:t>
                      </a:r>
                      <a:r>
                        <a:rPr lang="en-US" sz="1200" dirty="0" err="1" smtClean="0">
                          <a:latin typeface="+mn-lt"/>
                        </a:rPr>
                        <a:t>usa</a:t>
                      </a:r>
                      <a:r>
                        <a:rPr lang="en-US" sz="1200" dirty="0" smtClean="0">
                          <a:latin typeface="+mn-lt"/>
                        </a:rPr>
                        <a:t> </a:t>
                      </a:r>
                      <a:r>
                        <a:rPr lang="en-US" sz="1200" b="1" dirty="0" err="1" smtClean="0">
                          <a:solidFill>
                            <a:srgbClr val="00B050"/>
                          </a:solidFill>
                          <a:latin typeface="+mn-lt"/>
                        </a:rPr>
                        <a:t>sortfunct</a:t>
                      </a:r>
                      <a:r>
                        <a:rPr lang="en-US" sz="1200" dirty="0" smtClean="0">
                          <a:latin typeface="+mn-lt"/>
                        </a:rPr>
                        <a:t> per </a:t>
                      </a:r>
                      <a:r>
                        <a:rPr lang="en-US" sz="1200" dirty="0" err="1" smtClean="0">
                          <a:latin typeface="+mn-lt"/>
                        </a:rPr>
                        <a:t>stabilire</a:t>
                      </a:r>
                      <a:r>
                        <a:rPr lang="en-US" sz="1200" dirty="0" smtClean="0">
                          <a:latin typeface="+mn-lt"/>
                        </a:rPr>
                        <a:t> </a:t>
                      </a:r>
                      <a:r>
                        <a:rPr lang="en-US" sz="1200" dirty="0" err="1" smtClean="0">
                          <a:latin typeface="+mn-lt"/>
                        </a:rPr>
                        <a:t>l'ordine</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marL="0" marR="0" indent="0" algn="l" defTabSz="914400" rtl="0" eaLnBrk="1" fontAlgn="t" latinLnBrk="0" hangingPunct="1">
                        <a:lnSpc>
                          <a:spcPts val="1200"/>
                        </a:lnSpc>
                        <a:spcBef>
                          <a:spcPts val="0"/>
                        </a:spcBef>
                        <a:spcAft>
                          <a:spcPts val="0"/>
                        </a:spcAft>
                        <a:buClrTx/>
                        <a:buSzTx/>
                        <a:buFontTx/>
                        <a:buNone/>
                        <a:tabLst/>
                        <a:defRPr/>
                      </a:pPr>
                      <a:r>
                        <a:rPr lang="it-IT" sz="1200" dirty="0" err="1" smtClean="0">
                          <a:solidFill>
                            <a:srgbClr val="900B09"/>
                          </a:solidFill>
                          <a:latin typeface="+mn-lt"/>
                        </a:rPr>
                        <a:t>splice</a:t>
                      </a:r>
                      <a:r>
                        <a:rPr lang="it-IT" sz="1200" dirty="0" smtClean="0">
                          <a:solidFill>
                            <a:srgbClr val="900B09"/>
                          </a:solidFill>
                          <a:latin typeface="+mn-lt"/>
                        </a:rPr>
                        <a:t>( </a:t>
                      </a:r>
                      <a:r>
                        <a:rPr lang="it-IT" sz="1200" dirty="0" smtClean="0">
                          <a:solidFill>
                            <a:srgbClr val="00B050"/>
                          </a:solidFill>
                          <a:latin typeface="+mn-lt"/>
                        </a:rPr>
                        <a:t>indice</a:t>
                      </a:r>
                      <a:r>
                        <a:rPr lang="it-IT" sz="1200" dirty="0" smtClean="0">
                          <a:solidFill>
                            <a:srgbClr val="900B09"/>
                          </a:solidFill>
                          <a:latin typeface="+mn-lt"/>
                        </a:rPr>
                        <a:t>, </a:t>
                      </a:r>
                      <a:r>
                        <a:rPr lang="it-IT" sz="1200" dirty="0" smtClean="0">
                          <a:solidFill>
                            <a:srgbClr val="00B050"/>
                          </a:solidFill>
                          <a:latin typeface="+mn-lt"/>
                        </a:rPr>
                        <a:t>quanti</a:t>
                      </a:r>
                      <a:r>
                        <a:rPr lang="it-IT" sz="1200" dirty="0" smtClean="0">
                          <a:solidFill>
                            <a:srgbClr val="900B09"/>
                          </a:solidFill>
                          <a:latin typeface="+mn-lt"/>
                        </a:rPr>
                        <a:t>, </a:t>
                      </a:r>
                      <a:r>
                        <a:rPr lang="it-IT" sz="1200" dirty="0" smtClean="0">
                          <a:solidFill>
                            <a:srgbClr val="00B050"/>
                          </a:solidFill>
                          <a:latin typeface="+mn-lt"/>
                        </a:rPr>
                        <a:t>item1</a:t>
                      </a:r>
                      <a:r>
                        <a:rPr lang="it-IT" sz="1200" dirty="0" smtClean="0">
                          <a:solidFill>
                            <a:srgbClr val="900B09"/>
                          </a:solidFill>
                          <a:latin typeface="+mn-lt"/>
                        </a:rPr>
                        <a:t>,....., </a:t>
                      </a:r>
                      <a:r>
                        <a:rPr lang="it-IT" sz="1200" dirty="0" err="1" smtClean="0">
                          <a:solidFill>
                            <a:srgbClr val="00B050"/>
                          </a:solidFill>
                          <a:latin typeface="+mn-lt"/>
                        </a:rPr>
                        <a:t>itemX</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Rimuove</a:t>
                      </a:r>
                      <a:r>
                        <a:rPr lang="en-US" sz="1200" dirty="0" smtClean="0">
                          <a:latin typeface="+mn-lt"/>
                        </a:rPr>
                        <a:t> </a:t>
                      </a:r>
                      <a:r>
                        <a:rPr lang="en-US" sz="1200" b="1" dirty="0" err="1" smtClean="0">
                          <a:solidFill>
                            <a:srgbClr val="00B050"/>
                          </a:solidFill>
                          <a:latin typeface="+mn-lt"/>
                        </a:rPr>
                        <a:t>quanti</a:t>
                      </a:r>
                      <a:r>
                        <a:rPr lang="en-US" sz="1200" dirty="0" smtClean="0">
                          <a:latin typeface="+mn-lt"/>
                        </a:rPr>
                        <a:t> </a:t>
                      </a:r>
                      <a:r>
                        <a:rPr lang="en-US" sz="1200" dirty="0" err="1" smtClean="0">
                          <a:latin typeface="+mn-lt"/>
                        </a:rPr>
                        <a:t>elementi</a:t>
                      </a:r>
                      <a:r>
                        <a:rPr lang="en-US" sz="1200" dirty="0" smtClean="0">
                          <a:latin typeface="+mn-lt"/>
                        </a:rPr>
                        <a:t> </a:t>
                      </a:r>
                      <a:r>
                        <a:rPr lang="en-US" sz="1200" dirty="0" err="1" smtClean="0">
                          <a:latin typeface="+mn-lt"/>
                        </a:rPr>
                        <a:t>dall'array</a:t>
                      </a:r>
                      <a:r>
                        <a:rPr lang="en-US" sz="1200" dirty="0" smtClean="0">
                          <a:latin typeface="+mn-lt"/>
                        </a:rPr>
                        <a:t> a </a:t>
                      </a:r>
                      <a:r>
                        <a:rPr lang="en-US" sz="1200" dirty="0" err="1" smtClean="0">
                          <a:latin typeface="+mn-lt"/>
                        </a:rPr>
                        <a:t>partire</a:t>
                      </a:r>
                      <a:r>
                        <a:rPr lang="en-US" sz="1200" dirty="0" smtClean="0">
                          <a:latin typeface="+mn-lt"/>
                        </a:rPr>
                        <a:t> </a:t>
                      </a:r>
                      <a:r>
                        <a:rPr lang="en-US" sz="1200" dirty="0" err="1" smtClean="0">
                          <a:latin typeface="+mn-lt"/>
                        </a:rPr>
                        <a:t>dalla</a:t>
                      </a:r>
                      <a:r>
                        <a:rPr lang="en-US" sz="1200" dirty="0" smtClean="0">
                          <a:latin typeface="+mn-lt"/>
                        </a:rPr>
                        <a:t> </a:t>
                      </a:r>
                      <a:r>
                        <a:rPr lang="en-US" sz="1200" dirty="0" err="1" smtClean="0">
                          <a:latin typeface="+mn-lt"/>
                        </a:rPr>
                        <a:t>posizine</a:t>
                      </a:r>
                      <a:r>
                        <a:rPr lang="en-US" sz="1200" baseline="0" dirty="0" smtClean="0">
                          <a:latin typeface="+mn-lt"/>
                        </a:rPr>
                        <a:t> </a:t>
                      </a:r>
                      <a:r>
                        <a:rPr lang="en-US" sz="1200" b="1" baseline="0" dirty="0" err="1" smtClean="0">
                          <a:solidFill>
                            <a:srgbClr val="00B050"/>
                          </a:solidFill>
                          <a:latin typeface="+mn-lt"/>
                        </a:rPr>
                        <a:t>indice</a:t>
                      </a:r>
                      <a:r>
                        <a:rPr lang="en-US" sz="1200" baseline="0" dirty="0" smtClean="0">
                          <a:latin typeface="+mn-lt"/>
                        </a:rPr>
                        <a:t> e </a:t>
                      </a:r>
                      <a:r>
                        <a:rPr lang="en-US" sz="1200" baseline="0" dirty="0" err="1" smtClean="0">
                          <a:latin typeface="+mn-lt"/>
                        </a:rPr>
                        <a:t>inserisce</a:t>
                      </a:r>
                      <a:r>
                        <a:rPr lang="en-US" sz="1200" baseline="0" dirty="0" smtClean="0">
                          <a:latin typeface="+mn-lt"/>
                        </a:rPr>
                        <a:t> </a:t>
                      </a:r>
                      <a:r>
                        <a:rPr lang="en-US" sz="1200" baseline="0" dirty="0" err="1" smtClean="0">
                          <a:latin typeface="+mn-lt"/>
                        </a:rPr>
                        <a:t>gli</a:t>
                      </a:r>
                      <a:r>
                        <a:rPr lang="en-US" sz="1200" baseline="0" dirty="0" smtClean="0">
                          <a:latin typeface="+mn-lt"/>
                        </a:rPr>
                        <a:t> </a:t>
                      </a:r>
                      <a:r>
                        <a:rPr lang="en-US" sz="1200" baseline="0" dirty="0" err="1" smtClean="0">
                          <a:latin typeface="+mn-lt"/>
                        </a:rPr>
                        <a:t>elementi</a:t>
                      </a:r>
                      <a:r>
                        <a:rPr lang="en-US" sz="1200" baseline="0" dirty="0" smtClean="0">
                          <a:latin typeface="+mn-lt"/>
                        </a:rPr>
                        <a:t> item1,  …., </a:t>
                      </a:r>
                      <a:r>
                        <a:rPr lang="en-US" sz="1200" baseline="0" dirty="0" err="1" smtClean="0">
                          <a:latin typeface="+mn-lt"/>
                        </a:rPr>
                        <a:t>itemX</a:t>
                      </a:r>
                      <a:r>
                        <a:rPr lang="en-US" sz="1200" baseline="0" dirty="0" smtClean="0">
                          <a:latin typeface="+mn-lt"/>
                        </a:rPr>
                        <a:t> (se </a:t>
                      </a:r>
                      <a:r>
                        <a:rPr lang="en-US" sz="1200" baseline="0" dirty="0" err="1" smtClean="0">
                          <a:latin typeface="+mn-lt"/>
                        </a:rPr>
                        <a:t>forniti</a:t>
                      </a:r>
                      <a:r>
                        <a:rPr lang="en-US" sz="1200" baseline="0" dirty="0" smtClean="0">
                          <a:latin typeface="+mn-lt"/>
                        </a:rPr>
                        <a:t>) a </a:t>
                      </a:r>
                      <a:r>
                        <a:rPr lang="en-US" sz="1200" baseline="0" dirty="0" err="1" smtClean="0">
                          <a:latin typeface="+mn-lt"/>
                        </a:rPr>
                        <a:t>partire</a:t>
                      </a:r>
                      <a:r>
                        <a:rPr lang="en-US" sz="1200" baseline="0" dirty="0" smtClean="0">
                          <a:latin typeface="+mn-lt"/>
                        </a:rPr>
                        <a:t> </a:t>
                      </a:r>
                      <a:r>
                        <a:rPr lang="en-US" sz="1200" baseline="0" dirty="0" err="1" smtClean="0">
                          <a:latin typeface="+mn-lt"/>
                        </a:rPr>
                        <a:t>dalla</a:t>
                      </a:r>
                      <a:r>
                        <a:rPr lang="en-US" sz="1200" baseline="0" dirty="0" smtClean="0">
                          <a:latin typeface="+mn-lt"/>
                        </a:rPr>
                        <a:t> </a:t>
                      </a:r>
                      <a:r>
                        <a:rPr lang="en-US" sz="1200" baseline="0" dirty="0" err="1" smtClean="0">
                          <a:latin typeface="+mn-lt"/>
                        </a:rPr>
                        <a:t>posizine</a:t>
                      </a:r>
                      <a:r>
                        <a:rPr lang="en-US" sz="1200" baseline="0" dirty="0" smtClean="0">
                          <a:latin typeface="+mn-lt"/>
                        </a:rPr>
                        <a:t> </a:t>
                      </a:r>
                      <a:r>
                        <a:rPr lang="en-US" sz="1200" b="1" baseline="0" dirty="0" err="1" smtClean="0">
                          <a:solidFill>
                            <a:srgbClr val="00B050"/>
                          </a:solidFill>
                          <a:latin typeface="+mn-lt"/>
                        </a:rPr>
                        <a:t>indice</a:t>
                      </a:r>
                      <a:r>
                        <a:rPr lang="en-US" sz="1200" baseline="0" dirty="0" smtClean="0">
                          <a:latin typeface="+mn-lt"/>
                        </a:rPr>
                        <a:t>. </a:t>
                      </a:r>
                      <a:r>
                        <a:rPr lang="en-US" sz="1200" baseline="0" dirty="0" err="1" smtClean="0">
                          <a:latin typeface="+mn-lt"/>
                        </a:rPr>
                        <a:t>Restituisce</a:t>
                      </a:r>
                      <a:r>
                        <a:rPr lang="en-US" sz="1200" baseline="0" dirty="0" smtClean="0">
                          <a:latin typeface="+mn-lt"/>
                        </a:rPr>
                        <a:t> </a:t>
                      </a:r>
                      <a:r>
                        <a:rPr lang="en-US" sz="1200" baseline="0" dirty="0" err="1" smtClean="0">
                          <a:latin typeface="+mn-lt"/>
                        </a:rPr>
                        <a:t>gli</a:t>
                      </a:r>
                      <a:r>
                        <a:rPr lang="en-US" sz="1200" baseline="0" dirty="0" smtClean="0">
                          <a:latin typeface="+mn-lt"/>
                        </a:rPr>
                        <a:t> </a:t>
                      </a:r>
                      <a:r>
                        <a:rPr lang="en-US" sz="1200" baseline="0" dirty="0" err="1" smtClean="0">
                          <a:latin typeface="+mn-lt"/>
                        </a:rPr>
                        <a:t>elementi</a:t>
                      </a:r>
                      <a:r>
                        <a:rPr lang="en-US" sz="1200" baseline="0" dirty="0" smtClean="0">
                          <a:latin typeface="+mn-lt"/>
                        </a:rPr>
                        <a:t> </a:t>
                      </a:r>
                      <a:r>
                        <a:rPr lang="en-US" sz="1200" baseline="0" dirty="0" err="1" smtClean="0">
                          <a:latin typeface="+mn-lt"/>
                        </a:rPr>
                        <a:t>rimossi</a:t>
                      </a:r>
                      <a:r>
                        <a:rPr lang="en-US" sz="1200" baseline="0" dirty="0" smtClean="0">
                          <a:latin typeface="+mn-lt"/>
                        </a:rPr>
                        <a:t>.</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a:solidFill>
                            <a:srgbClr val="900B09"/>
                          </a:solidFill>
                          <a:latin typeface="+mn-lt"/>
                        </a:rPr>
                        <a:t>toString</a:t>
                      </a:r>
                      <a:r>
                        <a:rPr lang="it-IT" sz="1200" dirty="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Restituisce</a:t>
                      </a:r>
                      <a:r>
                        <a:rPr lang="en-US" sz="1200" dirty="0" smtClean="0">
                          <a:latin typeface="+mn-lt"/>
                        </a:rPr>
                        <a:t> </a:t>
                      </a:r>
                      <a:r>
                        <a:rPr lang="en-US" sz="1200" dirty="0" err="1" smtClean="0">
                          <a:latin typeface="+mn-lt"/>
                        </a:rPr>
                        <a:t>l'array</a:t>
                      </a:r>
                      <a:r>
                        <a:rPr lang="en-US" sz="1200" dirty="0" smtClean="0">
                          <a:latin typeface="+mn-lt"/>
                        </a:rPr>
                        <a:t> </a:t>
                      </a:r>
                      <a:r>
                        <a:rPr lang="en-US" sz="1200" dirty="0" err="1" smtClean="0">
                          <a:latin typeface="+mn-lt"/>
                        </a:rPr>
                        <a:t>convertito</a:t>
                      </a:r>
                      <a:r>
                        <a:rPr lang="en-US" sz="1200" dirty="0" smtClean="0">
                          <a:latin typeface="+mn-lt"/>
                        </a:rPr>
                        <a:t> in </a:t>
                      </a:r>
                      <a:r>
                        <a:rPr lang="en-US" sz="1200" dirty="0" err="1" smtClean="0">
                          <a:latin typeface="+mn-lt"/>
                        </a:rPr>
                        <a:t>stringa</a:t>
                      </a:r>
                      <a:r>
                        <a:rPr lang="en-US" sz="1200" dirty="0" smtClean="0">
                          <a:latin typeface="+mn-lt"/>
                        </a:rPr>
                        <a:t>.</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ts val="1200"/>
                        </a:lnSpc>
                      </a:pPr>
                      <a:r>
                        <a:rPr lang="it-IT" sz="1200" dirty="0" err="1" smtClean="0">
                          <a:solidFill>
                            <a:srgbClr val="900B09"/>
                          </a:solidFill>
                          <a:latin typeface="+mn-lt"/>
                        </a:rPr>
                        <a:t>unshift</a:t>
                      </a:r>
                      <a:r>
                        <a:rPr lang="it-IT" sz="1200" dirty="0" smtClean="0">
                          <a:solidFill>
                            <a:srgbClr val="900B09"/>
                          </a:solidFill>
                          <a:latin typeface="+mn-lt"/>
                        </a:rPr>
                        <a:t>(</a:t>
                      </a:r>
                      <a:r>
                        <a:rPr lang="it-IT" sz="1200" dirty="0" smtClean="0">
                          <a:solidFill>
                            <a:srgbClr val="00B050"/>
                          </a:solidFill>
                          <a:latin typeface="+mn-lt"/>
                        </a:rPr>
                        <a:t>elemento</a:t>
                      </a:r>
                      <a:r>
                        <a:rPr lang="it-IT" sz="1200" dirty="0" smtClean="0">
                          <a:solidFill>
                            <a:srgbClr val="900B09"/>
                          </a:solidFill>
                          <a:latin typeface="+mn-lt"/>
                        </a:rPr>
                        <a:t>)</a:t>
                      </a:r>
                      <a:endParaRPr lang="it-IT"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lnSpc>
                          <a:spcPts val="1200"/>
                        </a:lnSpc>
                      </a:pPr>
                      <a:r>
                        <a:rPr lang="en-US" sz="1200" dirty="0" err="1" smtClean="0">
                          <a:latin typeface="+mn-lt"/>
                        </a:rPr>
                        <a:t>Aggiunge</a:t>
                      </a:r>
                      <a:r>
                        <a:rPr lang="en-US" sz="1200" dirty="0" smtClean="0">
                          <a:latin typeface="+mn-lt"/>
                        </a:rPr>
                        <a:t> </a:t>
                      </a:r>
                      <a:r>
                        <a:rPr lang="it-IT" sz="1200" b="1" dirty="0" smtClean="0">
                          <a:solidFill>
                            <a:srgbClr val="00B050"/>
                          </a:solidFill>
                          <a:latin typeface="+mn-lt"/>
                        </a:rPr>
                        <a:t>elemento</a:t>
                      </a:r>
                      <a:r>
                        <a:rPr lang="it-IT" sz="1200" dirty="0" smtClean="0">
                          <a:solidFill>
                            <a:srgbClr val="00B050"/>
                          </a:solidFill>
                          <a:latin typeface="+mn-lt"/>
                        </a:rPr>
                        <a:t> </a:t>
                      </a:r>
                      <a:r>
                        <a:rPr lang="it-IT" sz="1200" dirty="0" smtClean="0">
                          <a:solidFill>
                            <a:schemeClr val="tx1"/>
                          </a:solidFill>
                          <a:latin typeface="+mn-lt"/>
                        </a:rPr>
                        <a:t>all'inizio</a:t>
                      </a:r>
                      <a:r>
                        <a:rPr lang="it-IT" sz="1200" baseline="0" dirty="0" smtClean="0">
                          <a:solidFill>
                            <a:schemeClr val="tx1"/>
                          </a:solidFill>
                          <a:latin typeface="+mn-lt"/>
                        </a:rPr>
                        <a:t> </a:t>
                      </a:r>
                      <a:r>
                        <a:rPr lang="it-IT" sz="1200" dirty="0" smtClean="0">
                          <a:solidFill>
                            <a:schemeClr val="tx1"/>
                          </a:solidFill>
                          <a:latin typeface="+mn-lt"/>
                        </a:rPr>
                        <a:t>dell'</a:t>
                      </a:r>
                      <a:r>
                        <a:rPr lang="it-IT" sz="1200" dirty="0" err="1" smtClean="0">
                          <a:solidFill>
                            <a:schemeClr val="tx1"/>
                          </a:solidFill>
                          <a:latin typeface="+mn-lt"/>
                        </a:rPr>
                        <a:t>array</a:t>
                      </a:r>
                      <a:r>
                        <a:rPr lang="it-IT" sz="1200" baseline="0" dirty="0" smtClean="0">
                          <a:solidFill>
                            <a:schemeClr val="tx1"/>
                          </a:solidFill>
                          <a:latin typeface="+mn-lt"/>
                        </a:rPr>
                        <a:t> e </a:t>
                      </a:r>
                      <a:r>
                        <a:rPr lang="it-IT" sz="1200" baseline="0" dirty="0" err="1" smtClean="0">
                          <a:solidFill>
                            <a:schemeClr val="tx1"/>
                          </a:solidFill>
                          <a:latin typeface="+mn-lt"/>
                        </a:rPr>
                        <a:t>restituische</a:t>
                      </a:r>
                      <a:r>
                        <a:rPr lang="it-IT" sz="1200" baseline="0" dirty="0" smtClean="0">
                          <a:solidFill>
                            <a:schemeClr val="tx1"/>
                          </a:solidFill>
                          <a:latin typeface="+mn-lt"/>
                        </a:rPr>
                        <a:t> la nuova lunghezza</a:t>
                      </a:r>
                      <a:endParaRPr lang="en-US" sz="1200" dirty="0">
                        <a:latin typeface="+mn-lt"/>
                      </a:endParaRPr>
                    </a:p>
                  </a:txBody>
                  <a:tcPr marL="72000" marR="72000" marT="36000" marB="18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
        <p:nvSpPr>
          <p:cNvPr id="6348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sort</a:t>
            </a:r>
            <a:endParaRPr lang="it-IT" dirty="0"/>
          </a:p>
        </p:txBody>
      </p:sp>
      <p:sp>
        <p:nvSpPr>
          <p:cNvPr id="3" name="Segnaposto contenuto 2"/>
          <p:cNvSpPr>
            <a:spLocks noGrp="1"/>
          </p:cNvSpPr>
          <p:nvPr>
            <p:ph idx="1"/>
          </p:nvPr>
        </p:nvSpPr>
        <p:spPr>
          <a:xfrm>
            <a:off x="457200" y="987574"/>
            <a:ext cx="8229600" cy="3888432"/>
          </a:xfrm>
        </p:spPr>
        <p:txBody>
          <a:bodyPr/>
          <a:lstStyle/>
          <a:p>
            <a:pPr>
              <a:buNone/>
            </a:pPr>
            <a:r>
              <a:rPr lang="it-IT" sz="1200" dirty="0" err="1" smtClean="0">
                <a:latin typeface="Courier New" pitchFamily="49" charset="0"/>
                <a:cs typeface="Courier New" pitchFamily="49" charset="0"/>
              </a:rPr>
              <a:t>var</a:t>
            </a:r>
            <a:r>
              <a:rPr lang="it-IT" sz="1200" dirty="0" smtClean="0">
                <a:latin typeface="Courier New" pitchFamily="49" charset="0"/>
                <a:cs typeface="Courier New" pitchFamily="49" charset="0"/>
              </a:rPr>
              <a:t> rubrica = [</a:t>
            </a:r>
          </a:p>
          <a:p>
            <a:pPr>
              <a:buNone/>
            </a:pPr>
            <a:r>
              <a:rPr lang="it-IT" sz="1200" dirty="0" smtClean="0">
                <a:latin typeface="Courier New" pitchFamily="49" charset="0"/>
                <a:cs typeface="Courier New" pitchFamily="49" charset="0"/>
              </a:rPr>
              <a:t>		      {nome:"Mario", cognome:"Rossi" },</a:t>
            </a:r>
          </a:p>
          <a:p>
            <a:pPr>
              <a:buNone/>
            </a:pPr>
            <a:r>
              <a:rPr lang="it-IT" sz="1200" dirty="0" smtClean="0">
                <a:latin typeface="Courier New" pitchFamily="49" charset="0"/>
                <a:cs typeface="Courier New" pitchFamily="49" charset="0"/>
              </a:rPr>
              <a:t>		      {nome:"Luigi", cognome:"Neri" },</a:t>
            </a:r>
          </a:p>
          <a:p>
            <a:pPr>
              <a:buNone/>
            </a:pPr>
            <a:r>
              <a:rPr lang="it-IT" sz="1200" dirty="0" smtClean="0">
                <a:latin typeface="Courier New" pitchFamily="49" charset="0"/>
                <a:cs typeface="Courier New" pitchFamily="49" charset="0"/>
              </a:rPr>
              <a:t>		      {nome:"Piero", cognome:"Verdi" },</a:t>
            </a:r>
          </a:p>
          <a:p>
            <a:pPr>
              <a:buNone/>
            </a:pPr>
            <a:r>
              <a:rPr lang="it-IT" sz="1200" dirty="0" smtClean="0">
                <a:latin typeface="Courier New" pitchFamily="49" charset="0"/>
                <a:cs typeface="Courier New" pitchFamily="49" charset="0"/>
              </a:rPr>
              <a:t>		      {nome:"Mario", cognome:"Bianchi" }</a:t>
            </a:r>
          </a:p>
          <a:p>
            <a:pPr>
              <a:buNone/>
            </a:pPr>
            <a:r>
              <a:rPr lang="it-IT" sz="1200" dirty="0" smtClean="0">
                <a:latin typeface="Courier New" pitchFamily="49" charset="0"/>
                <a:cs typeface="Courier New" pitchFamily="49" charset="0"/>
              </a:rPr>
              <a:t>		    ];</a:t>
            </a:r>
          </a:p>
          <a:p>
            <a:pPr>
              <a:buNone/>
            </a:pPr>
            <a:r>
              <a:rPr lang="it-IT" sz="1200" dirty="0" err="1" smtClean="0">
                <a:latin typeface="Courier New" pitchFamily="49" charset="0"/>
                <a:cs typeface="Courier New" pitchFamily="49" charset="0"/>
              </a:rPr>
              <a:t>var</a:t>
            </a: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sortCognome</a:t>
            </a:r>
            <a:r>
              <a:rPr lang="it-IT" sz="1200" dirty="0" smtClean="0">
                <a:latin typeface="Courier New" pitchFamily="49" charset="0"/>
                <a:cs typeface="Courier New" pitchFamily="49" charset="0"/>
              </a:rPr>
              <a:t> = </a:t>
            </a:r>
            <a:r>
              <a:rPr lang="it-IT" sz="1200" dirty="0" err="1" smtClean="0">
                <a:latin typeface="Courier New" pitchFamily="49" charset="0"/>
                <a:cs typeface="Courier New" pitchFamily="49" charset="0"/>
              </a:rPr>
              <a:t>function</a:t>
            </a:r>
            <a:r>
              <a:rPr lang="it-IT" sz="1200" dirty="0" smtClean="0">
                <a:latin typeface="Courier New" pitchFamily="49" charset="0"/>
                <a:cs typeface="Courier New" pitchFamily="49" charset="0"/>
              </a:rPr>
              <a:t> (a,b){</a:t>
            </a:r>
          </a:p>
          <a:p>
            <a:pPr>
              <a:buNone/>
            </a:pP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if</a:t>
            </a: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a.cognome</a:t>
            </a:r>
            <a:r>
              <a:rPr lang="it-IT" sz="1200" dirty="0" smtClean="0">
                <a:latin typeface="Courier New" pitchFamily="49" charset="0"/>
                <a:cs typeface="Courier New" pitchFamily="49" charset="0"/>
              </a:rPr>
              <a:t> &gt; </a:t>
            </a:r>
            <a:r>
              <a:rPr lang="it-IT" sz="1200" dirty="0" err="1" smtClean="0">
                <a:latin typeface="Courier New" pitchFamily="49" charset="0"/>
                <a:cs typeface="Courier New" pitchFamily="49" charset="0"/>
              </a:rPr>
              <a:t>b.cognome</a:t>
            </a:r>
            <a:r>
              <a:rPr lang="it-IT" sz="1200" dirty="0" smtClean="0">
                <a:latin typeface="Courier New" pitchFamily="49" charset="0"/>
                <a:cs typeface="Courier New" pitchFamily="49" charset="0"/>
              </a:rPr>
              <a:t>){</a:t>
            </a:r>
          </a:p>
          <a:p>
            <a:pPr>
              <a:buNone/>
            </a:pP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return</a:t>
            </a:r>
            <a:r>
              <a:rPr lang="it-IT" sz="1200" dirty="0" smtClean="0">
                <a:latin typeface="Courier New" pitchFamily="49" charset="0"/>
                <a:cs typeface="Courier New" pitchFamily="49" charset="0"/>
              </a:rPr>
              <a:t> 1;</a:t>
            </a:r>
          </a:p>
          <a:p>
            <a:pPr>
              <a:buNone/>
            </a:pPr>
            <a:r>
              <a:rPr lang="it-IT" sz="1200" dirty="0" smtClean="0">
                <a:latin typeface="Courier New" pitchFamily="49" charset="0"/>
                <a:cs typeface="Courier New" pitchFamily="49" charset="0"/>
              </a:rPr>
              <a:t>				  } else </a:t>
            </a:r>
            <a:r>
              <a:rPr lang="it-IT" sz="1200" dirty="0" err="1" smtClean="0">
                <a:latin typeface="Courier New" pitchFamily="49" charset="0"/>
                <a:cs typeface="Courier New" pitchFamily="49" charset="0"/>
              </a:rPr>
              <a:t>if</a:t>
            </a: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a.cognome</a:t>
            </a:r>
            <a:r>
              <a:rPr lang="it-IT" sz="1200" dirty="0" smtClean="0">
                <a:latin typeface="Courier New" pitchFamily="49" charset="0"/>
                <a:cs typeface="Courier New" pitchFamily="49" charset="0"/>
              </a:rPr>
              <a:t> == </a:t>
            </a:r>
            <a:r>
              <a:rPr lang="it-IT" sz="1200" dirty="0" err="1" smtClean="0">
                <a:latin typeface="Courier New" pitchFamily="49" charset="0"/>
                <a:cs typeface="Courier New" pitchFamily="49" charset="0"/>
              </a:rPr>
              <a:t>b.cognome</a:t>
            </a:r>
            <a:r>
              <a:rPr lang="it-IT" sz="1200" dirty="0" smtClean="0">
                <a:latin typeface="Courier New" pitchFamily="49" charset="0"/>
                <a:cs typeface="Courier New" pitchFamily="49" charset="0"/>
              </a:rPr>
              <a:t>){</a:t>
            </a:r>
          </a:p>
          <a:p>
            <a:pPr>
              <a:buNone/>
            </a:pP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return</a:t>
            </a:r>
            <a:r>
              <a:rPr lang="it-IT" sz="1200" dirty="0" smtClean="0">
                <a:latin typeface="Courier New" pitchFamily="49" charset="0"/>
                <a:cs typeface="Courier New" pitchFamily="49" charset="0"/>
              </a:rPr>
              <a:t> 0;</a:t>
            </a:r>
          </a:p>
          <a:p>
            <a:pPr>
              <a:buNone/>
            </a:pPr>
            <a:r>
              <a:rPr lang="it-IT" sz="1200" dirty="0" smtClean="0">
                <a:latin typeface="Courier New" pitchFamily="49" charset="0"/>
                <a:cs typeface="Courier New" pitchFamily="49" charset="0"/>
              </a:rPr>
              <a:t>				  } </a:t>
            </a:r>
            <a:r>
              <a:rPr lang="it-IT" sz="1200" dirty="0" err="1" smtClean="0">
                <a:latin typeface="Courier New" pitchFamily="49" charset="0"/>
                <a:cs typeface="Courier New" pitchFamily="49" charset="0"/>
              </a:rPr>
              <a:t>else</a:t>
            </a:r>
            <a:r>
              <a:rPr lang="it-IT" sz="1200" dirty="0" smtClean="0">
                <a:latin typeface="Courier New" pitchFamily="49" charset="0"/>
                <a:cs typeface="Courier New" pitchFamily="49" charset="0"/>
              </a:rPr>
              <a:t> {</a:t>
            </a:r>
          </a:p>
          <a:p>
            <a:pPr>
              <a:buNone/>
            </a:pPr>
            <a:r>
              <a:rPr lang="it-IT" sz="1200" dirty="0" smtClean="0">
                <a:latin typeface="Courier New" pitchFamily="49" charset="0"/>
                <a:cs typeface="Courier New" pitchFamily="49" charset="0"/>
              </a:rPr>
              <a:t>				    </a:t>
            </a:r>
            <a:r>
              <a:rPr lang="it-IT" sz="1200" dirty="0" err="1" smtClean="0">
                <a:latin typeface="Courier New" pitchFamily="49" charset="0"/>
                <a:cs typeface="Courier New" pitchFamily="49" charset="0"/>
              </a:rPr>
              <a:t>return</a:t>
            </a:r>
            <a:r>
              <a:rPr lang="it-IT" sz="1200" dirty="0" smtClean="0">
                <a:latin typeface="Courier New" pitchFamily="49" charset="0"/>
                <a:cs typeface="Courier New" pitchFamily="49" charset="0"/>
              </a:rPr>
              <a:t> 1;</a:t>
            </a:r>
          </a:p>
          <a:p>
            <a:pPr>
              <a:buNone/>
            </a:pPr>
            <a:r>
              <a:rPr lang="it-IT" sz="1200" dirty="0" smtClean="0">
                <a:latin typeface="Courier New" pitchFamily="49" charset="0"/>
                <a:cs typeface="Courier New" pitchFamily="49" charset="0"/>
              </a:rPr>
              <a:t>				  }</a:t>
            </a:r>
          </a:p>
          <a:p>
            <a:pPr>
              <a:buNone/>
            </a:pPr>
            <a:r>
              <a:rPr lang="it-IT" sz="1200" dirty="0" smtClean="0">
                <a:latin typeface="Courier New" pitchFamily="49" charset="0"/>
                <a:cs typeface="Courier New" pitchFamily="49" charset="0"/>
              </a:rPr>
              <a:t>			      };</a:t>
            </a:r>
          </a:p>
          <a:p>
            <a:pPr>
              <a:buNone/>
            </a:pPr>
            <a:r>
              <a:rPr lang="it-IT" sz="1200" dirty="0" err="1" smtClean="0">
                <a:latin typeface="Courier New" pitchFamily="49" charset="0"/>
                <a:cs typeface="Courier New" pitchFamily="49" charset="0"/>
              </a:rPr>
              <a:t>rubrica.sort</a:t>
            </a:r>
            <a:r>
              <a:rPr lang="it-IT" sz="1200" dirty="0" smtClean="0">
                <a:latin typeface="Courier New" pitchFamily="49" charset="0"/>
                <a:cs typeface="Courier New" pitchFamily="49" charset="0"/>
              </a:rPr>
              <a:t>(</a:t>
            </a:r>
            <a:r>
              <a:rPr lang="it-IT" sz="1200" dirty="0" err="1" smtClean="0">
                <a:latin typeface="Courier New" pitchFamily="49" charset="0"/>
                <a:cs typeface="Courier New" pitchFamily="49" charset="0"/>
              </a:rPr>
              <a:t>sortCognome</a:t>
            </a:r>
            <a:r>
              <a:rPr lang="it-IT" sz="1200" dirty="0" smtClean="0">
                <a:latin typeface="Courier New" pitchFamily="49" charset="0"/>
                <a:cs typeface="Courier New" pitchFamily="49" charset="0"/>
              </a:rPr>
              <a:t>);</a:t>
            </a:r>
            <a:endParaRPr lang="it-IT" sz="1200" dirty="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3888"/>
            <a:ext cx="8229600" cy="489701"/>
          </a:xfrm>
        </p:spPr>
        <p:txBody>
          <a:bodyPr/>
          <a:lstStyle/>
          <a:p>
            <a:r>
              <a:rPr lang="it-IT" dirty="0" smtClean="0">
                <a:solidFill>
                  <a:srgbClr val="006699"/>
                </a:solidFill>
              </a:rPr>
              <a:t>JAVASCRIPT</a:t>
            </a:r>
            <a:endParaRPr lang="it-IT" dirty="0">
              <a:solidFill>
                <a:srgbClr val="006699"/>
              </a:solidFill>
            </a:endParaRPr>
          </a:p>
        </p:txBody>
      </p:sp>
      <p:sp>
        <p:nvSpPr>
          <p:cNvPr id="3" name="Segnaposto contenuto 2"/>
          <p:cNvSpPr>
            <a:spLocks noGrp="1"/>
          </p:cNvSpPr>
          <p:nvPr>
            <p:ph idx="1"/>
          </p:nvPr>
        </p:nvSpPr>
        <p:spPr>
          <a:xfrm>
            <a:off x="457200" y="1347613"/>
            <a:ext cx="8229600" cy="3247009"/>
          </a:xfrm>
        </p:spPr>
        <p:txBody>
          <a:bodyPr/>
          <a:lstStyle/>
          <a:p>
            <a:r>
              <a:rPr lang="it-IT" sz="2800" b="1" dirty="0" smtClean="0">
                <a:solidFill>
                  <a:srgbClr val="006699"/>
                </a:solidFill>
              </a:rPr>
              <a:t>Script</a:t>
            </a:r>
            <a:r>
              <a:rPr lang="it-IT" sz="2800" dirty="0" smtClean="0"/>
              <a:t> in inglese significa "copione" o "sceneggiatura",.</a:t>
            </a:r>
          </a:p>
          <a:p>
            <a:r>
              <a:rPr lang="it-IT" sz="2800" dirty="0" smtClean="0"/>
              <a:t>Il browser legge una riga, la interpreta e la esegue, poi passa alla successiva e fa la stessa cosa, e così di seguito fino alla fine dello script.</a:t>
            </a:r>
          </a:p>
          <a:p>
            <a:r>
              <a:rPr lang="it-IT" sz="2800" dirty="0" smtClean="0"/>
              <a:t>Javascript è un linguaggio interpretato</a:t>
            </a:r>
          </a:p>
          <a:p>
            <a:r>
              <a:rPr lang="it-IT" sz="2800" dirty="0" smtClean="0"/>
              <a:t>L’interprete utilizzato per eseguirlo è il browser</a:t>
            </a:r>
            <a:br>
              <a:rPr lang="it-IT" sz="2800" dirty="0" smtClean="0"/>
            </a:br>
            <a:endParaRPr lang="it-IT" sz="2800" dirty="0"/>
          </a:p>
        </p:txBody>
      </p:sp>
    </p:spTree>
    <p:extLst>
      <p:ext uri="{BB962C8B-B14F-4D97-AF65-F5344CB8AC3E}">
        <p14:creationId xmlns:p14="http://schemas.microsoft.com/office/powerpoint/2010/main" val="155866178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DATE</a:t>
            </a:r>
            <a:endParaRPr lang="it-IT" dirty="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CONSTRUCTOR</a:t>
            </a:r>
            <a:endParaRPr lang="it-IT" dirty="0"/>
          </a:p>
        </p:txBody>
      </p:sp>
      <p:sp>
        <p:nvSpPr>
          <p:cNvPr id="3" name="Segnaposto contenuto 2"/>
          <p:cNvSpPr>
            <a:spLocks noGrp="1"/>
          </p:cNvSpPr>
          <p:nvPr>
            <p:ph idx="1"/>
          </p:nvPr>
        </p:nvSpPr>
        <p:spPr>
          <a:xfrm>
            <a:off x="457200" y="1203598"/>
            <a:ext cx="8229600" cy="3528392"/>
          </a:xfrm>
        </p:spPr>
        <p:txBody>
          <a:bodyPr lIns="72000"/>
          <a:lstStyle/>
          <a:p>
            <a:pPr marL="0" indent="0">
              <a:buNone/>
            </a:pPr>
            <a:r>
              <a:rPr lang="it-IT" sz="2800" b="1" dirty="0" err="1" smtClean="0">
                <a:solidFill>
                  <a:srgbClr val="00B050"/>
                </a:solidFill>
                <a:latin typeface="Courier New" pitchFamily="49" charset="0"/>
                <a:cs typeface="Courier New" pitchFamily="49" charset="0"/>
              </a:rPr>
              <a:t>var</a:t>
            </a:r>
            <a:r>
              <a:rPr lang="it-IT" sz="2800" dirty="0" smtClean="0">
                <a:latin typeface="Courier New" pitchFamily="49" charset="0"/>
                <a:cs typeface="Courier New" pitchFamily="49" charset="0"/>
              </a:rPr>
              <a:t> d </a:t>
            </a:r>
            <a:r>
              <a:rPr lang="it-IT" sz="2800" dirty="0" smtClean="0">
                <a:solidFill>
                  <a:srgbClr val="00B050"/>
                </a:solidFill>
                <a:latin typeface="Courier New" pitchFamily="49" charset="0"/>
                <a:cs typeface="Courier New" pitchFamily="49" charset="0"/>
              </a:rPr>
              <a:t>=</a:t>
            </a:r>
            <a:r>
              <a:rPr lang="it-IT" sz="2800" dirty="0" smtClean="0">
                <a:latin typeface="Courier New" pitchFamily="49" charset="0"/>
                <a:cs typeface="Courier New" pitchFamily="49" charset="0"/>
              </a:rPr>
              <a:t> </a:t>
            </a:r>
            <a:r>
              <a:rPr lang="it-IT" sz="2800" b="1" dirty="0" err="1" smtClean="0">
                <a:solidFill>
                  <a:srgbClr val="00B050"/>
                </a:solidFill>
                <a:latin typeface="Courier New" pitchFamily="49" charset="0"/>
                <a:cs typeface="Courier New" pitchFamily="49" charset="0"/>
              </a:rPr>
              <a:t>new</a:t>
            </a:r>
            <a:r>
              <a:rPr lang="it-IT" sz="2800" dirty="0" smtClean="0">
                <a:latin typeface="Courier New" pitchFamily="49" charset="0"/>
                <a:cs typeface="Courier New" pitchFamily="49" charset="0"/>
              </a:rPr>
              <a:t> </a:t>
            </a:r>
            <a:r>
              <a:rPr lang="it-IT" sz="2800" dirty="0" smtClean="0">
                <a:solidFill>
                  <a:srgbClr val="0070C0"/>
                </a:solidFill>
                <a:latin typeface="Courier New" pitchFamily="49" charset="0"/>
                <a:cs typeface="Courier New" pitchFamily="49" charset="0"/>
              </a:rPr>
              <a:t>Date</a:t>
            </a:r>
            <a:r>
              <a:rPr lang="it-IT" sz="2800" dirty="0" smtClean="0">
                <a:latin typeface="Courier New" pitchFamily="49" charset="0"/>
                <a:cs typeface="Courier New" pitchFamily="49" charset="0"/>
              </a:rPr>
              <a:t>();</a:t>
            </a:r>
            <a:r>
              <a:rPr lang="it-IT" sz="2800" b="1" dirty="0" smtClean="0">
                <a:solidFill>
                  <a:srgbClr val="00B050"/>
                </a:solidFill>
                <a:latin typeface="Courier New" pitchFamily="49" charset="0"/>
                <a:cs typeface="Courier New" pitchFamily="49" charset="0"/>
              </a:rPr>
              <a:t> </a:t>
            </a:r>
          </a:p>
          <a:p>
            <a:pPr marL="0" indent="0">
              <a:buNone/>
            </a:pPr>
            <a:r>
              <a:rPr lang="it-IT" sz="2800" b="1" dirty="0" err="1" smtClean="0">
                <a:solidFill>
                  <a:srgbClr val="00B050"/>
                </a:solidFill>
                <a:latin typeface="Courier New" pitchFamily="49" charset="0"/>
                <a:cs typeface="Courier New" pitchFamily="49" charset="0"/>
              </a:rPr>
              <a:t>var</a:t>
            </a:r>
            <a:r>
              <a:rPr lang="it-IT" sz="2800" dirty="0" smtClean="0">
                <a:latin typeface="Courier New" pitchFamily="49" charset="0"/>
                <a:cs typeface="Courier New" pitchFamily="49" charset="0"/>
              </a:rPr>
              <a:t> d </a:t>
            </a:r>
            <a:r>
              <a:rPr lang="it-IT" sz="2800" dirty="0" smtClean="0">
                <a:solidFill>
                  <a:srgbClr val="00B050"/>
                </a:solidFill>
                <a:latin typeface="Courier New" pitchFamily="49" charset="0"/>
                <a:cs typeface="Courier New" pitchFamily="49" charset="0"/>
              </a:rPr>
              <a:t>=</a:t>
            </a:r>
            <a:r>
              <a:rPr lang="it-IT" sz="2800" dirty="0" smtClean="0">
                <a:latin typeface="Courier New" pitchFamily="49" charset="0"/>
                <a:cs typeface="Courier New" pitchFamily="49" charset="0"/>
              </a:rPr>
              <a:t> </a:t>
            </a:r>
            <a:r>
              <a:rPr lang="it-IT" sz="2800" b="1" dirty="0" err="1" smtClean="0">
                <a:solidFill>
                  <a:srgbClr val="00B050"/>
                </a:solidFill>
                <a:latin typeface="Courier New" pitchFamily="49" charset="0"/>
                <a:cs typeface="Courier New" pitchFamily="49" charset="0"/>
              </a:rPr>
              <a:t>new</a:t>
            </a:r>
            <a:r>
              <a:rPr lang="it-IT" sz="2800" dirty="0" smtClean="0">
                <a:latin typeface="Courier New" pitchFamily="49" charset="0"/>
                <a:cs typeface="Courier New" pitchFamily="49" charset="0"/>
              </a:rPr>
              <a:t> </a:t>
            </a:r>
            <a:r>
              <a:rPr lang="it-IT" sz="2800" dirty="0" smtClean="0">
                <a:solidFill>
                  <a:srgbClr val="0070C0"/>
                </a:solidFill>
                <a:latin typeface="Courier New" pitchFamily="49" charset="0"/>
                <a:cs typeface="Courier New" pitchFamily="49" charset="0"/>
              </a:rPr>
              <a:t>Date</a:t>
            </a:r>
            <a:r>
              <a:rPr lang="it-IT" sz="2800" dirty="0" smtClean="0">
                <a:latin typeface="Courier New" pitchFamily="49" charset="0"/>
                <a:cs typeface="Courier New" pitchFamily="49" charset="0"/>
              </a:rPr>
              <a:t>(</a:t>
            </a:r>
            <a:r>
              <a:rPr lang="it-IT" sz="2800" i="1" dirty="0" err="1" smtClean="0"/>
              <a:t>milliseconds</a:t>
            </a:r>
            <a:r>
              <a:rPr lang="it-IT" sz="2800" dirty="0" smtClean="0">
                <a:latin typeface="Courier New" pitchFamily="49" charset="0"/>
                <a:cs typeface="Courier New" pitchFamily="49" charset="0"/>
              </a:rPr>
              <a:t>);</a:t>
            </a:r>
          </a:p>
          <a:p>
            <a:pPr marL="0" indent="0">
              <a:buNone/>
            </a:pPr>
            <a:r>
              <a:rPr lang="it-IT" sz="2800" b="1" dirty="0" err="1" smtClean="0">
                <a:solidFill>
                  <a:srgbClr val="00B050"/>
                </a:solidFill>
                <a:latin typeface="Courier New" pitchFamily="49" charset="0"/>
                <a:cs typeface="Courier New" pitchFamily="49" charset="0"/>
              </a:rPr>
              <a:t>var</a:t>
            </a:r>
            <a:r>
              <a:rPr lang="it-IT" sz="2800" dirty="0" smtClean="0">
                <a:latin typeface="Courier New" pitchFamily="49" charset="0"/>
                <a:cs typeface="Courier New" pitchFamily="49" charset="0"/>
              </a:rPr>
              <a:t> d </a:t>
            </a:r>
            <a:r>
              <a:rPr lang="it-IT" sz="2800" dirty="0" smtClean="0">
                <a:solidFill>
                  <a:srgbClr val="00B050"/>
                </a:solidFill>
                <a:latin typeface="Courier New" pitchFamily="49" charset="0"/>
                <a:cs typeface="Courier New" pitchFamily="49" charset="0"/>
              </a:rPr>
              <a:t>=</a:t>
            </a:r>
            <a:r>
              <a:rPr lang="it-IT" sz="2800" dirty="0" smtClean="0">
                <a:latin typeface="Courier New" pitchFamily="49" charset="0"/>
                <a:cs typeface="Courier New" pitchFamily="49" charset="0"/>
              </a:rPr>
              <a:t> </a:t>
            </a:r>
            <a:r>
              <a:rPr lang="it-IT" sz="2800" b="1" dirty="0" err="1" smtClean="0">
                <a:solidFill>
                  <a:srgbClr val="00B050"/>
                </a:solidFill>
                <a:latin typeface="Courier New" pitchFamily="49" charset="0"/>
                <a:cs typeface="Courier New" pitchFamily="49" charset="0"/>
              </a:rPr>
              <a:t>new</a:t>
            </a:r>
            <a:r>
              <a:rPr lang="it-IT" sz="2800" dirty="0" smtClean="0">
                <a:latin typeface="Courier New" pitchFamily="49" charset="0"/>
                <a:cs typeface="Courier New" pitchFamily="49" charset="0"/>
              </a:rPr>
              <a:t> </a:t>
            </a:r>
            <a:r>
              <a:rPr lang="it-IT" sz="2800" dirty="0" smtClean="0">
                <a:solidFill>
                  <a:srgbClr val="0070C0"/>
                </a:solidFill>
                <a:latin typeface="Courier New" pitchFamily="49" charset="0"/>
                <a:cs typeface="Courier New" pitchFamily="49" charset="0"/>
              </a:rPr>
              <a:t>Date</a:t>
            </a:r>
            <a:r>
              <a:rPr lang="it-IT" sz="2800" dirty="0" smtClean="0">
                <a:latin typeface="Courier New" pitchFamily="49" charset="0"/>
                <a:cs typeface="Courier New" pitchFamily="49" charset="0"/>
              </a:rPr>
              <a:t>(</a:t>
            </a:r>
            <a:r>
              <a:rPr lang="it-IT" sz="2800" i="1" dirty="0" err="1" smtClean="0"/>
              <a:t>dateString</a:t>
            </a:r>
            <a:r>
              <a:rPr lang="it-IT" sz="2800" dirty="0" smtClean="0">
                <a:latin typeface="Courier New" pitchFamily="49" charset="0"/>
                <a:cs typeface="Courier New" pitchFamily="49" charset="0"/>
              </a:rPr>
              <a:t>);</a:t>
            </a:r>
          </a:p>
          <a:p>
            <a:pPr marL="0" indent="0">
              <a:buNone/>
            </a:pPr>
            <a:r>
              <a:rPr lang="it-IT" sz="2800" b="1" dirty="0" err="1" smtClean="0">
                <a:solidFill>
                  <a:srgbClr val="00B050"/>
                </a:solidFill>
                <a:latin typeface="Courier New" pitchFamily="49" charset="0"/>
                <a:cs typeface="Courier New" pitchFamily="49" charset="0"/>
              </a:rPr>
              <a:t>var</a:t>
            </a:r>
            <a:r>
              <a:rPr lang="it-IT" sz="2800" dirty="0" smtClean="0">
                <a:latin typeface="Courier New" pitchFamily="49" charset="0"/>
                <a:cs typeface="Courier New" pitchFamily="49" charset="0"/>
              </a:rPr>
              <a:t> d </a:t>
            </a:r>
            <a:r>
              <a:rPr lang="it-IT" sz="2800" dirty="0" smtClean="0">
                <a:solidFill>
                  <a:srgbClr val="00B050"/>
                </a:solidFill>
                <a:latin typeface="Courier New" pitchFamily="49" charset="0"/>
                <a:cs typeface="Courier New" pitchFamily="49" charset="0"/>
              </a:rPr>
              <a:t>=</a:t>
            </a:r>
            <a:r>
              <a:rPr lang="it-IT" sz="2800" dirty="0" smtClean="0">
                <a:latin typeface="Courier New" pitchFamily="49" charset="0"/>
                <a:cs typeface="Courier New" pitchFamily="49" charset="0"/>
              </a:rPr>
              <a:t> </a:t>
            </a:r>
            <a:r>
              <a:rPr lang="it-IT" sz="2800" b="1" dirty="0" err="1" smtClean="0">
                <a:solidFill>
                  <a:srgbClr val="00B050"/>
                </a:solidFill>
                <a:latin typeface="Courier New" pitchFamily="49" charset="0"/>
                <a:cs typeface="Courier New" pitchFamily="49" charset="0"/>
              </a:rPr>
              <a:t>new</a:t>
            </a:r>
            <a:r>
              <a:rPr lang="it-IT" sz="2800" dirty="0" smtClean="0">
                <a:latin typeface="Courier New" pitchFamily="49" charset="0"/>
                <a:cs typeface="Courier New" pitchFamily="49" charset="0"/>
              </a:rPr>
              <a:t> </a:t>
            </a:r>
            <a:r>
              <a:rPr lang="it-IT" sz="2800" dirty="0" smtClean="0">
                <a:solidFill>
                  <a:srgbClr val="0070C0"/>
                </a:solidFill>
                <a:latin typeface="Courier New" pitchFamily="49" charset="0"/>
                <a:cs typeface="Courier New" pitchFamily="49" charset="0"/>
              </a:rPr>
              <a:t>Date</a:t>
            </a:r>
            <a:r>
              <a:rPr lang="it-IT" sz="2800" dirty="0" smtClean="0">
                <a:latin typeface="Courier New" pitchFamily="49" charset="0"/>
                <a:cs typeface="Courier New" pitchFamily="49" charset="0"/>
              </a:rPr>
              <a:t>(</a:t>
            </a:r>
            <a:r>
              <a:rPr lang="en-US" sz="2800" i="1" dirty="0" smtClean="0"/>
              <a:t>year</a:t>
            </a:r>
            <a:r>
              <a:rPr lang="en-US" sz="2800" dirty="0" smtClean="0"/>
              <a:t>, </a:t>
            </a:r>
            <a:r>
              <a:rPr lang="en-US" sz="2800" i="1" dirty="0" smtClean="0"/>
              <a:t>month</a:t>
            </a:r>
            <a:r>
              <a:rPr lang="en-US" sz="2800" dirty="0" smtClean="0"/>
              <a:t>, </a:t>
            </a:r>
            <a:r>
              <a:rPr lang="en-US" sz="2800" i="1" dirty="0" smtClean="0"/>
              <a:t>day</a:t>
            </a:r>
            <a:r>
              <a:rPr lang="en-US" sz="2800" dirty="0" smtClean="0"/>
              <a:t>, </a:t>
            </a:r>
            <a:br>
              <a:rPr lang="en-US" sz="2800" dirty="0" smtClean="0"/>
            </a:br>
            <a:r>
              <a:rPr lang="en-US" sz="2800" dirty="0" smtClean="0"/>
              <a:t>	                                  </a:t>
            </a:r>
            <a:r>
              <a:rPr lang="en-US" sz="2800" i="1" dirty="0" smtClean="0"/>
              <a:t>hours</a:t>
            </a:r>
            <a:r>
              <a:rPr lang="en-US" sz="2800" dirty="0" smtClean="0"/>
              <a:t>, </a:t>
            </a:r>
            <a:r>
              <a:rPr lang="en-US" sz="2800" i="1" dirty="0" smtClean="0"/>
              <a:t>minutes</a:t>
            </a:r>
            <a:r>
              <a:rPr lang="en-US" sz="2800" dirty="0" smtClean="0"/>
              <a:t>, </a:t>
            </a:r>
            <a:br>
              <a:rPr lang="en-US" sz="2800" dirty="0" smtClean="0"/>
            </a:br>
            <a:r>
              <a:rPr lang="en-US" sz="2800" dirty="0" smtClean="0"/>
              <a:t>                                            s</a:t>
            </a:r>
            <a:r>
              <a:rPr lang="en-US" sz="2800" i="1" dirty="0" smtClean="0"/>
              <a:t>econds</a:t>
            </a:r>
            <a:r>
              <a:rPr lang="en-US" sz="2800" dirty="0" smtClean="0"/>
              <a:t>, </a:t>
            </a:r>
            <a:br>
              <a:rPr lang="en-US" sz="2800" dirty="0" smtClean="0"/>
            </a:br>
            <a:r>
              <a:rPr lang="en-US" sz="2800" dirty="0" smtClean="0"/>
              <a:t>				     </a:t>
            </a:r>
            <a:r>
              <a:rPr lang="en-US" sz="2800" i="1" dirty="0" smtClean="0"/>
              <a:t>milliseconds</a:t>
            </a:r>
            <a:r>
              <a:rPr lang="it-IT" sz="2800" dirty="0" smtClean="0">
                <a:latin typeface="Courier New" pitchFamily="49" charset="0"/>
                <a:cs typeface="Courier New" pitchFamily="49" charset="0"/>
              </a:rPr>
              <a:t>);</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Metodo statico</a:t>
            </a:r>
            <a:endParaRPr lang="it-IT" dirty="0"/>
          </a:p>
        </p:txBody>
      </p:sp>
      <p:graphicFrame>
        <p:nvGraphicFramePr>
          <p:cNvPr id="4" name="Segnaposto contenuto 3"/>
          <p:cNvGraphicFramePr>
            <a:graphicFrameLocks noGrp="1"/>
          </p:cNvGraphicFramePr>
          <p:nvPr>
            <p:ph idx="1"/>
          </p:nvPr>
        </p:nvGraphicFramePr>
        <p:xfrm>
          <a:off x="323525" y="2108994"/>
          <a:ext cx="8352930" cy="1764030"/>
        </p:xfrm>
        <a:graphic>
          <a:graphicData uri="http://schemas.openxmlformats.org/drawingml/2006/table">
            <a:tbl>
              <a:tblPr/>
              <a:tblGrid>
                <a:gridCol w="3024339"/>
                <a:gridCol w="5328591"/>
              </a:tblGrid>
              <a:tr h="0">
                <a:tc>
                  <a:txBody>
                    <a:bodyPr/>
                    <a:lstStyle/>
                    <a:p>
                      <a:pPr fontAlgn="t"/>
                      <a:r>
                        <a:rPr lang="it-IT" sz="2800" dirty="0" smtClean="0">
                          <a:solidFill>
                            <a:srgbClr val="900B09"/>
                          </a:solidFill>
                          <a:latin typeface="verdana"/>
                        </a:rPr>
                        <a:t>Date.parse(str)</a:t>
                      </a:r>
                      <a:endParaRPr lang="it-IT" sz="2800"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2800" b="0" i="0" kern="1200" dirty="0" smtClean="0">
                          <a:solidFill>
                            <a:schemeClr val="tx1"/>
                          </a:solidFill>
                          <a:latin typeface="+mn-lt"/>
                          <a:ea typeface="+mn-ea"/>
                          <a:cs typeface="+mn-cs"/>
                        </a:rPr>
                        <a:t>Analizza</a:t>
                      </a:r>
                      <a:r>
                        <a:rPr lang="it-IT" sz="2800" b="0" i="0" kern="1200" baseline="0" dirty="0" smtClean="0">
                          <a:solidFill>
                            <a:schemeClr val="tx1"/>
                          </a:solidFill>
                          <a:latin typeface="+mn-lt"/>
                          <a:ea typeface="+mn-ea"/>
                          <a:cs typeface="+mn-cs"/>
                        </a:rPr>
                        <a:t> una </a:t>
                      </a:r>
                      <a:r>
                        <a:rPr lang="it-IT" sz="2800" b="0" i="0" kern="1200" dirty="0" smtClean="0">
                          <a:solidFill>
                            <a:schemeClr val="tx1"/>
                          </a:solidFill>
                          <a:latin typeface="+mn-lt"/>
                          <a:ea typeface="+mn-ea"/>
                          <a:cs typeface="+mn-cs"/>
                        </a:rPr>
                        <a:t>data in</a:t>
                      </a:r>
                      <a:r>
                        <a:rPr lang="it-IT" sz="2800" b="0" i="0" kern="1200" baseline="0" dirty="0" smtClean="0">
                          <a:solidFill>
                            <a:schemeClr val="tx1"/>
                          </a:solidFill>
                          <a:latin typeface="+mn-lt"/>
                          <a:ea typeface="+mn-ea"/>
                          <a:cs typeface="+mn-cs"/>
                        </a:rPr>
                        <a:t> formato stringa </a:t>
                      </a:r>
                      <a:r>
                        <a:rPr lang="it-IT" sz="2800" b="0" i="0" kern="1200" dirty="0" smtClean="0">
                          <a:solidFill>
                            <a:schemeClr val="tx1"/>
                          </a:solidFill>
                          <a:latin typeface="+mn-lt"/>
                          <a:ea typeface="+mn-ea"/>
                          <a:cs typeface="+mn-cs"/>
                        </a:rPr>
                        <a:t>e restituisce il numero di millisecondi</a:t>
                      </a:r>
                      <a:r>
                        <a:rPr lang="it-IT" sz="2800" b="0" i="0" kern="1200" baseline="0" dirty="0" smtClean="0">
                          <a:solidFill>
                            <a:schemeClr val="tx1"/>
                          </a:solidFill>
                          <a:latin typeface="+mn-lt"/>
                          <a:ea typeface="+mn-ea"/>
                          <a:cs typeface="+mn-cs"/>
                        </a:rPr>
                        <a:t> </a:t>
                      </a:r>
                      <a:r>
                        <a:rPr lang="it-IT" sz="2800" b="0" i="0" kern="1200" dirty="0" smtClean="0">
                          <a:solidFill>
                            <a:schemeClr val="tx1"/>
                          </a:solidFill>
                          <a:latin typeface="+mn-lt"/>
                          <a:ea typeface="+mn-ea"/>
                          <a:cs typeface="+mn-cs"/>
                        </a:rPr>
                        <a:t>dalla mezzanotte del 1 Gennaio 1970.</a:t>
                      </a:r>
                      <a:endParaRPr lang="en-US" sz="2800"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251520" y="581056"/>
          <a:ext cx="8640960" cy="4053840"/>
        </p:xfrm>
        <a:graphic>
          <a:graphicData uri="http://schemas.openxmlformats.org/drawingml/2006/table">
            <a:tbl>
              <a:tblPr/>
              <a:tblGrid>
                <a:gridCol w="1944216"/>
                <a:gridCol w="6696744"/>
              </a:tblGrid>
              <a:tr h="0">
                <a:tc>
                  <a:txBody>
                    <a:bodyPr/>
                    <a:lstStyle/>
                    <a:p>
                      <a:pPr algn="l" fontAlgn="t">
                        <a:lnSpc>
                          <a:spcPct val="100000"/>
                        </a:lnSpc>
                      </a:pPr>
                      <a:r>
                        <a:rPr lang="it-IT" sz="1400" dirty="0" smtClean="0">
                          <a:latin typeface="+mn-lt"/>
                        </a:rPr>
                        <a:t>Metodi</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lnSpc>
                          <a:spcPct val="100000"/>
                        </a:lnSpc>
                      </a:pPr>
                      <a:r>
                        <a:rPr lang="it-IT" sz="1400" dirty="0" smtClean="0">
                          <a:latin typeface="+mn-lt"/>
                        </a:rPr>
                        <a:t>Descrizione</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lnSpc>
                          <a:spcPct val="100000"/>
                        </a:lnSpc>
                      </a:pPr>
                      <a:r>
                        <a:rPr lang="it-IT" sz="1400" dirty="0" err="1">
                          <a:solidFill>
                            <a:srgbClr val="900B09"/>
                          </a:solidFill>
                          <a:latin typeface="+mn-lt"/>
                        </a:rPr>
                        <a:t>getDate</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il</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giorno </a:t>
                      </a:r>
                      <a:r>
                        <a:rPr lang="it-IT" sz="1400" dirty="0">
                          <a:solidFill>
                            <a:srgbClr val="333333"/>
                          </a:solidFill>
                          <a:latin typeface="+mn-lt"/>
                          <a:ea typeface="Calibri"/>
                          <a:cs typeface="Times New Roman"/>
                        </a:rPr>
                        <a:t>del </a:t>
                      </a:r>
                      <a:r>
                        <a:rPr lang="it-IT" sz="1400" dirty="0" smtClean="0">
                          <a:solidFill>
                            <a:srgbClr val="333333"/>
                          </a:solidFill>
                          <a:latin typeface="+mn-lt"/>
                          <a:ea typeface="Calibri"/>
                          <a:cs typeface="Times New Roman"/>
                        </a:rPr>
                        <a:t>mese</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(1-31</a:t>
                      </a:r>
                      <a:r>
                        <a:rPr lang="it-IT" sz="1400" dirty="0">
                          <a:solidFill>
                            <a:srgbClr val="333333"/>
                          </a:solidFill>
                          <a:latin typeface="+mn-lt"/>
                          <a:ea typeface="Calibri"/>
                          <a:cs typeface="Times New Roman"/>
                        </a:rPr>
                        <a:t>)</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getDay</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il</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giorno </a:t>
                      </a:r>
                      <a:r>
                        <a:rPr lang="it-IT" sz="1400" dirty="0">
                          <a:solidFill>
                            <a:srgbClr val="333333"/>
                          </a:solidFill>
                          <a:latin typeface="+mn-lt"/>
                          <a:ea typeface="Calibri"/>
                          <a:cs typeface="Times New Roman"/>
                        </a:rPr>
                        <a:t>della settimana </a:t>
                      </a:r>
                      <a:r>
                        <a:rPr lang="it-IT" sz="1400" dirty="0" smtClean="0">
                          <a:solidFill>
                            <a:srgbClr val="333333"/>
                          </a:solidFill>
                          <a:latin typeface="+mn-lt"/>
                          <a:ea typeface="Calibri"/>
                          <a:cs typeface="Times New Roman"/>
                        </a:rPr>
                        <a:t>(0-6,</a:t>
                      </a:r>
                      <a:r>
                        <a:rPr lang="it-IT" sz="1400" baseline="0" dirty="0" smtClean="0">
                          <a:solidFill>
                            <a:srgbClr val="333333"/>
                          </a:solidFill>
                          <a:latin typeface="+mn-lt"/>
                          <a:ea typeface="Calibri"/>
                          <a:cs typeface="Times New Roman"/>
                        </a:rPr>
                        <a:t> 0 = domenica</a:t>
                      </a:r>
                      <a:r>
                        <a:rPr lang="it-IT" sz="1400" dirty="0" smtClean="0">
                          <a:solidFill>
                            <a:srgbClr val="333333"/>
                          </a:solidFill>
                          <a:latin typeface="+mn-lt"/>
                          <a:ea typeface="Calibri"/>
                          <a:cs typeface="Times New Roman"/>
                        </a:rPr>
                        <a:t>)</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getFullYear</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mn-lt"/>
                          <a:ea typeface="Calibri"/>
                          <a:cs typeface="Times New Roman"/>
                        </a:rPr>
                        <a:t>Restituisce l'anno (quattro cifre)</a:t>
                      </a:r>
                      <a:endParaRPr lang="it-IT" sz="140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getHours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mn-lt"/>
                          <a:ea typeface="Calibri"/>
                          <a:cs typeface="Times New Roman"/>
                        </a:rPr>
                        <a:t>Restituisce l'ora (da 0-23)</a:t>
                      </a:r>
                      <a:endParaRPr lang="it-IT" sz="140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getMilliseconds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millisecondi</a:t>
                      </a:r>
                      <a:r>
                        <a:rPr lang="it-IT" sz="1400" dirty="0">
                          <a:solidFill>
                            <a:srgbClr val="333333"/>
                          </a:solidFill>
                          <a:latin typeface="+mn-lt"/>
                          <a:ea typeface="Calibri"/>
                          <a:cs typeface="Times New Roman"/>
                        </a:rPr>
                        <a:t> (0-999)</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getMinutes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mn-lt"/>
                          <a:ea typeface="Calibri"/>
                          <a:cs typeface="Times New Roman"/>
                        </a:rPr>
                        <a:t>Restituisce i minuti (0-59)</a:t>
                      </a:r>
                      <a:endParaRPr lang="it-IT" sz="140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getMonth</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il</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mese </a:t>
                      </a:r>
                      <a:r>
                        <a:rPr lang="it-IT" sz="1400" dirty="0">
                          <a:solidFill>
                            <a:srgbClr val="333333"/>
                          </a:solidFill>
                          <a:latin typeface="+mn-lt"/>
                          <a:ea typeface="Calibri"/>
                          <a:cs typeface="Times New Roman"/>
                        </a:rPr>
                        <a:t>(0-11)</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getSeconds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i </a:t>
                      </a:r>
                      <a:r>
                        <a:rPr lang="it-IT" sz="1400" dirty="0" smtClean="0">
                          <a:solidFill>
                            <a:srgbClr val="333333"/>
                          </a:solidFill>
                          <a:latin typeface="+mn-lt"/>
                          <a:ea typeface="Calibri"/>
                          <a:cs typeface="Times New Roman"/>
                        </a:rPr>
                        <a:t>secondi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(0-59</a:t>
                      </a:r>
                      <a:r>
                        <a:rPr lang="it-IT" sz="1400" dirty="0">
                          <a:solidFill>
                            <a:srgbClr val="333333"/>
                          </a:solidFill>
                          <a:latin typeface="+mn-lt"/>
                          <a:ea typeface="Calibri"/>
                          <a:cs typeface="Times New Roman"/>
                        </a:rPr>
                        <a:t>)</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getTime</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il </a:t>
                      </a:r>
                      <a:r>
                        <a:rPr lang="it-IT" sz="1400" dirty="0" smtClean="0">
                          <a:solidFill>
                            <a:srgbClr val="333333"/>
                          </a:solidFill>
                          <a:latin typeface="+mn-lt"/>
                          <a:ea typeface="Calibri"/>
                          <a:cs typeface="Times New Roman"/>
                        </a:rPr>
                        <a:t>numero</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di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millisecondi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trascorsi </a:t>
                      </a:r>
                      <a:r>
                        <a:rPr lang="it-IT" sz="1400" dirty="0">
                          <a:solidFill>
                            <a:srgbClr val="333333"/>
                          </a:solidFill>
                          <a:latin typeface="+mn-lt"/>
                          <a:ea typeface="Calibri"/>
                          <a:cs typeface="Times New Roman"/>
                        </a:rPr>
                        <a:t>dalla mezzanotte </a:t>
                      </a:r>
                      <a:r>
                        <a:rPr lang="it-IT" sz="1400" dirty="0" smtClean="0">
                          <a:solidFill>
                            <a:srgbClr val="333333"/>
                          </a:solidFill>
                          <a:latin typeface="+mn-lt"/>
                          <a:ea typeface="Calibri"/>
                          <a:cs typeface="Times New Roman"/>
                        </a:rPr>
                        <a:t>del 1 </a:t>
                      </a:r>
                      <a:r>
                        <a:rPr lang="it-IT" sz="1400" dirty="0">
                          <a:solidFill>
                            <a:srgbClr val="333333"/>
                          </a:solidFill>
                          <a:latin typeface="+mn-lt"/>
                          <a:ea typeface="Calibri"/>
                          <a:cs typeface="Times New Roman"/>
                        </a:rPr>
                        <a:t>gennaio 1970</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getTimezoneOffset</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la</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differenza </a:t>
                      </a:r>
                      <a:r>
                        <a:rPr lang="it-IT" sz="1400" dirty="0">
                          <a:solidFill>
                            <a:srgbClr val="333333"/>
                          </a:solidFill>
                          <a:latin typeface="+mn-lt"/>
                          <a:ea typeface="Calibri"/>
                          <a:cs typeface="Times New Roman"/>
                        </a:rPr>
                        <a:t>di tempo tra il GMT e l'ora locale, in pochi minuti</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getUTCDate</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il</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giorno </a:t>
                      </a:r>
                      <a:r>
                        <a:rPr lang="it-IT" sz="1400" dirty="0">
                          <a:solidFill>
                            <a:srgbClr val="333333"/>
                          </a:solidFill>
                          <a:latin typeface="+mn-lt"/>
                          <a:ea typeface="Calibri"/>
                          <a:cs typeface="Times New Roman"/>
                        </a:rPr>
                        <a:t>del mese, in base all'ora universale (da 1-31)</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getUTCDay</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il</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giorno </a:t>
                      </a:r>
                      <a:r>
                        <a:rPr lang="it-IT" sz="1400" dirty="0">
                          <a:solidFill>
                            <a:srgbClr val="333333"/>
                          </a:solidFill>
                          <a:latin typeface="+mn-lt"/>
                          <a:ea typeface="Calibri"/>
                          <a:cs typeface="Times New Roman"/>
                        </a:rPr>
                        <a:t>della settimana, in base all'ora universale (da0-6)</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getUTCFullYear</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l'anno,</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in </a:t>
                      </a:r>
                      <a:r>
                        <a:rPr lang="it-IT" sz="1400" dirty="0">
                          <a:solidFill>
                            <a:srgbClr val="333333"/>
                          </a:solidFill>
                          <a:latin typeface="+mn-lt"/>
                          <a:ea typeface="Calibri"/>
                          <a:cs typeface="Times New Roman"/>
                        </a:rPr>
                        <a:t>base all'ora universale (quattro cifre)</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getUTCHours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l'ora,</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in </a:t>
                      </a:r>
                      <a:r>
                        <a:rPr lang="it-IT" sz="1400" dirty="0">
                          <a:solidFill>
                            <a:srgbClr val="333333"/>
                          </a:solidFill>
                          <a:latin typeface="+mn-lt"/>
                          <a:ea typeface="Calibri"/>
                          <a:cs typeface="Times New Roman"/>
                        </a:rPr>
                        <a:t>base all'ora universale (da 0-23)</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getUTCMilliseconds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a:t>
                      </a:r>
                      <a:r>
                        <a:rPr lang="it-IT" sz="1400" dirty="0" smtClean="0">
                          <a:solidFill>
                            <a:srgbClr val="333333"/>
                          </a:solidFill>
                          <a:latin typeface="+mn-lt"/>
                          <a:ea typeface="Calibri"/>
                          <a:cs typeface="Times New Roman"/>
                        </a:rPr>
                        <a:t>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millisecondi,</a:t>
                      </a:r>
                      <a:r>
                        <a:rPr lang="it-IT" sz="1400" baseline="0" dirty="0" smtClean="0">
                          <a:solidFill>
                            <a:srgbClr val="333333"/>
                          </a:solidFill>
                          <a:latin typeface="+mn-lt"/>
                          <a:ea typeface="Calibri"/>
                          <a:cs typeface="Times New Roman"/>
                        </a:rPr>
                        <a:t> </a:t>
                      </a:r>
                      <a:r>
                        <a:rPr lang="it-IT" sz="1400" dirty="0" smtClean="0">
                          <a:solidFill>
                            <a:srgbClr val="333333"/>
                          </a:solidFill>
                          <a:latin typeface="+mn-lt"/>
                          <a:ea typeface="Calibri"/>
                          <a:cs typeface="Times New Roman"/>
                        </a:rPr>
                        <a:t>in </a:t>
                      </a:r>
                      <a:r>
                        <a:rPr lang="it-IT" sz="1400" dirty="0">
                          <a:solidFill>
                            <a:srgbClr val="333333"/>
                          </a:solidFill>
                          <a:latin typeface="+mn-lt"/>
                          <a:ea typeface="Calibri"/>
                          <a:cs typeface="Times New Roman"/>
                        </a:rPr>
                        <a:t>base all'ora universale (0-999)</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getUTCMinutes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mn-lt"/>
                          <a:ea typeface="Calibri"/>
                          <a:cs typeface="Times New Roman"/>
                        </a:rPr>
                        <a:t>Restituisce i minuti, in base all'ora universale (da 0-59)</a:t>
                      </a:r>
                      <a:endParaRPr lang="it-IT" sz="140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getUTCMonth</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mn-lt"/>
                          <a:ea typeface="Calibri"/>
                          <a:cs typeface="Times New Roman"/>
                        </a:rPr>
                        <a:t>Restituisce il mese, in base all'ora universale (da 0-11)</a:t>
                      </a:r>
                      <a:endParaRPr lang="it-IT" sz="140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mn-lt"/>
                        </a:rPr>
                        <a:t>getUTCSeconds</a:t>
                      </a:r>
                      <a:r>
                        <a:rPr lang="it-IT" sz="1400" dirty="0">
                          <a:solidFill>
                            <a:srgbClr val="900B09"/>
                          </a:solidFill>
                          <a:latin typeface="+mn-lt"/>
                        </a:rPr>
                        <a:t>()</a:t>
                      </a:r>
                      <a:endParaRPr lang="it-IT" sz="1400" dirty="0">
                        <a:latin typeface="+mn-lt"/>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mn-lt"/>
                          <a:ea typeface="Calibri"/>
                          <a:cs typeface="Times New Roman"/>
                        </a:rPr>
                        <a:t>Restituisce i secondi, in base all'ora universale (da 0-59)</a:t>
                      </a:r>
                      <a:endParaRPr lang="it-IT" sz="1400" dirty="0">
                        <a:latin typeface="+mn-lt"/>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251520" y="581056"/>
          <a:ext cx="8640960" cy="4267200"/>
        </p:xfrm>
        <a:graphic>
          <a:graphicData uri="http://schemas.openxmlformats.org/drawingml/2006/table">
            <a:tbl>
              <a:tblPr/>
              <a:tblGrid>
                <a:gridCol w="1944216"/>
                <a:gridCol w="6696744"/>
              </a:tblGrid>
              <a:tr h="0">
                <a:tc>
                  <a:txBody>
                    <a:bodyPr/>
                    <a:lstStyle/>
                    <a:p>
                      <a:pPr algn="l" fontAlgn="t">
                        <a:lnSpc>
                          <a:spcPct val="100000"/>
                        </a:lnSpc>
                      </a:pPr>
                      <a:r>
                        <a:rPr lang="it-IT" sz="1400" dirty="0" smtClean="0">
                          <a:latin typeface="TitilliumText22L" pitchFamily="50" charset="0"/>
                        </a:rPr>
                        <a:t>Metodi</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lnSpc>
                          <a:spcPct val="100000"/>
                        </a:lnSpc>
                      </a:pPr>
                      <a:r>
                        <a:rPr lang="it-IT" sz="1400" dirty="0" smtClean="0">
                          <a:latin typeface="TitilliumText22L" pitchFamily="50" charset="0"/>
                        </a:rPr>
                        <a:t>Descrizione</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lnSpc>
                          <a:spcPct val="100000"/>
                        </a:lnSpc>
                      </a:pPr>
                      <a:r>
                        <a:rPr lang="it-IT" sz="1400" dirty="0" err="1">
                          <a:solidFill>
                            <a:srgbClr val="900B09"/>
                          </a:solidFill>
                          <a:latin typeface="TitilliumText22L" pitchFamily="50" charset="0"/>
                        </a:rPr>
                        <a:t>setDate</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il giorno del mese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setFullYear</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l'anno (quattro cifre)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setHours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Imposta l'ora di un oggetto data</a:t>
                      </a:r>
                      <a:endParaRPr lang="it-IT" sz="1400" dirty="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setMilliseconds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 millisecondi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setMinutes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Impostare i minuti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setMonth</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il mese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setSeconds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 secondi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setTime</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Consente di impostare una data e un'ora aggiungendo </a:t>
                      </a:r>
                      <a:r>
                        <a:rPr lang="it-IT" sz="1400" dirty="0" smtClean="0">
                          <a:solidFill>
                            <a:srgbClr val="333333"/>
                          </a:solidFill>
                          <a:latin typeface="TitilliumText22L" pitchFamily="50" charset="0"/>
                          <a:ea typeface="Calibri"/>
                          <a:cs typeface="Times New Roman"/>
                        </a:rPr>
                        <a:t>o sottraendo</a:t>
                      </a:r>
                      <a:r>
                        <a:rPr lang="it-IT" sz="1400" dirty="0">
                          <a:solidFill>
                            <a:srgbClr val="333333"/>
                          </a:solidFill>
                          <a:latin typeface="TitilliumText22L" pitchFamily="50" charset="0"/>
                          <a:ea typeface="Calibri"/>
                          <a:cs typeface="Times New Roman"/>
                        </a:rPr>
                        <a:t> un determinato numero di millisecondi </a:t>
                      </a:r>
                      <a:r>
                        <a:rPr lang="it-IT" sz="1400" dirty="0" smtClean="0">
                          <a:solidFill>
                            <a:srgbClr val="333333"/>
                          </a:solidFill>
                          <a:latin typeface="TitilliumText22L" pitchFamily="50" charset="0"/>
                          <a:ea typeface="Calibri"/>
                          <a:cs typeface="Times New Roman"/>
                        </a:rPr>
                        <a:t>per/da mezzanotte del</a:t>
                      </a:r>
                      <a:r>
                        <a:rPr lang="it-IT" sz="1400" baseline="0" dirty="0" smtClean="0">
                          <a:solidFill>
                            <a:srgbClr val="333333"/>
                          </a:solidFill>
                          <a:latin typeface="TitilliumText22L" pitchFamily="50" charset="0"/>
                          <a:ea typeface="Calibri"/>
                          <a:cs typeface="Times New Roman"/>
                        </a:rPr>
                        <a:t> primo </a:t>
                      </a:r>
                      <a:r>
                        <a:rPr lang="it-IT" sz="1400" dirty="0" smtClean="0">
                          <a:solidFill>
                            <a:srgbClr val="333333"/>
                          </a:solidFill>
                          <a:latin typeface="TitilliumText22L" pitchFamily="50" charset="0"/>
                          <a:ea typeface="Calibri"/>
                          <a:cs typeface="Times New Roman"/>
                        </a:rPr>
                        <a:t>gennaio </a:t>
                      </a:r>
                      <a:r>
                        <a:rPr lang="it-IT" sz="1400" dirty="0">
                          <a:solidFill>
                            <a:srgbClr val="333333"/>
                          </a:solidFill>
                          <a:latin typeface="TitilliumText22L" pitchFamily="50" charset="0"/>
                          <a:ea typeface="Calibri"/>
                          <a:cs typeface="Times New Roman"/>
                        </a:rPr>
                        <a:t>1970</a:t>
                      </a:r>
                      <a:endParaRPr lang="it-IT" sz="1400" dirty="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setUTCDate</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il giorno del mese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setUTCFullYear</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Imposta l'anno di un oggetto data, in base all'ora universale (</a:t>
                      </a:r>
                      <a:r>
                        <a:rPr lang="it-IT" sz="1400" dirty="0" smtClean="0">
                          <a:solidFill>
                            <a:srgbClr val="333333"/>
                          </a:solidFill>
                          <a:latin typeface="TitilliumText22L" pitchFamily="50" charset="0"/>
                          <a:ea typeface="Calibri"/>
                          <a:cs typeface="Times New Roman"/>
                        </a:rPr>
                        <a:t>quattro cifre</a:t>
                      </a:r>
                      <a:r>
                        <a:rPr lang="it-IT" sz="1400" dirty="0">
                          <a:solidFill>
                            <a:srgbClr val="333333"/>
                          </a:solidFill>
                          <a:latin typeface="TitilliumText22L" pitchFamily="50" charset="0"/>
                          <a:ea typeface="Calibri"/>
                          <a:cs typeface="Times New Roman"/>
                        </a:rPr>
                        <a:t>)</a:t>
                      </a:r>
                      <a:endParaRPr lang="it-IT" sz="1400" dirty="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setUTCHours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l'ora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setUTCMilliseconds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 millisecondi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setUTCMinutes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Impostare i minuti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setUTCMonth</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il mese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setUTCSeconds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Impostare i secondi di un oggetto data, in base all'ora universale</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setDate</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il giorno del mese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setFullYear</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a:solidFill>
                            <a:srgbClr val="333333"/>
                          </a:solidFill>
                          <a:latin typeface="TitilliumText22L" pitchFamily="50" charset="0"/>
                          <a:ea typeface="Calibri"/>
                          <a:cs typeface="Times New Roman"/>
                        </a:rPr>
                        <a:t>Imposta l'anno (quattro cifre) di un oggetto data</a:t>
                      </a:r>
                      <a:endParaRPr lang="it-IT" sz="140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setHours</a:t>
                      </a:r>
                      <a:r>
                        <a:rPr lang="it-IT" sz="1400" dirty="0">
                          <a:solidFill>
                            <a:srgbClr val="900B09"/>
                          </a:solidFill>
                          <a:latin typeface="TitilliumText22L" pitchFamily="50" charset="0"/>
                        </a:rPr>
                        <a:t>()</a:t>
                      </a:r>
                      <a:endParaRPr lang="it-IT" sz="1400" dirty="0">
                        <a:latin typeface="TitilliumText22L" pitchFamily="50" charset="0"/>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Imposta l'ora di un oggetto data</a:t>
                      </a:r>
                      <a:endParaRPr lang="it-IT" sz="1400" dirty="0">
                        <a:latin typeface="TitilliumText22L" pitchFamily="50" charset="0"/>
                        <a:ea typeface="Calibri"/>
                        <a:cs typeface="Times New Roman"/>
                      </a:endParaRPr>
                    </a:p>
                  </a:txBody>
                  <a:tcPr marL="36000" marR="36000" marT="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251520" y="581056"/>
          <a:ext cx="8640960" cy="3213495"/>
        </p:xfrm>
        <a:graphic>
          <a:graphicData uri="http://schemas.openxmlformats.org/drawingml/2006/table">
            <a:tbl>
              <a:tblPr/>
              <a:tblGrid>
                <a:gridCol w="1944216"/>
                <a:gridCol w="6696744"/>
              </a:tblGrid>
              <a:tr h="0">
                <a:tc>
                  <a:txBody>
                    <a:bodyPr/>
                    <a:lstStyle/>
                    <a:p>
                      <a:pPr algn="l" fontAlgn="t">
                        <a:lnSpc>
                          <a:spcPct val="100000"/>
                        </a:lnSpc>
                      </a:pPr>
                      <a:r>
                        <a:rPr lang="it-IT" sz="1400" dirty="0" smtClean="0">
                          <a:latin typeface="TitilliumText22L" pitchFamily="50" charset="0"/>
                        </a:rPr>
                        <a:t>Metodi</a:t>
                      </a:r>
                      <a:endParaRPr lang="it-IT" sz="1400" dirty="0">
                        <a:latin typeface="TitilliumText22L" pitchFamily="50" charset="0"/>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lnSpc>
                          <a:spcPct val="100000"/>
                        </a:lnSpc>
                      </a:pPr>
                      <a:r>
                        <a:rPr lang="it-IT" sz="1400" dirty="0" smtClean="0">
                          <a:latin typeface="TitilliumText22L" pitchFamily="50" charset="0"/>
                        </a:rPr>
                        <a:t>Descrizione</a:t>
                      </a:r>
                      <a:endParaRPr lang="it-IT" sz="1400" dirty="0">
                        <a:latin typeface="TitilliumText22L" pitchFamily="50" charset="0"/>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lnSpc>
                          <a:spcPct val="100000"/>
                        </a:lnSpc>
                      </a:pPr>
                      <a:r>
                        <a:rPr lang="it-IT" sz="1400" dirty="0" err="1">
                          <a:solidFill>
                            <a:srgbClr val="900B09"/>
                          </a:solidFill>
                          <a:latin typeface="TitilliumText22L" pitchFamily="50" charset="0"/>
                        </a:rPr>
                        <a:t>toDateString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Converte </a:t>
                      </a:r>
                      <a:r>
                        <a:rPr lang="it-IT" sz="1400" dirty="0" smtClean="0">
                          <a:solidFill>
                            <a:srgbClr val="333333"/>
                          </a:solidFill>
                          <a:latin typeface="TitilliumText22L" pitchFamily="50" charset="0"/>
                          <a:ea typeface="Calibri"/>
                          <a:cs typeface="Times New Roman"/>
                        </a:rPr>
                        <a:t>la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parte </a:t>
                      </a:r>
                      <a:r>
                        <a:rPr lang="it-IT" sz="1400" dirty="0">
                          <a:solidFill>
                            <a:srgbClr val="333333"/>
                          </a:solidFill>
                          <a:latin typeface="TitilliumText22L" pitchFamily="50" charset="0"/>
                          <a:ea typeface="Calibri"/>
                          <a:cs typeface="Times New Roman"/>
                        </a:rPr>
                        <a:t>relativa alla </a:t>
                      </a:r>
                      <a:r>
                        <a:rPr lang="it-IT" sz="1400" dirty="0" smtClean="0">
                          <a:solidFill>
                            <a:srgbClr val="333333"/>
                          </a:solidFill>
                          <a:latin typeface="TitilliumText22L" pitchFamily="50" charset="0"/>
                          <a:ea typeface="Calibri"/>
                          <a:cs typeface="Times New Roman"/>
                        </a:rPr>
                        <a:t>data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di </a:t>
                      </a:r>
                      <a:r>
                        <a:rPr lang="it-IT" sz="1400" dirty="0">
                          <a:solidFill>
                            <a:srgbClr val="333333"/>
                          </a:solidFill>
                          <a:latin typeface="TitilliumText22L" pitchFamily="50" charset="0"/>
                          <a:ea typeface="Calibri"/>
                          <a:cs typeface="Times New Roman"/>
                        </a:rPr>
                        <a:t>un </a:t>
                      </a:r>
                      <a:r>
                        <a:rPr lang="it-IT" sz="1400" dirty="0" smtClean="0">
                          <a:solidFill>
                            <a:srgbClr val="333333"/>
                          </a:solidFill>
                          <a:latin typeface="TitilliumText22L" pitchFamily="50" charset="0"/>
                          <a:ea typeface="Calibri"/>
                          <a:cs typeface="Times New Roman"/>
                        </a:rPr>
                        <a:t>oggetto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Date in una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stringa leggibile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a:solidFill>
                            <a:srgbClr val="900B09"/>
                          </a:solidFill>
                          <a:latin typeface="TitilliumText22L" pitchFamily="50" charset="0"/>
                        </a:rPr>
                        <a:t>toISOString()</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Restituisce la </a:t>
                      </a:r>
                      <a:r>
                        <a:rPr lang="it-IT" sz="1400" dirty="0" smtClean="0">
                          <a:solidFill>
                            <a:srgbClr val="333333"/>
                          </a:solidFill>
                          <a:latin typeface="TitilliumText22L" pitchFamily="50" charset="0"/>
                          <a:ea typeface="Calibri"/>
                          <a:cs typeface="Times New Roman"/>
                        </a:rPr>
                        <a:t>data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come </a:t>
                      </a:r>
                      <a:r>
                        <a:rPr lang="it-IT" sz="1400" dirty="0">
                          <a:solidFill>
                            <a:srgbClr val="333333"/>
                          </a:solidFill>
                          <a:latin typeface="TitilliumText22L" pitchFamily="50" charset="0"/>
                          <a:ea typeface="Calibri"/>
                          <a:cs typeface="Times New Roman"/>
                        </a:rPr>
                        <a:t>una </a:t>
                      </a:r>
                      <a:r>
                        <a:rPr lang="it-IT" sz="1400" dirty="0" smtClean="0">
                          <a:solidFill>
                            <a:srgbClr val="333333"/>
                          </a:solidFill>
                          <a:latin typeface="TitilliumText22L" pitchFamily="50" charset="0"/>
                          <a:ea typeface="Calibri"/>
                          <a:cs typeface="Times New Roman"/>
                        </a:rPr>
                        <a:t>stringa,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utilizzando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lo standard</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ISO</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toJSON</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Restituisce </a:t>
                      </a:r>
                      <a:r>
                        <a:rPr lang="it-IT" sz="1400" baseline="0" dirty="0" smtClean="0">
                          <a:solidFill>
                            <a:srgbClr val="333333"/>
                          </a:solidFill>
                          <a:latin typeface="TitilliumText22L" pitchFamily="50" charset="0"/>
                          <a:ea typeface="Calibri"/>
                          <a:cs typeface="Times New Roman"/>
                        </a:rPr>
                        <a:t>l</a:t>
                      </a:r>
                      <a:r>
                        <a:rPr lang="it-IT" sz="1400" dirty="0" smtClean="0">
                          <a:solidFill>
                            <a:srgbClr val="333333"/>
                          </a:solidFill>
                          <a:latin typeface="TitilliumText22L" pitchFamily="50" charset="0"/>
                          <a:ea typeface="Calibri"/>
                          <a:cs typeface="Times New Roman"/>
                        </a:rPr>
                        <a:t>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data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come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una stringa,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formattato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come </a:t>
                      </a:r>
                      <a:r>
                        <a:rPr lang="it-IT" sz="1400" dirty="0">
                          <a:solidFill>
                            <a:srgbClr val="333333"/>
                          </a:solidFill>
                          <a:latin typeface="TitilliumText22L" pitchFamily="50" charset="0"/>
                          <a:ea typeface="Calibri"/>
                          <a:cs typeface="Times New Roman"/>
                        </a:rPr>
                        <a:t>una </a:t>
                      </a:r>
                      <a:r>
                        <a:rPr lang="it-IT" sz="1400" dirty="0" err="1">
                          <a:solidFill>
                            <a:srgbClr val="333333"/>
                          </a:solidFill>
                          <a:latin typeface="TitilliumText22L" pitchFamily="50" charset="0"/>
                          <a:ea typeface="Calibri"/>
                          <a:cs typeface="Times New Roman"/>
                        </a:rPr>
                        <a:t>dataJSON</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toLocaleDateString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Restituisce </a:t>
                      </a:r>
                      <a:r>
                        <a:rPr lang="it-IT" sz="1400" dirty="0" smtClean="0">
                          <a:solidFill>
                            <a:srgbClr val="333333"/>
                          </a:solidFill>
                          <a:latin typeface="TitilliumText22L" pitchFamily="50" charset="0"/>
                          <a:ea typeface="Calibri"/>
                          <a:cs typeface="Times New Roman"/>
                        </a:rPr>
                        <a:t>la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parte </a:t>
                      </a:r>
                      <a:r>
                        <a:rPr lang="it-IT" sz="1400" dirty="0">
                          <a:solidFill>
                            <a:srgbClr val="333333"/>
                          </a:solidFill>
                          <a:latin typeface="TitilliumText22L" pitchFamily="50" charset="0"/>
                          <a:ea typeface="Calibri"/>
                          <a:cs typeface="Times New Roman"/>
                        </a:rPr>
                        <a:t>relativa alla </a:t>
                      </a:r>
                      <a:r>
                        <a:rPr lang="it-IT" sz="1400" dirty="0" smtClean="0">
                          <a:solidFill>
                            <a:srgbClr val="333333"/>
                          </a:solidFill>
                          <a:latin typeface="TitilliumText22L" pitchFamily="50" charset="0"/>
                          <a:ea typeface="Calibri"/>
                          <a:cs typeface="Times New Roman"/>
                        </a:rPr>
                        <a:t>data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di </a:t>
                      </a:r>
                      <a:r>
                        <a:rPr lang="it-IT" sz="1400" dirty="0">
                          <a:solidFill>
                            <a:srgbClr val="333333"/>
                          </a:solidFill>
                          <a:latin typeface="TitilliumText22L" pitchFamily="50" charset="0"/>
                          <a:ea typeface="Calibri"/>
                          <a:cs typeface="Times New Roman"/>
                        </a:rPr>
                        <a:t>un </a:t>
                      </a:r>
                      <a:r>
                        <a:rPr lang="it-IT" sz="1400" dirty="0" smtClean="0">
                          <a:solidFill>
                            <a:srgbClr val="333333"/>
                          </a:solidFill>
                          <a:latin typeface="TitilliumText22L" pitchFamily="50" charset="0"/>
                          <a:ea typeface="Calibri"/>
                          <a:cs typeface="Times New Roman"/>
                        </a:rPr>
                        <a:t>oggetto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Date</a:t>
                      </a:r>
                      <a:r>
                        <a:rPr lang="it-IT" sz="1400" dirty="0">
                          <a:solidFill>
                            <a:srgbClr val="333333"/>
                          </a:solidFill>
                          <a:latin typeface="TitilliumText22L" pitchFamily="50" charset="0"/>
                          <a:ea typeface="Calibri"/>
                          <a:cs typeface="Times New Roman"/>
                        </a:rPr>
                        <a:t> come </a:t>
                      </a:r>
                      <a:r>
                        <a:rPr lang="it-IT" sz="1400" dirty="0" smtClean="0">
                          <a:solidFill>
                            <a:srgbClr val="333333"/>
                          </a:solidFill>
                          <a:latin typeface="TitilliumText22L" pitchFamily="50" charset="0"/>
                          <a:ea typeface="Calibri"/>
                          <a:cs typeface="Times New Roman"/>
                        </a:rPr>
                        <a:t>una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stringa,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utilizzando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le </a:t>
                      </a:r>
                      <a:r>
                        <a:rPr lang="it-IT" sz="1400" dirty="0">
                          <a:solidFill>
                            <a:srgbClr val="333333"/>
                          </a:solidFill>
                          <a:latin typeface="TitilliumText22L" pitchFamily="50" charset="0"/>
                          <a:ea typeface="Calibri"/>
                          <a:cs typeface="Times New Roman"/>
                        </a:rPr>
                        <a:t>convenzioni </a:t>
                      </a:r>
                      <a:r>
                        <a:rPr lang="it-IT" sz="1400" dirty="0" smtClean="0">
                          <a:solidFill>
                            <a:srgbClr val="333333"/>
                          </a:solidFill>
                          <a:latin typeface="TitilliumText22L" pitchFamily="50" charset="0"/>
                          <a:ea typeface="Calibri"/>
                          <a:cs typeface="Times New Roman"/>
                        </a:rPr>
                        <a:t>di localizzazione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toLocaleTimeString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Restituisce la </a:t>
                      </a:r>
                      <a:r>
                        <a:rPr lang="it-IT" sz="1400" dirty="0" smtClean="0">
                          <a:solidFill>
                            <a:srgbClr val="333333"/>
                          </a:solidFill>
                          <a:latin typeface="TitilliumText22L" pitchFamily="50" charset="0"/>
                          <a:ea typeface="Calibri"/>
                          <a:cs typeface="Times New Roman"/>
                        </a:rPr>
                        <a:t>parte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di ora di </a:t>
                      </a:r>
                      <a:r>
                        <a:rPr lang="it-IT" sz="1400" dirty="0">
                          <a:solidFill>
                            <a:srgbClr val="333333"/>
                          </a:solidFill>
                          <a:latin typeface="TitilliumText22L" pitchFamily="50" charset="0"/>
                          <a:ea typeface="Calibri"/>
                          <a:cs typeface="Times New Roman"/>
                        </a:rPr>
                        <a:t>un </a:t>
                      </a:r>
                      <a:r>
                        <a:rPr lang="it-IT" sz="1400" dirty="0" smtClean="0">
                          <a:solidFill>
                            <a:srgbClr val="333333"/>
                          </a:solidFill>
                          <a:latin typeface="TitilliumText22L" pitchFamily="50" charset="0"/>
                          <a:ea typeface="Calibri"/>
                          <a:cs typeface="Times New Roman"/>
                        </a:rPr>
                        <a:t>oggetto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Date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come </a:t>
                      </a:r>
                      <a:r>
                        <a:rPr lang="it-IT" sz="1400" dirty="0">
                          <a:solidFill>
                            <a:srgbClr val="333333"/>
                          </a:solidFill>
                          <a:latin typeface="TitilliumText22L" pitchFamily="50" charset="0"/>
                          <a:ea typeface="Calibri"/>
                          <a:cs typeface="Times New Roman"/>
                        </a:rPr>
                        <a:t>una stringa</a:t>
                      </a:r>
                      <a:r>
                        <a:rPr lang="it-IT" sz="1400" dirty="0" smtClean="0">
                          <a:solidFill>
                            <a:srgbClr val="333333"/>
                          </a:solidFill>
                          <a:latin typeface="TitilliumText22L" pitchFamily="50" charset="0"/>
                          <a:ea typeface="Calibri"/>
                          <a:cs typeface="Times New Roman"/>
                        </a:rPr>
                        <a:t>, utilizzando </a:t>
                      </a:r>
                      <a:r>
                        <a:rPr lang="it-IT" sz="1400" dirty="0">
                          <a:solidFill>
                            <a:srgbClr val="333333"/>
                          </a:solidFill>
                          <a:latin typeface="TitilliumText22L" pitchFamily="50" charset="0"/>
                          <a:ea typeface="Calibri"/>
                          <a:cs typeface="Times New Roman"/>
                        </a:rPr>
                        <a:t>le convenzioni di localizzazione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toLocaleString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Converte un oggetto Date in una stringa, utilizzando le convenzioni </a:t>
                      </a:r>
                      <a:r>
                        <a:rPr lang="it-IT" sz="1400" dirty="0" smtClean="0">
                          <a:solidFill>
                            <a:srgbClr val="333333"/>
                          </a:solidFill>
                          <a:latin typeface="TitilliumText22L" pitchFamily="50" charset="0"/>
                          <a:ea typeface="Calibri"/>
                          <a:cs typeface="Times New Roman"/>
                        </a:rPr>
                        <a:t>di localizzazione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smtClean="0">
                          <a:solidFill>
                            <a:srgbClr val="333333"/>
                          </a:solidFill>
                          <a:latin typeface="TitilliumText22L" pitchFamily="50" charset="0"/>
                          <a:ea typeface="Calibri"/>
                          <a:cs typeface="Times New Roman"/>
                        </a:rPr>
                        <a:t>Converte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un</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oggetto Date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in </a:t>
                      </a:r>
                      <a:r>
                        <a:rPr lang="it-IT" sz="1400" dirty="0">
                          <a:solidFill>
                            <a:srgbClr val="333333"/>
                          </a:solidFill>
                          <a:latin typeface="TitilliumText22L" pitchFamily="50" charset="0"/>
                          <a:ea typeface="Calibri"/>
                          <a:cs typeface="Times New Roman"/>
                        </a:rPr>
                        <a:t>una stringa</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toTimeString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Converte la parte </a:t>
                      </a:r>
                      <a:r>
                        <a:rPr lang="it-IT" sz="1400" dirty="0" smtClean="0">
                          <a:solidFill>
                            <a:srgbClr val="333333"/>
                          </a:solidFill>
                          <a:latin typeface="TitilliumText22L" pitchFamily="50" charset="0"/>
                          <a:ea typeface="Calibri"/>
                          <a:cs typeface="Times New Roman"/>
                        </a:rPr>
                        <a:t>ora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di </a:t>
                      </a:r>
                      <a:r>
                        <a:rPr lang="it-IT" sz="1400" dirty="0">
                          <a:solidFill>
                            <a:srgbClr val="333333"/>
                          </a:solidFill>
                          <a:latin typeface="TitilliumText22L" pitchFamily="50" charset="0"/>
                          <a:ea typeface="Calibri"/>
                          <a:cs typeface="Times New Roman"/>
                        </a:rPr>
                        <a:t>un </a:t>
                      </a:r>
                      <a:r>
                        <a:rPr lang="it-IT" sz="1400" dirty="0" smtClean="0">
                          <a:solidFill>
                            <a:srgbClr val="333333"/>
                          </a:solidFill>
                          <a:latin typeface="TitilliumText22L" pitchFamily="50" charset="0"/>
                          <a:ea typeface="Calibri"/>
                          <a:cs typeface="Times New Roman"/>
                        </a:rPr>
                        <a:t>oggetto</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Date in</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una </a:t>
                      </a:r>
                      <a:r>
                        <a:rPr lang="it-IT" sz="1400" dirty="0">
                          <a:solidFill>
                            <a:srgbClr val="333333"/>
                          </a:solidFill>
                          <a:latin typeface="TitilliumText22L" pitchFamily="50" charset="0"/>
                          <a:ea typeface="Calibri"/>
                          <a:cs typeface="Times New Roman"/>
                        </a:rPr>
                        <a:t>stringa</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err="1">
                          <a:solidFill>
                            <a:srgbClr val="900B09"/>
                          </a:solidFill>
                          <a:latin typeface="TitilliumText22L" pitchFamily="50" charset="0"/>
                        </a:rPr>
                        <a:t>toUTCString</a:t>
                      </a:r>
                      <a:r>
                        <a:rPr lang="it-IT" sz="1400" dirty="0">
                          <a:solidFill>
                            <a:srgbClr val="900B09"/>
                          </a:solidFill>
                          <a:latin typeface="TitilliumText22L" pitchFamily="50" charset="0"/>
                        </a:rPr>
                        <a:t>()</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smtClean="0">
                          <a:solidFill>
                            <a:srgbClr val="333333"/>
                          </a:solidFill>
                          <a:latin typeface="TitilliumText22L" pitchFamily="50" charset="0"/>
                          <a:ea typeface="Calibri"/>
                          <a:cs typeface="Times New Roman"/>
                        </a:rPr>
                        <a:t>Converte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un</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oggetto Date</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in una stringa,</a:t>
                      </a:r>
                      <a:r>
                        <a:rPr lang="it-IT" sz="1400" baseline="0" dirty="0" smtClean="0">
                          <a:solidFill>
                            <a:srgbClr val="333333"/>
                          </a:solidFill>
                          <a:latin typeface="TitilliumText22L" pitchFamily="50" charset="0"/>
                          <a:ea typeface="Calibri"/>
                          <a:cs typeface="Times New Roman"/>
                        </a:rPr>
                        <a:t> </a:t>
                      </a:r>
                      <a:r>
                        <a:rPr lang="it-IT" sz="1400" dirty="0" smtClean="0">
                          <a:solidFill>
                            <a:srgbClr val="333333"/>
                          </a:solidFill>
                          <a:latin typeface="TitilliumText22L" pitchFamily="50" charset="0"/>
                          <a:ea typeface="Calibri"/>
                          <a:cs typeface="Times New Roman"/>
                        </a:rPr>
                        <a:t>in </a:t>
                      </a:r>
                      <a:r>
                        <a:rPr lang="it-IT" sz="1400" dirty="0">
                          <a:solidFill>
                            <a:srgbClr val="333333"/>
                          </a:solidFill>
                          <a:latin typeface="TitilliumText22L" pitchFamily="50" charset="0"/>
                          <a:ea typeface="Calibri"/>
                          <a:cs typeface="Times New Roman"/>
                        </a:rPr>
                        <a:t>base all'ora universale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400" dirty="0">
                          <a:solidFill>
                            <a:srgbClr val="900B09"/>
                          </a:solidFill>
                          <a:latin typeface="TitilliumText22L" pitchFamily="50" charset="0"/>
                        </a:rPr>
                        <a:t>UTC()</a:t>
                      </a:r>
                      <a:endParaRPr lang="it-IT" sz="1400" dirty="0">
                        <a:latin typeface="TitilliumText22L" pitchFamily="50" charset="0"/>
                      </a:endParaRPr>
                    </a:p>
                  </a:txBody>
                  <a:tcPr marL="28575" marR="28575" marT="36000"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400" dirty="0">
                          <a:solidFill>
                            <a:srgbClr val="333333"/>
                          </a:solidFill>
                          <a:latin typeface="TitilliumText22L" pitchFamily="50" charset="0"/>
                          <a:ea typeface="Calibri"/>
                          <a:cs typeface="Times New Roman"/>
                        </a:rPr>
                        <a:t>Restituisce il numero di millisecondi in una stringa data a partire dalla mezzanotte del 1 gennaio 1970, in base all'ora universale</a:t>
                      </a:r>
                      <a:endParaRPr lang="it-IT" sz="1400" dirty="0">
                        <a:latin typeface="TitilliumText22L" pitchFamily="50" charset="0"/>
                        <a:ea typeface="Calibri"/>
                        <a:cs typeface="Times New Roman"/>
                      </a:endParaRPr>
                    </a:p>
                  </a:txBody>
                  <a:tcPr marL="68580" marR="6858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NUMBER</a:t>
            </a:r>
            <a:endParaRPr lang="it-IT"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constructor</a:t>
            </a:r>
            <a:endParaRPr lang="it-IT" dirty="0"/>
          </a:p>
        </p:txBody>
      </p:sp>
      <p:sp>
        <p:nvSpPr>
          <p:cNvPr id="3" name="Segnaposto contenuto 2"/>
          <p:cNvSpPr>
            <a:spLocks noGrp="1"/>
          </p:cNvSpPr>
          <p:nvPr>
            <p:ph idx="1"/>
          </p:nvPr>
        </p:nvSpPr>
        <p:spPr>
          <a:xfrm>
            <a:off x="457200" y="1059582"/>
            <a:ext cx="8229600" cy="3528392"/>
          </a:xfrm>
        </p:spPr>
        <p:txBody>
          <a:bodyPr lIns="72000"/>
          <a:lstStyle/>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n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5;</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n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err="1" smtClean="0">
                <a:solidFill>
                  <a:srgbClr val="00B050"/>
                </a:solidFill>
                <a:latin typeface="Courier New" pitchFamily="49" charset="0"/>
                <a:cs typeface="Courier New" pitchFamily="49" charset="0"/>
              </a:rPr>
              <a:t>new</a:t>
            </a:r>
            <a:r>
              <a:rPr lang="it-IT" dirty="0" smtClean="0">
                <a:latin typeface="Courier New" pitchFamily="49" charset="0"/>
                <a:cs typeface="Courier New" pitchFamily="49" charset="0"/>
              </a:rPr>
              <a:t> </a:t>
            </a:r>
            <a:r>
              <a:rPr lang="it-IT" dirty="0" err="1" smtClean="0">
                <a:solidFill>
                  <a:srgbClr val="0070C0"/>
                </a:solidFill>
                <a:latin typeface="Courier New" pitchFamily="49" charset="0"/>
                <a:cs typeface="Courier New" pitchFamily="49" charset="0"/>
              </a:rPr>
              <a:t>Number</a:t>
            </a:r>
            <a:r>
              <a:rPr lang="it-IT" dirty="0" smtClean="0">
                <a:latin typeface="Courier New" pitchFamily="49" charset="0"/>
                <a:cs typeface="Courier New" pitchFamily="49" charset="0"/>
              </a:rPr>
              <a:t>(5);</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n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10.6;</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n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err="1" smtClean="0">
                <a:solidFill>
                  <a:srgbClr val="00B050"/>
                </a:solidFill>
                <a:latin typeface="Courier New" pitchFamily="49" charset="0"/>
                <a:cs typeface="Courier New" pitchFamily="49" charset="0"/>
              </a:rPr>
              <a:t>new</a:t>
            </a:r>
            <a:r>
              <a:rPr lang="it-IT" dirty="0" smtClean="0">
                <a:latin typeface="Courier New" pitchFamily="49" charset="0"/>
                <a:cs typeface="Courier New" pitchFamily="49" charset="0"/>
              </a:rPr>
              <a:t> </a:t>
            </a:r>
            <a:r>
              <a:rPr lang="it-IT" dirty="0" err="1" smtClean="0">
                <a:solidFill>
                  <a:srgbClr val="0070C0"/>
                </a:solidFill>
                <a:latin typeface="Courier New" pitchFamily="49" charset="0"/>
                <a:cs typeface="Courier New" pitchFamily="49" charset="0"/>
              </a:rPr>
              <a:t>Number</a:t>
            </a:r>
            <a:r>
              <a:rPr lang="it-IT" dirty="0" smtClean="0">
                <a:latin typeface="Courier New" pitchFamily="49" charset="0"/>
                <a:cs typeface="Courier New" pitchFamily="49" charset="0"/>
              </a:rPr>
              <a:t>(10.6);</a:t>
            </a:r>
          </a:p>
          <a:p>
            <a:pPr marL="0" indent="0">
              <a:buNone/>
            </a:pPr>
            <a:endParaRPr lang="it-IT" dirty="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27502"/>
            <a:ext cx="8229600" cy="857250"/>
          </a:xfrm>
        </p:spPr>
        <p:txBody>
          <a:bodyPr/>
          <a:lstStyle/>
          <a:p>
            <a:r>
              <a:rPr lang="it-IT" dirty="0" smtClean="0"/>
              <a:t>proprietà statiche</a:t>
            </a:r>
            <a:endParaRPr lang="it-IT" dirty="0"/>
          </a:p>
        </p:txBody>
      </p:sp>
      <p:graphicFrame>
        <p:nvGraphicFramePr>
          <p:cNvPr id="4" name="Segnaposto contenuto 3"/>
          <p:cNvGraphicFramePr>
            <a:graphicFrameLocks noGrp="1"/>
          </p:cNvGraphicFramePr>
          <p:nvPr>
            <p:ph idx="1"/>
          </p:nvPr>
        </p:nvGraphicFramePr>
        <p:xfrm>
          <a:off x="251519" y="1421674"/>
          <a:ext cx="8568953" cy="2374212"/>
        </p:xfrm>
        <a:graphic>
          <a:graphicData uri="http://schemas.openxmlformats.org/drawingml/2006/table">
            <a:tbl>
              <a:tblPr/>
              <a:tblGrid>
                <a:gridCol w="2142239"/>
                <a:gridCol w="6426714"/>
              </a:tblGrid>
              <a:tr h="283655">
                <a:tc>
                  <a:txBody>
                    <a:bodyPr/>
                    <a:lstStyle/>
                    <a:p>
                      <a:pPr algn="l" fontAlgn="t"/>
                      <a:r>
                        <a:rPr lang="it-IT" sz="1500" dirty="0" smtClean="0">
                          <a:latin typeface="verdana"/>
                        </a:rPr>
                        <a:t>Proprietà</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500" dirty="0" smtClean="0">
                          <a:latin typeface="verdana"/>
                        </a:rPr>
                        <a:t>Descrizione</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518403">
                <a:tc>
                  <a:txBody>
                    <a:bodyPr/>
                    <a:lstStyle/>
                    <a:p>
                      <a:pPr fontAlgn="t"/>
                      <a:r>
                        <a:rPr lang="it-IT" sz="1500" dirty="0">
                          <a:solidFill>
                            <a:srgbClr val="900B09"/>
                          </a:solidFill>
                          <a:latin typeface="verdana"/>
                        </a:rPr>
                        <a:t>MAX_VALUE</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en-US" sz="1500" dirty="0" err="1" smtClean="0">
                          <a:latin typeface="verdana"/>
                        </a:rPr>
                        <a:t>Restituisce</a:t>
                      </a:r>
                      <a:r>
                        <a:rPr lang="en-US" sz="1500" dirty="0" smtClean="0">
                          <a:latin typeface="verdana"/>
                        </a:rPr>
                        <a:t> </a:t>
                      </a:r>
                      <a:r>
                        <a:rPr lang="en-US" sz="1500" dirty="0" err="1" smtClean="0">
                          <a:latin typeface="verdana"/>
                        </a:rPr>
                        <a:t>il</a:t>
                      </a:r>
                      <a:r>
                        <a:rPr lang="en-US" sz="1500" dirty="0" smtClean="0">
                          <a:latin typeface="verdana"/>
                        </a:rPr>
                        <a:t> </a:t>
                      </a:r>
                      <a:r>
                        <a:rPr lang="en-US" sz="1500" dirty="0" err="1" smtClean="0">
                          <a:latin typeface="verdana"/>
                        </a:rPr>
                        <a:t>massimo</a:t>
                      </a:r>
                      <a:r>
                        <a:rPr lang="en-US" sz="1500" dirty="0" smtClean="0">
                          <a:latin typeface="verdana"/>
                        </a:rPr>
                        <a:t> </a:t>
                      </a:r>
                      <a:r>
                        <a:rPr lang="en-US" sz="1500" dirty="0" err="1" smtClean="0">
                          <a:latin typeface="verdana"/>
                        </a:rPr>
                        <a:t>numero</a:t>
                      </a:r>
                      <a:r>
                        <a:rPr lang="en-US" sz="1500" dirty="0" smtClean="0">
                          <a:latin typeface="verdana"/>
                        </a:rPr>
                        <a:t> </a:t>
                      </a:r>
                      <a:r>
                        <a:rPr lang="en-US" sz="1500" dirty="0" err="1" smtClean="0">
                          <a:latin typeface="verdana"/>
                        </a:rPr>
                        <a:t>consentito</a:t>
                      </a:r>
                      <a:r>
                        <a:rPr lang="en-US" sz="1500" dirty="0" smtClean="0">
                          <a:latin typeface="verdana"/>
                        </a:rPr>
                        <a:t> in </a:t>
                      </a:r>
                      <a:r>
                        <a:rPr lang="en-US" sz="1500" dirty="0">
                          <a:latin typeface="verdana"/>
                        </a:rPr>
                        <a:t>JavaScript</a:t>
                      </a: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518403">
                <a:tc>
                  <a:txBody>
                    <a:bodyPr/>
                    <a:lstStyle/>
                    <a:p>
                      <a:pPr fontAlgn="t"/>
                      <a:r>
                        <a:rPr lang="it-IT" sz="1500" dirty="0" err="1">
                          <a:solidFill>
                            <a:srgbClr val="900B09"/>
                          </a:solidFill>
                          <a:latin typeface="verdana"/>
                        </a:rPr>
                        <a:t>MIN_VALUE</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en-US" sz="1500" dirty="0" err="1" smtClean="0">
                          <a:latin typeface="verdana"/>
                        </a:rPr>
                        <a:t>Restituisce</a:t>
                      </a:r>
                      <a:r>
                        <a:rPr lang="en-US" sz="1500" dirty="0" smtClean="0">
                          <a:latin typeface="verdana"/>
                        </a:rPr>
                        <a:t> </a:t>
                      </a:r>
                      <a:r>
                        <a:rPr lang="en-US" sz="1500" dirty="0" err="1" smtClean="0">
                          <a:latin typeface="verdana"/>
                        </a:rPr>
                        <a:t>il</a:t>
                      </a:r>
                      <a:r>
                        <a:rPr lang="en-US" sz="1500" dirty="0" smtClean="0">
                          <a:latin typeface="verdana"/>
                        </a:rPr>
                        <a:t> </a:t>
                      </a:r>
                      <a:r>
                        <a:rPr lang="en-US" sz="1500" dirty="0" err="1" smtClean="0">
                          <a:latin typeface="verdana"/>
                        </a:rPr>
                        <a:t>minimo</a:t>
                      </a:r>
                      <a:r>
                        <a:rPr lang="en-US" sz="1500" dirty="0" smtClean="0">
                          <a:latin typeface="verdana"/>
                        </a:rPr>
                        <a:t> </a:t>
                      </a:r>
                      <a:r>
                        <a:rPr lang="en-US" sz="1500" dirty="0" err="1" smtClean="0">
                          <a:latin typeface="verdana"/>
                        </a:rPr>
                        <a:t>numero</a:t>
                      </a:r>
                      <a:r>
                        <a:rPr lang="en-US" sz="1500" dirty="0" smtClean="0">
                          <a:latin typeface="verdana"/>
                        </a:rPr>
                        <a:t> </a:t>
                      </a:r>
                      <a:r>
                        <a:rPr lang="en-US" sz="1500" dirty="0" err="1" smtClean="0">
                          <a:latin typeface="verdana"/>
                        </a:rPr>
                        <a:t>consentito</a:t>
                      </a:r>
                      <a:r>
                        <a:rPr lang="en-US" sz="1500" dirty="0" smtClean="0">
                          <a:latin typeface="verdana"/>
                        </a:rPr>
                        <a:t> in </a:t>
                      </a:r>
                      <a:r>
                        <a:rPr lang="en-US" sz="1500" dirty="0">
                          <a:latin typeface="verdana"/>
                        </a:rPr>
                        <a:t>JavaScript</a:t>
                      </a: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518403">
                <a:tc>
                  <a:txBody>
                    <a:bodyPr/>
                    <a:lstStyle/>
                    <a:p>
                      <a:pPr fontAlgn="t"/>
                      <a:r>
                        <a:rPr lang="it-IT" sz="1500" dirty="0" err="1">
                          <a:solidFill>
                            <a:srgbClr val="900B09"/>
                          </a:solidFill>
                          <a:latin typeface="verdana"/>
                        </a:rPr>
                        <a:t>NEGATIVE_INFINITY</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en-US" sz="1500" dirty="0" err="1" smtClean="0">
                          <a:latin typeface="verdana"/>
                        </a:rPr>
                        <a:t>Rappresenta</a:t>
                      </a:r>
                      <a:r>
                        <a:rPr lang="en-US" sz="1500" dirty="0" smtClean="0">
                          <a:latin typeface="verdana"/>
                        </a:rPr>
                        <a:t> </a:t>
                      </a:r>
                      <a:r>
                        <a:rPr lang="en-US" sz="1500" dirty="0" err="1" smtClean="0">
                          <a:latin typeface="verdana"/>
                        </a:rPr>
                        <a:t>l'infinito</a:t>
                      </a:r>
                      <a:r>
                        <a:rPr lang="en-US" sz="1500" dirty="0" smtClean="0">
                          <a:latin typeface="verdana"/>
                        </a:rPr>
                        <a:t> </a:t>
                      </a:r>
                      <a:r>
                        <a:rPr lang="en-US" sz="1500" dirty="0" err="1" smtClean="0">
                          <a:latin typeface="verdana"/>
                        </a:rPr>
                        <a:t>negativo</a:t>
                      </a:r>
                      <a:r>
                        <a:rPr lang="en-US" sz="1500" dirty="0" smtClean="0">
                          <a:latin typeface="verdana"/>
                        </a:rPr>
                        <a:t>.</a:t>
                      </a:r>
                      <a:endParaRPr lang="en-US"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518403">
                <a:tc>
                  <a:txBody>
                    <a:bodyPr/>
                    <a:lstStyle/>
                    <a:p>
                      <a:pPr fontAlgn="t"/>
                      <a:r>
                        <a:rPr lang="it-IT" sz="1500" dirty="0" err="1">
                          <a:solidFill>
                            <a:srgbClr val="900B09"/>
                          </a:solidFill>
                          <a:latin typeface="verdana"/>
                        </a:rPr>
                        <a:t>POSITIVE_INFINITY</a:t>
                      </a:r>
                      <a:endParaRPr lang="it-IT"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en-US" sz="1500" dirty="0" err="1" smtClean="0">
                          <a:latin typeface="verdana"/>
                        </a:rPr>
                        <a:t>Rappresenta</a:t>
                      </a:r>
                      <a:r>
                        <a:rPr lang="en-US" sz="1500" dirty="0" smtClean="0">
                          <a:latin typeface="verdana"/>
                        </a:rPr>
                        <a:t> </a:t>
                      </a:r>
                      <a:r>
                        <a:rPr lang="en-US" sz="1500" dirty="0" err="1" smtClean="0">
                          <a:latin typeface="verdana"/>
                        </a:rPr>
                        <a:t>l'infinito</a:t>
                      </a:r>
                      <a:r>
                        <a:rPr lang="en-US" sz="1500" dirty="0" smtClean="0">
                          <a:latin typeface="verdana"/>
                        </a:rPr>
                        <a:t> </a:t>
                      </a:r>
                      <a:r>
                        <a:rPr lang="en-US" sz="1500" dirty="0" err="1" smtClean="0">
                          <a:latin typeface="verdana"/>
                        </a:rPr>
                        <a:t>positivo</a:t>
                      </a:r>
                      <a:r>
                        <a:rPr lang="en-US" sz="1500" dirty="0" smtClean="0">
                          <a:latin typeface="verdana"/>
                        </a:rPr>
                        <a:t>.</a:t>
                      </a:r>
                      <a:endParaRPr lang="en-US" sz="1500" dirty="0">
                        <a:latin typeface="verdana"/>
                      </a:endParaRPr>
                    </a:p>
                  </a:txBody>
                  <a:tcPr marL="36000" marR="36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metodi</a:t>
            </a:r>
            <a:endParaRPr lang="it-IT" dirty="0"/>
          </a:p>
        </p:txBody>
      </p:sp>
      <p:graphicFrame>
        <p:nvGraphicFramePr>
          <p:cNvPr id="4" name="Segnaposto contenuto 3"/>
          <p:cNvGraphicFramePr>
            <a:graphicFrameLocks noGrp="1"/>
          </p:cNvGraphicFramePr>
          <p:nvPr>
            <p:ph idx="1"/>
          </p:nvPr>
        </p:nvGraphicFramePr>
        <p:xfrm>
          <a:off x="251520" y="1203598"/>
          <a:ext cx="8568951" cy="3577590"/>
        </p:xfrm>
        <a:graphic>
          <a:graphicData uri="http://schemas.openxmlformats.org/drawingml/2006/table">
            <a:tbl>
              <a:tblPr/>
              <a:tblGrid>
                <a:gridCol w="2142237"/>
                <a:gridCol w="6426714"/>
              </a:tblGrid>
              <a:tr h="0">
                <a:tc>
                  <a:txBody>
                    <a:bodyPr/>
                    <a:lstStyle/>
                    <a:p>
                      <a:pPr algn="l" fontAlgn="t"/>
                      <a:r>
                        <a:rPr lang="it-IT" dirty="0" err="1">
                          <a:latin typeface="verdana"/>
                        </a:rPr>
                        <a:t>Method</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dirty="0" err="1">
                          <a:latin typeface="verdana"/>
                        </a:rPr>
                        <a:t>Description</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r>
                        <a:rPr lang="it-IT" dirty="0" err="1">
                          <a:solidFill>
                            <a:srgbClr val="900B09"/>
                          </a:solidFill>
                          <a:latin typeface="verdana"/>
                        </a:rPr>
                        <a:t>toExponential</a:t>
                      </a:r>
                      <a:r>
                        <a:rPr lang="it-IT" dirty="0">
                          <a:solidFill>
                            <a:srgbClr val="900B09"/>
                          </a:solidFill>
                          <a:latin typeface="verdana"/>
                        </a:rPr>
                        <a:t>(</a:t>
                      </a:r>
                      <a:r>
                        <a:rPr lang="it-IT" dirty="0">
                          <a:solidFill>
                            <a:srgbClr val="00B050"/>
                          </a:solidFill>
                          <a:latin typeface="verdana"/>
                        </a:rPr>
                        <a:t>x</a:t>
                      </a:r>
                      <a:r>
                        <a:rPr lang="it-IT" dirty="0">
                          <a:solidFill>
                            <a:srgbClr val="900B09"/>
                          </a:solidFill>
                          <a:latin typeface="verdana"/>
                        </a:rPr>
                        <a:t>)</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800" b="0" i="0" kern="1200" dirty="0" err="1" smtClean="0">
                          <a:solidFill>
                            <a:schemeClr val="tx1"/>
                          </a:solidFill>
                          <a:latin typeface="+mn-lt"/>
                          <a:ea typeface="+mn-ea"/>
                          <a:cs typeface="+mn-cs"/>
                        </a:rPr>
                        <a:t>Reastituisce</a:t>
                      </a:r>
                      <a:r>
                        <a:rPr lang="it-IT" sz="1800" b="0" i="0" kern="1200" dirty="0" smtClean="0">
                          <a:solidFill>
                            <a:schemeClr val="tx1"/>
                          </a:solidFill>
                          <a:latin typeface="+mn-lt"/>
                          <a:ea typeface="+mn-ea"/>
                          <a:cs typeface="+mn-cs"/>
                        </a:rPr>
                        <a:t> una stringa, che rappresenta il numero come notazione esponenziale dove </a:t>
                      </a:r>
                      <a:r>
                        <a:rPr lang="it-IT" sz="1800" b="1" i="0" kern="1200" dirty="0" smtClean="0">
                          <a:solidFill>
                            <a:srgbClr val="00B050"/>
                          </a:solidFill>
                          <a:latin typeface="+mn-lt"/>
                          <a:ea typeface="+mn-ea"/>
                          <a:cs typeface="+mn-cs"/>
                        </a:rPr>
                        <a:t>x</a:t>
                      </a:r>
                      <a:r>
                        <a:rPr lang="it-IT" sz="1800" b="0" i="0" kern="1200" dirty="0" smtClean="0">
                          <a:solidFill>
                            <a:schemeClr val="tx1"/>
                          </a:solidFill>
                          <a:latin typeface="+mn-lt"/>
                          <a:ea typeface="+mn-ea"/>
                          <a:cs typeface="+mn-cs"/>
                        </a:rPr>
                        <a:t> (opzionale) indica</a:t>
                      </a:r>
                      <a:r>
                        <a:rPr lang="it-IT" sz="1800" b="0" i="0" kern="1200" baseline="0" dirty="0" smtClean="0">
                          <a:solidFill>
                            <a:schemeClr val="tx1"/>
                          </a:solidFill>
                          <a:latin typeface="+mn-lt"/>
                          <a:ea typeface="+mn-ea"/>
                          <a:cs typeface="+mn-cs"/>
                        </a:rPr>
                        <a:t> il numero dei decimali da usare</a:t>
                      </a:r>
                      <a:endParaRPr lang="en-US"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dirty="0" err="1">
                          <a:solidFill>
                            <a:srgbClr val="900B09"/>
                          </a:solidFill>
                          <a:latin typeface="verdana"/>
                        </a:rPr>
                        <a:t>toFixed</a:t>
                      </a:r>
                      <a:r>
                        <a:rPr lang="it-IT" dirty="0">
                          <a:solidFill>
                            <a:srgbClr val="900B09"/>
                          </a:solidFill>
                          <a:latin typeface="verdana"/>
                        </a:rPr>
                        <a:t>(</a:t>
                      </a:r>
                      <a:r>
                        <a:rPr lang="it-IT" dirty="0">
                          <a:solidFill>
                            <a:srgbClr val="00B050"/>
                          </a:solidFill>
                          <a:latin typeface="verdana"/>
                        </a:rPr>
                        <a:t>x</a:t>
                      </a:r>
                      <a:r>
                        <a:rPr lang="it-IT" dirty="0">
                          <a:solidFill>
                            <a:srgbClr val="900B09"/>
                          </a:solidFill>
                          <a:latin typeface="verdana"/>
                        </a:rPr>
                        <a:t>)</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800" b="0" i="0" kern="1200" dirty="0" smtClean="0">
                          <a:solidFill>
                            <a:schemeClr val="tx1"/>
                          </a:solidFill>
                          <a:latin typeface="+mn-lt"/>
                          <a:ea typeface="+mn-ea"/>
                          <a:cs typeface="+mn-cs"/>
                        </a:rPr>
                        <a:t>Converte il numero in una stringa, con</a:t>
                      </a:r>
                      <a:r>
                        <a:rPr lang="it-IT" sz="1800" b="0" i="0" kern="1200" baseline="0" dirty="0" smtClean="0">
                          <a:solidFill>
                            <a:schemeClr val="tx1"/>
                          </a:solidFill>
                          <a:latin typeface="+mn-lt"/>
                          <a:ea typeface="+mn-ea"/>
                          <a:cs typeface="+mn-cs"/>
                        </a:rPr>
                        <a:t> </a:t>
                      </a:r>
                      <a:r>
                        <a:rPr lang="it-IT" sz="1800" b="1" i="0" kern="1200" baseline="0" dirty="0" smtClean="0">
                          <a:solidFill>
                            <a:srgbClr val="00B050"/>
                          </a:solidFill>
                          <a:latin typeface="+mn-lt"/>
                          <a:ea typeface="+mn-ea"/>
                          <a:cs typeface="+mn-cs"/>
                        </a:rPr>
                        <a:t>x</a:t>
                      </a:r>
                      <a:r>
                        <a:rPr lang="it-IT" sz="1800" b="0" i="0" kern="1200" baseline="0" dirty="0" smtClean="0">
                          <a:solidFill>
                            <a:schemeClr val="tx1"/>
                          </a:solidFill>
                          <a:latin typeface="+mn-lt"/>
                          <a:ea typeface="+mn-ea"/>
                          <a:cs typeface="+mn-cs"/>
                        </a:rPr>
                        <a:t> </a:t>
                      </a:r>
                      <a:r>
                        <a:rPr lang="it-IT" sz="1800" b="0" i="0" kern="1200" dirty="0" smtClean="0">
                          <a:solidFill>
                            <a:schemeClr val="tx1"/>
                          </a:solidFill>
                          <a:latin typeface="+mn-lt"/>
                          <a:ea typeface="+mn-ea"/>
                          <a:cs typeface="+mn-cs"/>
                        </a:rPr>
                        <a:t>numero</a:t>
                      </a:r>
                      <a:r>
                        <a:rPr lang="it-IT" sz="1800" b="0" i="0" kern="1200" baseline="0" dirty="0" smtClean="0">
                          <a:solidFill>
                            <a:schemeClr val="tx1"/>
                          </a:solidFill>
                          <a:latin typeface="+mn-lt"/>
                          <a:ea typeface="+mn-ea"/>
                          <a:cs typeface="+mn-cs"/>
                        </a:rPr>
                        <a:t> </a:t>
                      </a:r>
                      <a:r>
                        <a:rPr lang="it-IT" sz="1800" b="0" i="0" kern="1200" dirty="0" smtClean="0">
                          <a:solidFill>
                            <a:schemeClr val="tx1"/>
                          </a:solidFill>
                          <a:latin typeface="+mn-lt"/>
                          <a:ea typeface="+mn-ea"/>
                          <a:cs typeface="+mn-cs"/>
                        </a:rPr>
                        <a:t>di decimali. Se </a:t>
                      </a:r>
                      <a:r>
                        <a:rPr lang="it-IT" sz="1800" b="1" i="0" kern="1200" dirty="0" smtClean="0">
                          <a:solidFill>
                            <a:srgbClr val="00B050"/>
                          </a:solidFill>
                          <a:latin typeface="+mn-lt"/>
                          <a:ea typeface="+mn-ea"/>
                          <a:cs typeface="+mn-cs"/>
                        </a:rPr>
                        <a:t>x</a:t>
                      </a:r>
                      <a:r>
                        <a:rPr lang="it-IT" sz="1800" b="0" i="0" kern="1200" dirty="0" smtClean="0">
                          <a:solidFill>
                            <a:schemeClr val="tx1"/>
                          </a:solidFill>
                          <a:latin typeface="+mn-lt"/>
                          <a:ea typeface="+mn-ea"/>
                          <a:cs typeface="+mn-cs"/>
                        </a:rPr>
                        <a:t> non viene specificato nessun decimale.</a:t>
                      </a:r>
                      <a:endParaRPr lang="en-US"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dirty="0" err="1">
                          <a:solidFill>
                            <a:srgbClr val="900B09"/>
                          </a:solidFill>
                          <a:latin typeface="verdana"/>
                        </a:rPr>
                        <a:t>toPrecision</a:t>
                      </a:r>
                      <a:r>
                        <a:rPr lang="it-IT" dirty="0">
                          <a:solidFill>
                            <a:srgbClr val="900B09"/>
                          </a:solidFill>
                          <a:latin typeface="verdana"/>
                        </a:rPr>
                        <a:t>(</a:t>
                      </a:r>
                      <a:r>
                        <a:rPr lang="it-IT" dirty="0">
                          <a:solidFill>
                            <a:srgbClr val="00B050"/>
                          </a:solidFill>
                          <a:latin typeface="verdana"/>
                        </a:rPr>
                        <a:t>x</a:t>
                      </a:r>
                      <a:r>
                        <a:rPr lang="it-IT" dirty="0">
                          <a:solidFill>
                            <a:srgbClr val="900B09"/>
                          </a:solidFill>
                          <a:latin typeface="verdana"/>
                        </a:rPr>
                        <a:t>)</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800" b="0" i="0" kern="1200" dirty="0" smtClean="0">
                          <a:solidFill>
                            <a:schemeClr val="tx1"/>
                          </a:solidFill>
                          <a:latin typeface="+mn-lt"/>
                          <a:ea typeface="+mn-ea"/>
                          <a:cs typeface="+mn-cs"/>
                        </a:rPr>
                        <a:t>Converte il numero in una stringa</a:t>
                      </a:r>
                      <a:r>
                        <a:rPr lang="it-IT" sz="1800" b="0" i="0" kern="1200" baseline="0" dirty="0" smtClean="0">
                          <a:solidFill>
                            <a:schemeClr val="tx1"/>
                          </a:solidFill>
                          <a:latin typeface="+mn-lt"/>
                          <a:ea typeface="+mn-ea"/>
                          <a:cs typeface="+mn-cs"/>
                        </a:rPr>
                        <a:t> di lunghezza </a:t>
                      </a:r>
                      <a:r>
                        <a:rPr lang="it-IT" sz="1800" b="1" i="0" kern="1200" baseline="0" dirty="0" smtClean="0">
                          <a:solidFill>
                            <a:srgbClr val="00B050"/>
                          </a:solidFill>
                          <a:latin typeface="+mn-lt"/>
                          <a:ea typeface="+mn-ea"/>
                          <a:cs typeface="+mn-cs"/>
                        </a:rPr>
                        <a:t>x</a:t>
                      </a:r>
                      <a:r>
                        <a:rPr lang="it-IT" sz="1800" b="0" i="0" kern="1200" baseline="0" dirty="0" smtClean="0">
                          <a:solidFill>
                            <a:schemeClr val="tx1"/>
                          </a:solidFill>
                          <a:latin typeface="+mn-lt"/>
                          <a:ea typeface="+mn-ea"/>
                          <a:cs typeface="+mn-cs"/>
                        </a:rPr>
                        <a:t>. Se necessario vengono aggiunti punto decimale e 0.</a:t>
                      </a:r>
                      <a:endParaRPr lang="en-US"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dirty="0" err="1" smtClean="0">
                          <a:solidFill>
                            <a:srgbClr val="900B09"/>
                          </a:solidFill>
                          <a:latin typeface="verdana"/>
                        </a:rPr>
                        <a:t>toString</a:t>
                      </a:r>
                      <a:r>
                        <a:rPr lang="it-IT" dirty="0" smtClean="0">
                          <a:solidFill>
                            <a:srgbClr val="900B09"/>
                          </a:solidFill>
                          <a:latin typeface="verdana"/>
                        </a:rPr>
                        <a:t>(</a:t>
                      </a:r>
                      <a:r>
                        <a:rPr lang="it-IT" dirty="0" smtClean="0">
                          <a:solidFill>
                            <a:srgbClr val="00B050"/>
                          </a:solidFill>
                          <a:latin typeface="verdana"/>
                        </a:rPr>
                        <a:t>base</a:t>
                      </a:r>
                      <a:r>
                        <a:rPr lang="it-IT" dirty="0" smtClean="0">
                          <a:solidFill>
                            <a:srgbClr val="900B09"/>
                          </a:solidFill>
                          <a:latin typeface="verdana"/>
                        </a:rPr>
                        <a:t>)</a:t>
                      </a:r>
                      <a:endParaRPr lang="it-IT"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800" b="0" i="0" kern="1200" dirty="0" smtClean="0">
                          <a:solidFill>
                            <a:schemeClr val="tx1"/>
                          </a:solidFill>
                          <a:latin typeface="+mn-lt"/>
                          <a:ea typeface="+mn-ea"/>
                          <a:cs typeface="+mn-cs"/>
                        </a:rPr>
                        <a:t>Converte il numero in una stringa</a:t>
                      </a:r>
                      <a:r>
                        <a:rPr lang="it-IT" sz="1800" b="0" i="0" kern="1200" baseline="0" dirty="0" smtClean="0">
                          <a:solidFill>
                            <a:schemeClr val="tx1"/>
                          </a:solidFill>
                          <a:latin typeface="+mn-lt"/>
                          <a:ea typeface="+mn-ea"/>
                          <a:cs typeface="+mn-cs"/>
                        </a:rPr>
                        <a:t> secondo la base specificata da base. La </a:t>
                      </a:r>
                      <a:r>
                        <a:rPr lang="it-IT" sz="1800" b="1" i="0" kern="1200" baseline="0" dirty="0" smtClean="0">
                          <a:solidFill>
                            <a:srgbClr val="00B050"/>
                          </a:solidFill>
                          <a:latin typeface="+mn-lt"/>
                          <a:ea typeface="+mn-ea"/>
                          <a:cs typeface="+mn-cs"/>
                        </a:rPr>
                        <a:t>base</a:t>
                      </a:r>
                      <a:r>
                        <a:rPr lang="it-IT" sz="1800" b="0" i="0" kern="1200" baseline="0" dirty="0" smtClean="0">
                          <a:solidFill>
                            <a:schemeClr val="tx1"/>
                          </a:solidFill>
                          <a:latin typeface="+mn-lt"/>
                          <a:ea typeface="+mn-ea"/>
                          <a:cs typeface="+mn-cs"/>
                        </a:rPr>
                        <a:t> di default è 10 (numero decimale). Se </a:t>
                      </a:r>
                      <a:r>
                        <a:rPr lang="it-IT" sz="1800" b="1" i="0" u="sng" kern="1200" baseline="0" dirty="0" smtClean="0">
                          <a:solidFill>
                            <a:srgbClr val="00B050"/>
                          </a:solidFill>
                          <a:latin typeface="+mn-lt"/>
                          <a:ea typeface="+mn-ea"/>
                          <a:cs typeface="+mn-cs"/>
                        </a:rPr>
                        <a:t>base</a:t>
                      </a:r>
                      <a:r>
                        <a:rPr lang="it-IT" sz="1800" b="0" i="0" kern="1200" baseline="0" dirty="0" smtClean="0">
                          <a:solidFill>
                            <a:schemeClr val="tx1"/>
                          </a:solidFill>
                          <a:latin typeface="+mn-lt"/>
                          <a:ea typeface="+mn-ea"/>
                          <a:cs typeface="+mn-cs"/>
                        </a:rPr>
                        <a:t> vale 2 si ottiene la rappresentazione binaria del numero, se 16 quella esadecimale, ecc.</a:t>
                      </a:r>
                      <a:endParaRPr lang="en-US" dirty="0">
                        <a:latin typeface="verdana"/>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JAVASCRIPT</a:t>
            </a:r>
            <a:endParaRPr lang="it-IT" dirty="0">
              <a:solidFill>
                <a:schemeClr val="accent2">
                  <a:lumMod val="75000"/>
                </a:schemeClr>
              </a:solidFill>
            </a:endParaRPr>
          </a:p>
        </p:txBody>
      </p:sp>
      <p:sp>
        <p:nvSpPr>
          <p:cNvPr id="3" name="Segnaposto contenuto 2"/>
          <p:cNvSpPr>
            <a:spLocks noGrp="1"/>
          </p:cNvSpPr>
          <p:nvPr>
            <p:ph idx="1"/>
          </p:nvPr>
        </p:nvSpPr>
        <p:spPr/>
        <p:txBody>
          <a:bodyPr/>
          <a:lstStyle/>
          <a:p>
            <a:pPr marL="514350" indent="-514350">
              <a:buFont typeface="+mj-lt"/>
              <a:buAutoNum type="arabicPeriod"/>
            </a:pPr>
            <a:r>
              <a:rPr lang="it-IT" sz="2800" dirty="0" smtClean="0"/>
              <a:t>è in grado di leggere e scrivere gli elementi HTML. </a:t>
            </a:r>
          </a:p>
          <a:p>
            <a:pPr lvl="1"/>
            <a:r>
              <a:rPr lang="it-IT" sz="2400" dirty="0" smtClean="0"/>
              <a:t>Tramite </a:t>
            </a:r>
            <a:r>
              <a:rPr lang="it-IT" sz="2400" dirty="0" err="1" smtClean="0"/>
              <a:t>JavaScript</a:t>
            </a:r>
            <a:r>
              <a:rPr lang="it-IT" sz="2400" dirty="0" smtClean="0"/>
              <a:t> è possibile modificare la struttura del documento HTML in tempo reale, senza interagire con il server</a:t>
            </a:r>
          </a:p>
          <a:p>
            <a:pPr marL="514350" indent="-514350">
              <a:buFont typeface="+mj-lt"/>
              <a:buAutoNum type="arabicPeriod"/>
            </a:pPr>
            <a:r>
              <a:rPr lang="it-IT" sz="2800" dirty="0" smtClean="0"/>
              <a:t>può essere utilizzato per convalidare i dati inseriti dall'utente prima di inviarli al server. </a:t>
            </a:r>
            <a:endParaRPr lang="it-IT" sz="2800" dirty="0"/>
          </a:p>
        </p:txBody>
      </p:sp>
    </p:spTree>
    <p:extLst>
      <p:ext uri="{BB962C8B-B14F-4D97-AF65-F5344CB8AC3E}">
        <p14:creationId xmlns:p14="http://schemas.microsoft.com/office/powerpoint/2010/main" val="17548131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MATH</a:t>
            </a:r>
            <a:endParaRPr lang="it-IT" dirty="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Proprietà statiche</a:t>
            </a:r>
            <a:endParaRPr lang="it-IT" dirty="0"/>
          </a:p>
        </p:txBody>
      </p:sp>
      <p:graphicFrame>
        <p:nvGraphicFramePr>
          <p:cNvPr id="4" name="Segnaposto contenuto 3"/>
          <p:cNvGraphicFramePr>
            <a:graphicFrameLocks noGrp="1"/>
          </p:cNvGraphicFramePr>
          <p:nvPr>
            <p:ph idx="1"/>
          </p:nvPr>
        </p:nvGraphicFramePr>
        <p:xfrm>
          <a:off x="251520" y="1200150"/>
          <a:ext cx="8712967" cy="3116880"/>
        </p:xfrm>
        <a:graphic>
          <a:graphicData uri="http://schemas.openxmlformats.org/drawingml/2006/table">
            <a:tbl>
              <a:tblPr/>
              <a:tblGrid>
                <a:gridCol w="1742593"/>
                <a:gridCol w="6970374"/>
              </a:tblGrid>
              <a:tr h="0">
                <a:tc>
                  <a:txBody>
                    <a:bodyPr/>
                    <a:lstStyle/>
                    <a:p>
                      <a:pPr algn="l" fontAlgn="t"/>
                      <a:r>
                        <a:rPr lang="it-IT" sz="1800" dirty="0" err="1" smtClean="0">
                          <a:latin typeface="TitilliumText22L" pitchFamily="50" charset="0"/>
                        </a:rPr>
                        <a:t>Propietà</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800" dirty="0" smtClean="0">
                          <a:latin typeface="TitilliumText22L" pitchFamily="50" charset="0"/>
                        </a:rPr>
                        <a:t>Descrizione</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r>
                        <a:rPr lang="it-IT" sz="1800" dirty="0">
                          <a:solidFill>
                            <a:srgbClr val="900B09"/>
                          </a:solidFill>
                          <a:latin typeface="TitilliumText22L" pitchFamily="50" charset="0"/>
                        </a:rPr>
                        <a:t>E</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il numero di Eulero (circa 2,718)</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LN2</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il logaritmo naturale di 2 (circa 0,693)</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LN10</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il logaritmo naturale di 10 (circa 2,302)</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LOG2E</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il logaritmo in base 2 di E (circa 1,442)</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LOG10E</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il logaritmo in base 10 di E (circa 0,434)</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800" dirty="0">
                          <a:solidFill>
                            <a:srgbClr val="900B09"/>
                          </a:solidFill>
                          <a:latin typeface="TitilliumText22L" pitchFamily="50" charset="0"/>
                        </a:rPr>
                        <a:t>PI</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PI (circa 3.14)</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SQRT1_2</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a:solidFill>
                            <a:srgbClr val="333333"/>
                          </a:solidFill>
                          <a:latin typeface="+mn-lt"/>
                          <a:ea typeface="Calibri"/>
                          <a:cs typeface="Times New Roman"/>
                        </a:rPr>
                        <a:t>Restituisce la radice quadrata di 1/2 (circa 0,707)</a:t>
                      </a:r>
                      <a:endParaRPr lang="it-IT" sz="140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41800">
                <a:tc>
                  <a:txBody>
                    <a:bodyPr/>
                    <a:lstStyle/>
                    <a:p>
                      <a:pPr fontAlgn="t"/>
                      <a:r>
                        <a:rPr lang="it-IT" sz="1800" dirty="0">
                          <a:solidFill>
                            <a:srgbClr val="900B09"/>
                          </a:solidFill>
                          <a:latin typeface="TitilliumText22L" pitchFamily="50" charset="0"/>
                        </a:rPr>
                        <a:t>SQRT2</a:t>
                      </a:r>
                      <a:endParaRPr lang="it-IT" sz="18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15000"/>
                        </a:lnSpc>
                        <a:spcAft>
                          <a:spcPts val="0"/>
                        </a:spcAft>
                      </a:pPr>
                      <a:r>
                        <a:rPr lang="it-IT" sz="1400" dirty="0">
                          <a:solidFill>
                            <a:srgbClr val="333333"/>
                          </a:solidFill>
                          <a:latin typeface="+mn-lt"/>
                          <a:ea typeface="Calibri"/>
                          <a:cs typeface="Times New Roman"/>
                        </a:rPr>
                        <a:t>Restituisce la radice quadrata di 2 (circa 1,414)</a:t>
                      </a:r>
                      <a:endParaRPr lang="it-IT" sz="1400" dirty="0">
                        <a:latin typeface="+mn-lt"/>
                        <a:ea typeface="Calibri"/>
                        <a:cs typeface="Times New Roman"/>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metodi statici</a:t>
            </a:r>
            <a:endParaRPr lang="it-IT" dirty="0"/>
          </a:p>
        </p:txBody>
      </p:sp>
      <p:graphicFrame>
        <p:nvGraphicFramePr>
          <p:cNvPr id="4" name="Segnaposto contenuto 3"/>
          <p:cNvGraphicFramePr>
            <a:graphicFrameLocks noGrp="1"/>
          </p:cNvGraphicFramePr>
          <p:nvPr>
            <p:ph idx="1"/>
          </p:nvPr>
        </p:nvGraphicFramePr>
        <p:xfrm>
          <a:off x="251520" y="969031"/>
          <a:ext cx="8640960" cy="3869160"/>
        </p:xfrm>
        <a:graphic>
          <a:graphicData uri="http://schemas.openxmlformats.org/drawingml/2006/table">
            <a:tbl>
              <a:tblPr/>
              <a:tblGrid>
                <a:gridCol w="1728191"/>
                <a:gridCol w="6912769"/>
              </a:tblGrid>
              <a:tr h="0">
                <a:tc>
                  <a:txBody>
                    <a:bodyPr/>
                    <a:lstStyle/>
                    <a:p>
                      <a:pPr algn="l" fontAlgn="t">
                        <a:lnSpc>
                          <a:spcPct val="100000"/>
                        </a:lnSpc>
                      </a:pPr>
                      <a:r>
                        <a:rPr lang="it-IT" sz="1100" dirty="0" err="1">
                          <a:latin typeface="+mn-lt"/>
                        </a:rPr>
                        <a:t>Method</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lnSpc>
                          <a:spcPct val="100000"/>
                        </a:lnSpc>
                      </a:pPr>
                      <a:r>
                        <a:rPr lang="it-IT" sz="1100">
                          <a:latin typeface="+mn-lt"/>
                        </a:rPr>
                        <a:t>Description</a:t>
                      </a: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lnSpc>
                          <a:spcPct val="100000"/>
                        </a:lnSpc>
                      </a:pPr>
                      <a:r>
                        <a:rPr lang="it-IT" sz="1100" dirty="0" err="1">
                          <a:solidFill>
                            <a:srgbClr val="900B09"/>
                          </a:solidFill>
                          <a:latin typeface="+mn-lt"/>
                        </a:rPr>
                        <a:t>abs</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valore assoluto di x</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acos</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l'arcocoseno di x, in radianti</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asin</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l'arcoseno di x, in radianti</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atan</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l'arcotangente di x come un valore numerico compreso tra-PI / 2 e PI  2 radianti</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atan2(y,x)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l'arcotangente del quoziente dei suoi argomenti </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ceil</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X</a:t>
                      </a:r>
                      <a:r>
                        <a:rPr lang="it-IT" sz="1100">
                          <a:latin typeface="+mn-lt"/>
                          <a:ea typeface="Calibri"/>
                          <a:cs typeface="Times New Roman"/>
                        </a:rPr>
                        <a:t> arrotondato per eccesso al numero intero più vicino</a:t>
                      </a: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cos(x)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coseno di x (x è in radianti)</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exp</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pPr>
                      <a:r>
                        <a:rPr lang="it-IT" sz="1100">
                          <a:solidFill>
                            <a:srgbClr val="333333"/>
                          </a:solidFill>
                          <a:latin typeface="+mn-lt"/>
                          <a:ea typeface="Calibri"/>
                          <a:cs typeface="Times New Roman"/>
                        </a:rPr>
                        <a:t>Restituisce il valore di E elevato alla x </a:t>
                      </a:r>
                      <a:endParaRPr lang="it-IT" sz="110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floor</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X</a:t>
                      </a:r>
                      <a:r>
                        <a:rPr lang="it-IT" sz="1100">
                          <a:latin typeface="+mn-lt"/>
                          <a:ea typeface="Calibri"/>
                          <a:cs typeface="Times New Roman"/>
                        </a:rPr>
                        <a:t>  arrotondato per difetto al numero intero più vicino</a:t>
                      </a: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log(x)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logaritmo naturale (base e) di x</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max</a:t>
                      </a:r>
                      <a:r>
                        <a:rPr lang="it-IT" sz="1100" dirty="0">
                          <a:solidFill>
                            <a:srgbClr val="900B09"/>
                          </a:solidFill>
                          <a:latin typeface="+mn-lt"/>
                        </a:rPr>
                        <a:t>(x,y,z,...,n)</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numero con il valore più alto</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min(x,y,z,...,n)</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numero con il valore più basso</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pow</a:t>
                      </a:r>
                      <a:r>
                        <a:rPr lang="it-IT" sz="1100" dirty="0">
                          <a:solidFill>
                            <a:srgbClr val="900B09"/>
                          </a:solidFill>
                          <a:latin typeface="+mn-lt"/>
                        </a:rPr>
                        <a:t>(x,y)</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valore di x alla potenza y</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random</a:t>
                      </a:r>
                      <a:r>
                        <a:rPr lang="it-IT" sz="1100" dirty="0">
                          <a:solidFill>
                            <a:srgbClr val="900B09"/>
                          </a:solidFill>
                          <a:latin typeface="+mn-lt"/>
                        </a:rPr>
                        <a:t>()</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un numero casuale compreso tra 0 e 1</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round(x)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Arrotonda x al numero intero più vicino</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a:solidFill>
                            <a:srgbClr val="900B09"/>
                          </a:solidFill>
                          <a:latin typeface="+mn-lt"/>
                        </a:rPr>
                        <a:t>sin(x)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il seno di x (x è in radianti)</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sqrt</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a:solidFill>
                            <a:srgbClr val="333333"/>
                          </a:solidFill>
                          <a:latin typeface="+mn-lt"/>
                          <a:ea typeface="Calibri"/>
                          <a:cs typeface="Times New Roman"/>
                        </a:rPr>
                        <a:t>Restituisce la radice quadrata di x</a:t>
                      </a:r>
                      <a:endParaRPr lang="it-IT" sz="110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lnSpc>
                          <a:spcPct val="100000"/>
                        </a:lnSpc>
                      </a:pPr>
                      <a:r>
                        <a:rPr lang="it-IT" sz="1100" dirty="0" err="1">
                          <a:solidFill>
                            <a:srgbClr val="900B09"/>
                          </a:solidFill>
                          <a:latin typeface="+mn-lt"/>
                        </a:rPr>
                        <a:t>tan</a:t>
                      </a:r>
                      <a:r>
                        <a:rPr lang="it-IT" sz="1100" dirty="0">
                          <a:solidFill>
                            <a:srgbClr val="900B09"/>
                          </a:solidFill>
                          <a:latin typeface="+mn-lt"/>
                        </a:rPr>
                        <a:t>(x)</a:t>
                      </a:r>
                      <a:endParaRPr lang="it-IT" sz="1100" dirty="0">
                        <a:latin typeface="+mn-lt"/>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a:lnSpc>
                          <a:spcPct val="100000"/>
                        </a:lnSpc>
                        <a:spcAft>
                          <a:spcPts val="0"/>
                        </a:spcAft>
                      </a:pPr>
                      <a:r>
                        <a:rPr lang="it-IT" sz="1100" dirty="0">
                          <a:solidFill>
                            <a:srgbClr val="333333"/>
                          </a:solidFill>
                          <a:latin typeface="+mn-lt"/>
                          <a:ea typeface="Calibri"/>
                          <a:cs typeface="Times New Roman"/>
                        </a:rPr>
                        <a:t>Restituisce la tangente di un angolo</a:t>
                      </a:r>
                      <a:endParaRPr lang="it-IT" sz="1100" dirty="0">
                        <a:latin typeface="+mn-lt"/>
                        <a:ea typeface="Calibri"/>
                        <a:cs typeface="Times New Roman"/>
                      </a:endParaRPr>
                    </a:p>
                  </a:txBody>
                  <a:tcPr marL="36000" marR="36000" marT="36000" marB="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67694"/>
            <a:ext cx="7772400" cy="1102519"/>
          </a:xfrm>
        </p:spPr>
        <p:txBody>
          <a:bodyPr/>
          <a:lstStyle/>
          <a:p>
            <a:r>
              <a:rPr lang="it-IT" dirty="0" smtClean="0"/>
              <a:t>REGEXP</a:t>
            </a:r>
            <a:endParaRPr lang="it-IT" dirty="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constructor</a:t>
            </a:r>
            <a:endParaRPr lang="it-IT" dirty="0"/>
          </a:p>
        </p:txBody>
      </p:sp>
      <p:sp>
        <p:nvSpPr>
          <p:cNvPr id="3" name="Segnaposto contenuto 2"/>
          <p:cNvSpPr>
            <a:spLocks noGrp="1"/>
          </p:cNvSpPr>
          <p:nvPr>
            <p:ph idx="1"/>
          </p:nvPr>
        </p:nvSpPr>
        <p:spPr>
          <a:xfrm>
            <a:off x="457200" y="1059582"/>
            <a:ext cx="8229600" cy="3528392"/>
          </a:xfrm>
        </p:spPr>
        <p:txBody>
          <a:bodyPr lIns="72000"/>
          <a:lstStyle/>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re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dirty="0" err="1" smtClean="0">
                <a:latin typeface="Courier New" pitchFamily="49" charset="0"/>
                <a:cs typeface="Courier New" pitchFamily="49" charset="0"/>
              </a:rPr>
              <a:t>new</a:t>
            </a:r>
            <a:r>
              <a:rPr lang="it-IT" dirty="0" smtClean="0">
                <a:latin typeface="Courier New" pitchFamily="49" charset="0"/>
                <a:cs typeface="Courier New" pitchFamily="49" charset="0"/>
              </a:rPr>
              <a:t> </a:t>
            </a:r>
            <a:r>
              <a:rPr lang="it-IT" dirty="0" err="1" smtClean="0">
                <a:latin typeface="Courier New" pitchFamily="49" charset="0"/>
                <a:cs typeface="Courier New" pitchFamily="49" charset="0"/>
              </a:rPr>
              <a:t>RegExp</a:t>
            </a:r>
            <a:r>
              <a:rPr lang="it-IT" dirty="0" smtClean="0">
                <a:latin typeface="Courier New" pitchFamily="49" charset="0"/>
                <a:cs typeface="Courier New" pitchFamily="49" charset="0"/>
              </a:rPr>
              <a:t>(pattern,  					 </a:t>
            </a:r>
            <a:r>
              <a:rPr lang="it-IT" dirty="0" err="1" smtClean="0">
                <a:latin typeface="Courier New" pitchFamily="49" charset="0"/>
                <a:cs typeface="Courier New" pitchFamily="49" charset="0"/>
              </a:rPr>
              <a:t>mod</a:t>
            </a:r>
            <a:r>
              <a:rPr lang="it-IT" dirty="0" smtClean="0">
                <a:latin typeface="Courier New" pitchFamily="49" charset="0"/>
                <a:cs typeface="Courier New" pitchFamily="49" charset="0"/>
              </a:rPr>
              <a:t>);</a:t>
            </a: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re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pattern</a:t>
            </a:r>
            <a:r>
              <a:rPr lang="it-IT" b="1"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modificatori;</a:t>
            </a:r>
            <a:endParaRPr lang="it-IT" b="1" dirty="0" smtClean="0">
              <a:solidFill>
                <a:srgbClr val="00B050"/>
              </a:solidFill>
              <a:latin typeface="Courier New" pitchFamily="49" charset="0"/>
              <a:cs typeface="Courier New" pitchFamily="49" charset="0"/>
            </a:endParaRPr>
          </a:p>
          <a:p>
            <a:pPr marL="0" indent="0">
              <a:buNone/>
            </a:pPr>
            <a:r>
              <a:rPr lang="it-IT" b="1" dirty="0" err="1" smtClean="0">
                <a:solidFill>
                  <a:srgbClr val="00B050"/>
                </a:solidFill>
                <a:latin typeface="Courier New" pitchFamily="49" charset="0"/>
                <a:cs typeface="Courier New" pitchFamily="49" charset="0"/>
              </a:rPr>
              <a:t>var</a:t>
            </a:r>
            <a:r>
              <a:rPr lang="it-IT" dirty="0" smtClean="0">
                <a:latin typeface="Courier New" pitchFamily="49" charset="0"/>
                <a:cs typeface="Courier New" pitchFamily="49" charset="0"/>
              </a:rPr>
              <a:t> re </a:t>
            </a:r>
            <a:r>
              <a:rPr lang="it-IT"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 </a:t>
            </a:r>
            <a:r>
              <a:rPr lang="it-IT" b="1"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0-9</a:t>
            </a:r>
            <a:r>
              <a:rPr lang="it-IT" b="1" dirty="0" smtClean="0">
                <a:solidFill>
                  <a:srgbClr val="00B050"/>
                </a:solidFill>
                <a:latin typeface="Courier New" pitchFamily="49" charset="0"/>
                <a:cs typeface="Courier New" pitchFamily="49" charset="0"/>
              </a:rPr>
              <a:t>/</a:t>
            </a:r>
            <a:r>
              <a:rPr lang="it-IT" dirty="0" smtClean="0">
                <a:latin typeface="Courier New" pitchFamily="49" charset="0"/>
                <a:cs typeface="Courier New" pitchFamily="49" charset="0"/>
              </a:rPr>
              <a:t>g;</a:t>
            </a:r>
          </a:p>
          <a:p>
            <a:pPr marL="0" indent="0">
              <a:buNone/>
            </a:pPr>
            <a:endParaRPr lang="it-IT" dirty="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modificatori</a:t>
            </a:r>
            <a:endParaRPr lang="it-IT" dirty="0"/>
          </a:p>
        </p:txBody>
      </p:sp>
      <p:graphicFrame>
        <p:nvGraphicFramePr>
          <p:cNvPr id="4" name="Segnaposto contenuto 3"/>
          <p:cNvGraphicFramePr>
            <a:graphicFrameLocks noGrp="1"/>
          </p:cNvGraphicFramePr>
          <p:nvPr>
            <p:ph idx="1"/>
          </p:nvPr>
        </p:nvGraphicFramePr>
        <p:xfrm>
          <a:off x="467544" y="1685607"/>
          <a:ext cx="8280920" cy="1812000"/>
        </p:xfrm>
        <a:graphic>
          <a:graphicData uri="http://schemas.openxmlformats.org/drawingml/2006/table">
            <a:tbl>
              <a:tblPr/>
              <a:tblGrid>
                <a:gridCol w="1801138"/>
                <a:gridCol w="6479782"/>
              </a:tblGrid>
              <a:tr h="0">
                <a:tc>
                  <a:txBody>
                    <a:bodyPr/>
                    <a:lstStyle/>
                    <a:p>
                      <a:pPr algn="l" fontAlgn="t"/>
                      <a:r>
                        <a:rPr lang="it-IT" sz="2000">
                          <a:latin typeface="TitilliumText22L" pitchFamily="50" charset="0"/>
                        </a:rPr>
                        <a:t>Modificatore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2000">
                          <a:latin typeface="TitilliumText22L" pitchFamily="50" charset="0"/>
                        </a:rPr>
                        <a:t>Descrizione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r>
                        <a:rPr lang="it-IT" sz="2000" dirty="0" smtClean="0">
                          <a:solidFill>
                            <a:srgbClr val="C00000"/>
                          </a:solidFill>
                          <a:latin typeface="TitilliumText22L" pitchFamily="50" charset="0"/>
                        </a:rPr>
                        <a:t>i</a:t>
                      </a:r>
                      <a:endParaRPr lang="it-IT" sz="2000" dirty="0">
                        <a:solidFill>
                          <a:srgbClr val="C00000"/>
                        </a:solidFill>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2000">
                          <a:latin typeface="TitilliumText22L" pitchFamily="50" charset="0"/>
                        </a:rPr>
                        <a:t>Eseguire case-insensitive di corrispondenza</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2000" dirty="0" smtClean="0">
                          <a:solidFill>
                            <a:srgbClr val="C00000"/>
                          </a:solidFill>
                          <a:latin typeface="TitilliumText22L" pitchFamily="50" charset="0"/>
                        </a:rPr>
                        <a:t>g</a:t>
                      </a:r>
                      <a:endParaRPr lang="it-IT" sz="2000" dirty="0">
                        <a:solidFill>
                          <a:srgbClr val="C00000"/>
                        </a:solidFill>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2000">
                          <a:latin typeface="TitilliumText22L" pitchFamily="50" charset="0"/>
                        </a:rPr>
                        <a:t>Eseguire una partita globale (trovate tutte le partite, piuttosto che fermarsi dopo la prima partita)</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2000" dirty="0" smtClean="0">
                          <a:solidFill>
                            <a:srgbClr val="C00000"/>
                          </a:solidFill>
                          <a:latin typeface="TitilliumText22L" pitchFamily="50" charset="0"/>
                        </a:rPr>
                        <a:t>m</a:t>
                      </a:r>
                      <a:endParaRPr lang="it-IT" sz="2000" dirty="0">
                        <a:solidFill>
                          <a:srgbClr val="C00000"/>
                        </a:solidFill>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2000" dirty="0">
                          <a:latin typeface="TitilliumText22L" pitchFamily="50" charset="0"/>
                        </a:rPr>
                        <a:t>Effettuare ricerche su righe multiple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parentesi quadre</a:t>
            </a:r>
            <a:endParaRPr lang="it-IT" dirty="0"/>
          </a:p>
        </p:txBody>
      </p:sp>
      <p:graphicFrame>
        <p:nvGraphicFramePr>
          <p:cNvPr id="5" name="Tabella 4"/>
          <p:cNvGraphicFramePr>
            <a:graphicFrameLocks noGrp="1"/>
          </p:cNvGraphicFramePr>
          <p:nvPr/>
        </p:nvGraphicFramePr>
        <p:xfrm>
          <a:off x="395536" y="1131590"/>
          <a:ext cx="8352928" cy="3158400"/>
        </p:xfrm>
        <a:graphic>
          <a:graphicData uri="http://schemas.openxmlformats.org/drawingml/2006/table">
            <a:tbl>
              <a:tblPr/>
              <a:tblGrid>
                <a:gridCol w="2016224"/>
                <a:gridCol w="6336704"/>
              </a:tblGrid>
              <a:tr h="180316">
                <a:tc>
                  <a:txBody>
                    <a:bodyPr/>
                    <a:lstStyle/>
                    <a:p>
                      <a:pPr algn="l" fontAlgn="t"/>
                      <a:r>
                        <a:rPr lang="it-IT" sz="1600" dirty="0">
                          <a:latin typeface="TitilliumText22L" pitchFamily="50" charset="0"/>
                        </a:rPr>
                        <a:t>Espressione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600" dirty="0">
                          <a:latin typeface="TitilliumText22L" pitchFamily="50" charset="0"/>
                        </a:rPr>
                        <a:t>Descrizione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180316">
                <a:tc>
                  <a:txBody>
                    <a:bodyPr/>
                    <a:lstStyle/>
                    <a:p>
                      <a:pPr fontAlgn="t"/>
                      <a:r>
                        <a:rPr lang="it-IT" sz="1600" dirty="0">
                          <a:solidFill>
                            <a:srgbClr val="C00000"/>
                          </a:solidFill>
                          <a:latin typeface="verdana"/>
                        </a:rPr>
                        <a:t>[abc]</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Trova qualsiasi carattere tra le parentesi</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[^abc]</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Trova qualsiasi carattere non tra le parentesi</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00616">
                <a:tc>
                  <a:txBody>
                    <a:bodyPr/>
                    <a:lstStyle/>
                    <a:p>
                      <a:pPr fontAlgn="t"/>
                      <a:r>
                        <a:rPr lang="it-IT" sz="1600" dirty="0">
                          <a:solidFill>
                            <a:srgbClr val="C00000"/>
                          </a:solidFill>
                          <a:latin typeface="verdana"/>
                        </a:rPr>
                        <a:t>[0-9]</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qualsiasi cifra 0-9</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[A-Z]</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un carattere </a:t>
                      </a:r>
                      <a:r>
                        <a:rPr lang="it-IT" sz="1600" baseline="0" dirty="0" smtClean="0">
                          <a:latin typeface="TitilliumText22L" pitchFamily="50" charset="0"/>
                        </a:rPr>
                        <a:t>tra</a:t>
                      </a:r>
                      <a:r>
                        <a:rPr lang="it-IT" sz="1600" dirty="0" smtClean="0">
                          <a:latin typeface="TitilliumText22L" pitchFamily="50" charset="0"/>
                        </a:rPr>
                        <a:t> A maiuscola e Z </a:t>
                      </a:r>
                      <a:r>
                        <a:rPr lang="it-IT" sz="1600" dirty="0">
                          <a:latin typeface="TitilliumText22L" pitchFamily="50" charset="0"/>
                        </a:rPr>
                        <a:t>maiuscola</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[a-z]</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un carattere </a:t>
                      </a:r>
                      <a:r>
                        <a:rPr lang="it-IT" sz="1600" dirty="0" smtClean="0">
                          <a:latin typeface="TitilliumText22L" pitchFamily="50" charset="0"/>
                        </a:rPr>
                        <a:t>tra a  minuscola a z </a:t>
                      </a:r>
                      <a:r>
                        <a:rPr lang="it-IT" sz="1600" dirty="0">
                          <a:latin typeface="TitilliumText22L" pitchFamily="50" charset="0"/>
                        </a:rPr>
                        <a:t>minuscola</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t>
                      </a:r>
                      <a:r>
                        <a:rPr lang="it-IT" sz="1600" dirty="0" err="1">
                          <a:solidFill>
                            <a:srgbClr val="C00000"/>
                          </a:solidFill>
                          <a:latin typeface="verdana"/>
                        </a:rPr>
                        <a:t>A-z</a:t>
                      </a:r>
                      <a:r>
                        <a:rPr lang="it-IT" sz="1600" dirty="0">
                          <a:solidFill>
                            <a:srgbClr val="C00000"/>
                          </a:solidFill>
                          <a:latin typeface="verdana"/>
                        </a:rPr>
                        <a:t>]</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Trova un carattere da maiuscolo a minuscolo A z</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t>
                      </a:r>
                      <a:r>
                        <a:rPr lang="it-IT" sz="1600" dirty="0" err="1">
                          <a:solidFill>
                            <a:srgbClr val="C00000"/>
                          </a:solidFill>
                          <a:latin typeface="verdana"/>
                        </a:rPr>
                        <a:t>adgk</a:t>
                      </a:r>
                      <a:r>
                        <a:rPr lang="it-IT" sz="1600" dirty="0">
                          <a:solidFill>
                            <a:srgbClr val="C00000"/>
                          </a:solidFill>
                          <a:latin typeface="verdana"/>
                        </a:rPr>
                        <a:t>]</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qualsiasi carattere </a:t>
                      </a:r>
                      <a:r>
                        <a:rPr lang="it-IT" sz="1600" dirty="0" smtClean="0">
                          <a:latin typeface="TitilliumText22L" pitchFamily="50" charset="0"/>
                        </a:rPr>
                        <a:t>nell'elenco</a:t>
                      </a:r>
                      <a:endParaRPr lang="it-IT" sz="16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180316">
                <a:tc>
                  <a:txBody>
                    <a:bodyPr/>
                    <a:lstStyle/>
                    <a:p>
                      <a:pPr fontAlgn="t"/>
                      <a:r>
                        <a:rPr lang="it-IT" sz="1600" dirty="0">
                          <a:solidFill>
                            <a:srgbClr val="C00000"/>
                          </a:solidFill>
                          <a:latin typeface="verdana"/>
                        </a:rPr>
                        <a:t>[</a:t>
                      </a:r>
                      <a:r>
                        <a:rPr lang="it-IT" sz="1600" dirty="0" err="1">
                          <a:solidFill>
                            <a:srgbClr val="C00000"/>
                          </a:solidFill>
                          <a:latin typeface="verdana"/>
                        </a:rPr>
                        <a:t>^adgk</a:t>
                      </a:r>
                      <a:r>
                        <a:rPr lang="it-IT" sz="1600" dirty="0">
                          <a:solidFill>
                            <a:srgbClr val="C00000"/>
                          </a:solidFill>
                          <a:latin typeface="verdana"/>
                        </a:rPr>
                        <a:t>]</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un carattere </a:t>
                      </a:r>
                      <a:r>
                        <a:rPr lang="it-IT" sz="1600" dirty="0" smtClean="0">
                          <a:latin typeface="TitilliumText22L" pitchFamily="50" charset="0"/>
                        </a:rPr>
                        <a:t>non compreso nell'elenco</a:t>
                      </a:r>
                      <a:endParaRPr lang="it-IT" sz="1600" dirty="0">
                        <a:latin typeface="TitilliumText22L" pitchFamily="50" charset="0"/>
                      </a:endParaRP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262177">
                <a:tc>
                  <a:txBody>
                    <a:bodyPr/>
                    <a:lstStyle/>
                    <a:p>
                      <a:pPr fontAlgn="t"/>
                      <a:r>
                        <a:rPr lang="it-IT" sz="1600" dirty="0">
                          <a:solidFill>
                            <a:srgbClr val="C00000"/>
                          </a:solidFill>
                          <a:latin typeface="verdana"/>
                        </a:rPr>
                        <a:t>(red|blue|green)</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Trova una delle alternative indicate</a:t>
                      </a:r>
                    </a:p>
                  </a:txBody>
                  <a:tcPr marL="72000" marR="72000" marT="36000" marB="36000">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metacaratteri</a:t>
            </a:r>
            <a:endParaRPr lang="it-IT" dirty="0"/>
          </a:p>
        </p:txBody>
      </p:sp>
      <p:graphicFrame>
        <p:nvGraphicFramePr>
          <p:cNvPr id="4" name="Segnaposto contenuto 3"/>
          <p:cNvGraphicFramePr>
            <a:graphicFrameLocks noGrp="1"/>
          </p:cNvGraphicFramePr>
          <p:nvPr>
            <p:ph idx="1"/>
          </p:nvPr>
        </p:nvGraphicFramePr>
        <p:xfrm>
          <a:off x="323528" y="1059582"/>
          <a:ext cx="8568951" cy="3690108"/>
        </p:xfrm>
        <a:graphic>
          <a:graphicData uri="http://schemas.openxmlformats.org/drawingml/2006/table">
            <a:tbl>
              <a:tblPr/>
              <a:tblGrid>
                <a:gridCol w="1885171"/>
                <a:gridCol w="6683780"/>
              </a:tblGrid>
              <a:tr h="80200">
                <a:tc>
                  <a:txBody>
                    <a:bodyPr/>
                    <a:lstStyle/>
                    <a:p>
                      <a:pPr algn="l" fontAlgn="t"/>
                      <a:r>
                        <a:rPr lang="it-IT" sz="1200" dirty="0">
                          <a:latin typeface="TitilliumText22L" pitchFamily="50" charset="0"/>
                        </a:rPr>
                        <a:t>Metacarattere</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200" dirty="0">
                          <a:latin typeface="TitilliumText22L" pitchFamily="50" charset="0"/>
                        </a:rPr>
                        <a:t>Descrizione</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80200">
                <a:tc>
                  <a:txBody>
                    <a:bodyPr/>
                    <a:lstStyle/>
                    <a:p>
                      <a:pPr fontAlgn="t"/>
                      <a:r>
                        <a:rPr lang="it-IT" sz="1100" dirty="0" smtClean="0">
                          <a:solidFill>
                            <a:srgbClr val="900B09"/>
                          </a:solidFill>
                          <a:latin typeface="TitilliumText22L" pitchFamily="50" charset="0"/>
                        </a:rPr>
                        <a:t>..</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singolo carattere, eccetto newline o terminatore di linea</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a:solidFill>
                            <a:srgbClr val="900B09"/>
                          </a:solidFill>
                          <a:latin typeface="TitilliumText22L" pitchFamily="50" charset="0"/>
                        </a:rPr>
                        <a:t>\</a:t>
                      </a:r>
                      <a:r>
                        <a:rPr lang="it-IT" sz="1100" dirty="0" smtClean="0">
                          <a:solidFill>
                            <a:srgbClr val="900B09"/>
                          </a:solidFill>
                          <a:latin typeface="TitilliumText22L" pitchFamily="50" charset="0"/>
                        </a:rPr>
                        <a:t>w</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dirty="0">
                          <a:latin typeface="TitilliumText22L" pitchFamily="50" charset="0"/>
                        </a:rPr>
                        <a:t>Trova un carattere </a:t>
                      </a:r>
                      <a:r>
                        <a:rPr lang="it-IT" sz="1200" dirty="0" smtClean="0">
                          <a:latin typeface="TitilliumText22L" pitchFamily="50" charset="0"/>
                        </a:rPr>
                        <a:t>alfanumerico</a:t>
                      </a:r>
                      <a:endParaRPr lang="it-IT" sz="1200" dirty="0">
                        <a:latin typeface="TitilliumText22L" pitchFamily="50" charset="0"/>
                      </a:endParaRP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a:solidFill>
                            <a:srgbClr val="900B09"/>
                          </a:solidFill>
                          <a:latin typeface="TitilliumText22L" pitchFamily="50" charset="0"/>
                        </a:rPr>
                        <a:t>\</a:t>
                      </a:r>
                      <a:r>
                        <a:rPr lang="it-IT" sz="1100" dirty="0" smtClean="0">
                          <a:solidFill>
                            <a:srgbClr val="900B09"/>
                          </a:solidFill>
                          <a:latin typeface="TitilliumText22L" pitchFamily="50" charset="0"/>
                        </a:rPr>
                        <a:t>W</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non alfanumerico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solidFill>
                            <a:srgbClr val="900B09"/>
                          </a:solidFill>
                          <a:latin typeface="TitilliumText22L" pitchFamily="50" charset="0"/>
                        </a:rPr>
                        <a:t>\d</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una cifra</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solidFill>
                            <a:srgbClr val="900B09"/>
                          </a:solidFill>
                          <a:latin typeface="TitilliumText22L" pitchFamily="50" charset="0"/>
                        </a:rPr>
                        <a:t>\D</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non numerico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solidFill>
                            <a:srgbClr val="900B09"/>
                          </a:solidFill>
                          <a:latin typeface="TitilliumText22L" pitchFamily="50" charset="0"/>
                        </a:rPr>
                        <a:t>\s</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uno spazio bianco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solidFill>
                            <a:srgbClr val="900B09"/>
                          </a:solidFill>
                          <a:latin typeface="TitilliumText22L" pitchFamily="50" charset="0"/>
                        </a:rPr>
                        <a:t>\S</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dirty="0">
                          <a:latin typeface="TitilliumText22L" pitchFamily="50" charset="0"/>
                        </a:rPr>
                        <a:t>Trova un carattere non-spazio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err="1">
                          <a:solidFill>
                            <a:srgbClr val="900B09"/>
                          </a:solidFill>
                          <a:latin typeface="TitilliumText22L" pitchFamily="50" charset="0"/>
                        </a:rPr>
                        <a:t>\b</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match ad inizio / fine di una parola</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err="1">
                          <a:solidFill>
                            <a:srgbClr val="900B09"/>
                          </a:solidFill>
                          <a:latin typeface="TitilliumText22L" pitchFamily="50" charset="0"/>
                        </a:rPr>
                        <a:t>\B</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Trovare non è una partita ad inizio / fine di una parola</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a:latin typeface="TitilliumText22L" pitchFamily="50" charset="0"/>
                        </a:rPr>
                        <a:t>\0</a:t>
                      </a: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NUL</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solidFill>
                            <a:srgbClr val="900B09"/>
                          </a:solidFill>
                          <a:latin typeface="TitilliumText22L" pitchFamily="50" charset="0"/>
                        </a:rPr>
                        <a:t>\n</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di nuova riga</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err="1">
                          <a:latin typeface="TitilliumText22L" pitchFamily="50" charset="0"/>
                        </a:rPr>
                        <a:t>\f</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di avanzamento modulo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latin typeface="TitilliumText22L" pitchFamily="50" charset="0"/>
                        </a:rPr>
                        <a:t>\r</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di ritorno</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100" dirty="0" err="1">
                          <a:latin typeface="TitilliumText22L" pitchFamily="50" charset="0"/>
                        </a:rPr>
                        <a:t>\t</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di tabulazione</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err="1">
                          <a:latin typeface="TitilliumText22L" pitchFamily="50" charset="0"/>
                        </a:rPr>
                        <a:t>\v</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a:latin typeface="TitilliumText22L" pitchFamily="50" charset="0"/>
                        </a:rPr>
                        <a:t>Trova un carattere di tabulazione verticale</a:t>
                      </a: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a:solidFill>
                            <a:srgbClr val="900B09"/>
                          </a:solidFill>
                          <a:latin typeface="TitilliumText22L" pitchFamily="50" charset="0"/>
                        </a:rPr>
                        <a:t>\</a:t>
                      </a:r>
                      <a:r>
                        <a:rPr lang="it-IT" sz="1100" dirty="0" smtClean="0">
                          <a:solidFill>
                            <a:srgbClr val="900B09"/>
                          </a:solidFill>
                          <a:latin typeface="TitilliumText22L" pitchFamily="50" charset="0"/>
                        </a:rPr>
                        <a:t>xdd</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dirty="0">
                          <a:latin typeface="TitilliumText22L" pitchFamily="50" charset="0"/>
                        </a:rPr>
                        <a:t>Trova il carattere specificato da un numero esadecimale </a:t>
                      </a:r>
                      <a:r>
                        <a:rPr lang="it-IT" sz="1200" dirty="0" err="1">
                          <a:latin typeface="TitilliumText22L" pitchFamily="50" charset="0"/>
                        </a:rPr>
                        <a:t>dd</a:t>
                      </a:r>
                      <a:endParaRPr lang="it-IT" sz="1200" dirty="0">
                        <a:latin typeface="TitilliumText22L" pitchFamily="50" charset="0"/>
                      </a:endParaRP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80200">
                <a:tc>
                  <a:txBody>
                    <a:bodyPr/>
                    <a:lstStyle/>
                    <a:p>
                      <a:pPr fontAlgn="t"/>
                      <a:r>
                        <a:rPr lang="it-IT" sz="1100" dirty="0" smtClean="0">
                          <a:solidFill>
                            <a:srgbClr val="900B09"/>
                          </a:solidFill>
                          <a:latin typeface="TitilliumText22L" pitchFamily="50" charset="0"/>
                        </a:rPr>
                        <a:t>\uxxxx</a:t>
                      </a:r>
                      <a:endParaRPr lang="it-IT" sz="1100" dirty="0">
                        <a:latin typeface="TitilliumText22L" pitchFamily="50" charset="0"/>
                      </a:endParaRPr>
                    </a:p>
                  </a:txBody>
                  <a:tcPr marL="11801" marR="11801" marT="11801" marB="11801">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200" dirty="0">
                          <a:latin typeface="TitilliumText22L" pitchFamily="50" charset="0"/>
                        </a:rPr>
                        <a:t>Trova il carattere </a:t>
                      </a:r>
                      <a:r>
                        <a:rPr lang="it-IT" sz="1200" dirty="0" err="1">
                          <a:latin typeface="TitilliumText22L" pitchFamily="50" charset="0"/>
                        </a:rPr>
                        <a:t>Unicode</a:t>
                      </a:r>
                      <a:r>
                        <a:rPr lang="it-IT" sz="1200" dirty="0">
                          <a:latin typeface="TitilliumText22L" pitchFamily="50" charset="0"/>
                        </a:rPr>
                        <a:t> specificato da un numero esadecimale </a:t>
                      </a:r>
                      <a:r>
                        <a:rPr lang="it-IT" sz="1200" dirty="0" err="1">
                          <a:latin typeface="TitilliumText22L" pitchFamily="50" charset="0"/>
                        </a:rPr>
                        <a:t>xxxx</a:t>
                      </a:r>
                      <a:endParaRPr lang="it-IT" sz="1200" dirty="0">
                        <a:latin typeface="TitilliumText22L" pitchFamily="50" charset="0"/>
                      </a:endParaRPr>
                    </a:p>
                  </a:txBody>
                  <a:tcPr marL="11063" marR="11063" marT="11063" marB="11063">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Quantificatori</a:t>
            </a:r>
            <a:endParaRPr lang="it-IT" dirty="0"/>
          </a:p>
        </p:txBody>
      </p:sp>
      <p:graphicFrame>
        <p:nvGraphicFramePr>
          <p:cNvPr id="4" name="Segnaposto contenuto 3"/>
          <p:cNvGraphicFramePr>
            <a:graphicFrameLocks noGrp="1"/>
          </p:cNvGraphicFramePr>
          <p:nvPr>
            <p:ph idx="1"/>
          </p:nvPr>
        </p:nvGraphicFramePr>
        <p:xfrm>
          <a:off x="251520" y="1200151"/>
          <a:ext cx="8640960" cy="3002428"/>
        </p:xfrm>
        <a:graphic>
          <a:graphicData uri="http://schemas.openxmlformats.org/drawingml/2006/table">
            <a:tbl>
              <a:tblPr/>
              <a:tblGrid>
                <a:gridCol w="1440160"/>
                <a:gridCol w="7200800"/>
              </a:tblGrid>
              <a:tr h="91960">
                <a:tc>
                  <a:txBody>
                    <a:bodyPr/>
                    <a:lstStyle/>
                    <a:p>
                      <a:pPr algn="l" fontAlgn="t"/>
                      <a:r>
                        <a:rPr lang="it-IT" sz="1600">
                          <a:latin typeface="TitilliumText22L" pitchFamily="50" charset="0"/>
                        </a:rPr>
                        <a:t>Quantificatore</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600">
                          <a:latin typeface="TitilliumText22L" pitchFamily="50" charset="0"/>
                        </a:rPr>
                        <a:t>Descrizione</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91960">
                <a:tc>
                  <a:txBody>
                    <a:bodyPr/>
                    <a:lstStyle/>
                    <a:p>
                      <a:pPr fontAlgn="t"/>
                      <a:r>
                        <a:rPr lang="it-IT" sz="1600" dirty="0" err="1"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Corrisponde a qualsiasi stringa che contiene almeno un n</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err="1"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Corrisponde a qualsiasi stringa che contiene zero o più occorrenze di n</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a:latin typeface="TitilliumText22L" pitchFamily="50" charset="0"/>
                        </a:rPr>
                        <a:t>Corrisponde a qualsiasi stringa che contiene zero o una occorrenze di n</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a:solidFill>
                            <a:srgbClr val="900B09"/>
                          </a:solidFill>
                          <a:latin typeface="TitilliumText22L" pitchFamily="50" charset="0"/>
                        </a:rPr>
                        <a:t>n {X}</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che contiene una sequenza di </a:t>
                      </a:r>
                      <a:r>
                        <a:rPr lang="it-IT" sz="1600" i="1" dirty="0">
                          <a:latin typeface="TitilliumText22L" pitchFamily="50" charset="0"/>
                        </a:rPr>
                        <a:t>X </a:t>
                      </a:r>
                      <a:r>
                        <a:rPr lang="it-IT" sz="1600" i="1" dirty="0" smtClean="0">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a:solidFill>
                            <a:srgbClr val="900B09"/>
                          </a:solidFill>
                          <a:latin typeface="TitilliumText22L" pitchFamily="50" charset="0"/>
                        </a:rPr>
                        <a:t>n {X, Y}</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che contiene una sequenza di </a:t>
                      </a:r>
                      <a:r>
                        <a:rPr lang="it-IT" sz="1600" dirty="0" smtClean="0">
                          <a:latin typeface="TitilliumText22L" pitchFamily="50" charset="0"/>
                        </a:rPr>
                        <a:t> n da X </a:t>
                      </a:r>
                      <a:r>
                        <a:rPr lang="it-IT" sz="1600" dirty="0">
                          <a:latin typeface="TitilliumText22L" pitchFamily="50" charset="0"/>
                        </a:rPr>
                        <a:t>a </a:t>
                      </a:r>
                      <a:r>
                        <a:rPr lang="it-IT" sz="1600" dirty="0" smtClean="0">
                          <a:latin typeface="TitilliumText22L" pitchFamily="50" charset="0"/>
                        </a:rPr>
                        <a:t>Y</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a:solidFill>
                            <a:srgbClr val="900B09"/>
                          </a:solidFill>
                          <a:latin typeface="TitilliumText22L" pitchFamily="50" charset="0"/>
                        </a:rPr>
                        <a:t>n {X,}</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che contiene una sequenza di almeno X </a:t>
                      </a:r>
                      <a:r>
                        <a:rPr lang="it-IT" sz="1600" i="1" dirty="0" smtClean="0">
                          <a:latin typeface="TitilliumText22L" pitchFamily="50" charset="0"/>
                        </a:rPr>
                        <a:t>n</a:t>
                      </a:r>
                      <a:r>
                        <a:rPr lang="it-IT" sz="1600" i="0" dirty="0" smtClean="0">
                          <a:latin typeface="TitilliumText22L" pitchFamily="50" charset="0"/>
                        </a:rPr>
                        <a:t>.</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err="1"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con n alla </a:t>
                      </a:r>
                      <a:r>
                        <a:rPr lang="it-IT" sz="1600" dirty="0" smtClean="0">
                          <a:latin typeface="TitilliumText22L" pitchFamily="50" charset="0"/>
                        </a:rPr>
                        <a:t>fine.</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err="1"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con n </a:t>
                      </a:r>
                      <a:r>
                        <a:rPr lang="it-IT" sz="1600" dirty="0" smtClean="0">
                          <a:latin typeface="TitilliumText22L" pitchFamily="50" charset="0"/>
                        </a:rPr>
                        <a:t>all'inizio.</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smtClean="0">
                          <a:solidFill>
                            <a:srgbClr val="900B09"/>
                          </a:solidFill>
                          <a:latin typeface="TitilliumText22L" pitchFamily="50" charset="0"/>
                        </a:rPr>
                        <a:t>?</a:t>
                      </a:r>
                      <a:r>
                        <a:rPr lang="it-IT" sz="1600" dirty="0" err="1"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che viene </a:t>
                      </a:r>
                      <a:r>
                        <a:rPr lang="it-IT" sz="1600" dirty="0" smtClean="0">
                          <a:latin typeface="TitilliumText22L" pitchFamily="50" charset="0"/>
                        </a:rPr>
                        <a:t>seguita dalla stringa </a:t>
                      </a:r>
                      <a:r>
                        <a:rPr lang="it-IT" sz="1600" dirty="0">
                          <a:latin typeface="TitilliumText22L" pitchFamily="50" charset="0"/>
                        </a:rPr>
                        <a:t>specifica n</a:t>
                      </a: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91960">
                <a:tc>
                  <a:txBody>
                    <a:bodyPr/>
                    <a:lstStyle/>
                    <a:p>
                      <a:pPr fontAlgn="t"/>
                      <a:r>
                        <a:rPr lang="it-IT" sz="1600" dirty="0" smtClean="0">
                          <a:solidFill>
                            <a:srgbClr val="900B09"/>
                          </a:solidFill>
                          <a:latin typeface="TitilliumText22L" pitchFamily="50" charset="0"/>
                        </a:rPr>
                        <a:t>?!n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600" dirty="0">
                          <a:latin typeface="TitilliumText22L" pitchFamily="50" charset="0"/>
                        </a:rPr>
                        <a:t>Corrisponde a qualsiasi stringa che non è </a:t>
                      </a:r>
                      <a:r>
                        <a:rPr lang="it-IT" sz="1600" dirty="0" smtClean="0">
                          <a:latin typeface="TitilliumText22L" pitchFamily="50" charset="0"/>
                        </a:rPr>
                        <a:t>seguita dalla stringa specifica n</a:t>
                      </a:r>
                      <a:endParaRPr lang="it-IT" sz="1600" dirty="0">
                        <a:latin typeface="TitilliumText22L" pitchFamily="50" charset="0"/>
                      </a:endParaRPr>
                    </a:p>
                  </a:txBody>
                  <a:tcPr marL="14554" marR="14554" marT="14554" marB="14554">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prorietà</a:t>
            </a:r>
            <a:r>
              <a:rPr lang="it-IT" dirty="0" smtClean="0"/>
              <a:t> e metodi</a:t>
            </a:r>
            <a:endParaRPr lang="it-IT" dirty="0"/>
          </a:p>
        </p:txBody>
      </p:sp>
      <p:graphicFrame>
        <p:nvGraphicFramePr>
          <p:cNvPr id="4" name="Segnaposto contenuto 3"/>
          <p:cNvGraphicFramePr>
            <a:graphicFrameLocks noGrp="1"/>
          </p:cNvGraphicFramePr>
          <p:nvPr>
            <p:ph idx="1"/>
          </p:nvPr>
        </p:nvGraphicFramePr>
        <p:xfrm>
          <a:off x="323528" y="1347614"/>
          <a:ext cx="8568952" cy="1623060"/>
        </p:xfrm>
        <a:graphic>
          <a:graphicData uri="http://schemas.openxmlformats.org/drawingml/2006/table">
            <a:tbl>
              <a:tblPr/>
              <a:tblGrid>
                <a:gridCol w="1885170"/>
                <a:gridCol w="6683782"/>
              </a:tblGrid>
              <a:tr h="0">
                <a:tc>
                  <a:txBody>
                    <a:bodyPr/>
                    <a:lstStyle/>
                    <a:p>
                      <a:pPr algn="l" fontAlgn="t"/>
                      <a:r>
                        <a:rPr lang="it-IT" sz="1400" dirty="0">
                          <a:latin typeface="TitilliumText22L" pitchFamily="50" charset="0"/>
                        </a:rPr>
                        <a:t>Proprietà</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400">
                          <a:latin typeface="TitilliumText22L" pitchFamily="50" charset="0"/>
                        </a:rPr>
                        <a:t>Descrizione</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r>
                        <a:rPr lang="it-IT" sz="1400" dirty="0" smtClean="0">
                          <a:solidFill>
                            <a:srgbClr val="900B09"/>
                          </a:solidFill>
                          <a:latin typeface="TitilliumText22L" pitchFamily="50" charset="0"/>
                        </a:rPr>
                        <a:t>global</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a:latin typeface="TitilliumText22L" pitchFamily="50" charset="0"/>
                        </a:rPr>
                        <a:t>Specifica se il modificatore "g" è impostato</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err="1">
                          <a:solidFill>
                            <a:srgbClr val="900B09"/>
                          </a:solidFill>
                          <a:latin typeface="TitilliumText22L" pitchFamily="50" charset="0"/>
                        </a:rPr>
                        <a:t>ignoreCase</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a:latin typeface="TitilliumText22L" pitchFamily="50" charset="0"/>
                        </a:rPr>
                        <a:t>Specifica se il modificatore "i" è impostato</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err="1">
                          <a:solidFill>
                            <a:srgbClr val="900B09"/>
                          </a:solidFill>
                          <a:latin typeface="TitilliumText22L" pitchFamily="50" charset="0"/>
                        </a:rPr>
                        <a:t>lastIndex</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dirty="0">
                          <a:latin typeface="TitilliumText22L" pitchFamily="50" charset="0"/>
                        </a:rPr>
                        <a:t>L'indice da cui iniziare la prossima </a:t>
                      </a:r>
                      <a:r>
                        <a:rPr lang="it-IT" sz="1400" dirty="0" smtClean="0">
                          <a:latin typeface="TitilliumText22L" pitchFamily="50" charset="0"/>
                        </a:rPr>
                        <a:t>ricerca</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err="1">
                          <a:solidFill>
                            <a:srgbClr val="900B09"/>
                          </a:solidFill>
                          <a:latin typeface="TitilliumText22L" pitchFamily="50" charset="0"/>
                        </a:rPr>
                        <a:t>multiline</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a:latin typeface="TitilliumText22L" pitchFamily="50" charset="0"/>
                        </a:rPr>
                        <a:t>Specifica se il modificatore "m" è impostato</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smtClean="0">
                          <a:solidFill>
                            <a:srgbClr val="900B09"/>
                          </a:solidFill>
                          <a:latin typeface="TitilliumText22L" pitchFamily="50" charset="0"/>
                        </a:rPr>
                        <a:t>source</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dirty="0">
                          <a:latin typeface="TitilliumText22L" pitchFamily="50" charset="0"/>
                        </a:rPr>
                        <a:t>Il testo del pattern </a:t>
                      </a:r>
                      <a:r>
                        <a:rPr lang="it-IT" sz="1400" dirty="0" err="1">
                          <a:latin typeface="TitilliumText22L" pitchFamily="50" charset="0"/>
                        </a:rPr>
                        <a:t>RegExp</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
        <p:nvSpPr>
          <p:cNvPr id="9420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Tabella 7"/>
          <p:cNvGraphicFramePr>
            <a:graphicFrameLocks noGrp="1"/>
          </p:cNvGraphicFramePr>
          <p:nvPr/>
        </p:nvGraphicFramePr>
        <p:xfrm>
          <a:off x="323528" y="3217902"/>
          <a:ext cx="8568952" cy="1082040"/>
        </p:xfrm>
        <a:graphic>
          <a:graphicData uri="http://schemas.openxmlformats.org/drawingml/2006/table">
            <a:tbl>
              <a:tblPr/>
              <a:tblGrid>
                <a:gridCol w="1885170"/>
                <a:gridCol w="6683782"/>
              </a:tblGrid>
              <a:tr h="0">
                <a:tc>
                  <a:txBody>
                    <a:bodyPr/>
                    <a:lstStyle/>
                    <a:p>
                      <a:pPr algn="l" fontAlgn="t"/>
                      <a:r>
                        <a:rPr lang="it-IT" sz="1400" dirty="0">
                          <a:latin typeface="TitilliumText22L" pitchFamily="50" charset="0"/>
                        </a:rPr>
                        <a:t>Metodo</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c>
                  <a:txBody>
                    <a:bodyPr/>
                    <a:lstStyle/>
                    <a:p>
                      <a:pPr algn="l" fontAlgn="t"/>
                      <a:r>
                        <a:rPr lang="it-IT" sz="1400">
                          <a:latin typeface="TitilliumText22L" pitchFamily="50" charset="0"/>
                        </a:rPr>
                        <a:t>Descrizione</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E5EECC"/>
                    </a:solidFill>
                  </a:tcPr>
                </a:tc>
              </a:tr>
              <a:tr h="0">
                <a:tc>
                  <a:txBody>
                    <a:bodyPr/>
                    <a:lstStyle/>
                    <a:p>
                      <a:pPr fontAlgn="t"/>
                      <a:r>
                        <a:rPr lang="it-IT" sz="1400" dirty="0" smtClean="0">
                          <a:solidFill>
                            <a:srgbClr val="900B09"/>
                          </a:solidFill>
                          <a:latin typeface="TitilliumText22L" pitchFamily="50" charset="0"/>
                        </a:rPr>
                        <a:t>compile()</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a:latin typeface="TitilliumText22L" pitchFamily="50" charset="0"/>
                        </a:rPr>
                        <a:t>Compila un espressione regolare</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err="1">
                          <a:solidFill>
                            <a:srgbClr val="900B09"/>
                          </a:solidFill>
                          <a:latin typeface="TitilliumText22L" pitchFamily="50" charset="0"/>
                        </a:rPr>
                        <a:t>exec</a:t>
                      </a:r>
                      <a:r>
                        <a:rPr lang="it-IT" sz="1400" dirty="0">
                          <a:solidFill>
                            <a:srgbClr val="900B09"/>
                          </a:solidFill>
                          <a:latin typeface="TitilliumText22L" pitchFamily="50" charset="0"/>
                        </a:rPr>
                        <a:t> ()</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dirty="0" smtClean="0">
                          <a:latin typeface="TitilliumText22L" pitchFamily="50" charset="0"/>
                        </a:rPr>
                        <a:t>Cerca la prima occorrenza e la restituisce</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r h="0">
                <a:tc>
                  <a:txBody>
                    <a:bodyPr/>
                    <a:lstStyle/>
                    <a:p>
                      <a:pPr fontAlgn="t"/>
                      <a:r>
                        <a:rPr lang="it-IT" sz="1400" dirty="0">
                          <a:solidFill>
                            <a:srgbClr val="900B09"/>
                          </a:solidFill>
                          <a:latin typeface="TitilliumText22L" pitchFamily="50" charset="0"/>
                        </a:rPr>
                        <a:t>test ()</a:t>
                      </a:r>
                      <a:endParaRPr lang="it-IT" sz="1400" dirty="0">
                        <a:latin typeface="TitilliumText22L" pitchFamily="50" charset="0"/>
                      </a:endParaRP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c>
                  <a:txBody>
                    <a:bodyPr/>
                    <a:lstStyle/>
                    <a:p>
                      <a:pPr fontAlgn="t"/>
                      <a:r>
                        <a:rPr lang="it-IT" sz="1400" dirty="0" smtClean="0">
                          <a:latin typeface="TitilliumText22L" pitchFamily="50" charset="0"/>
                        </a:rPr>
                        <a:t>Cerca la prima occorrenza .</a:t>
                      </a:r>
                      <a:r>
                        <a:rPr lang="it-IT" sz="1400" dirty="0">
                          <a:latin typeface="TitilliumText22L" pitchFamily="50" charset="0"/>
                        </a:rPr>
                        <a:t> Restituisce vero o falso</a:t>
                      </a:r>
                    </a:p>
                  </a:txBody>
                  <a:tcPr marL="28575" marR="28575" marT="28575" marB="28575">
                    <a:lnL w="9525" cap="flat" cmpd="sng" algn="ctr">
                      <a:solidFill>
                        <a:srgbClr val="C3C3C3"/>
                      </a:solidFill>
                      <a:prstDash val="solid"/>
                      <a:round/>
                      <a:headEnd type="none" w="med" len="med"/>
                      <a:tailEnd type="none" w="med" len="med"/>
                    </a:lnL>
                    <a:lnR w="9525" cap="flat" cmpd="sng" algn="ctr">
                      <a:solidFill>
                        <a:srgbClr val="C3C3C3"/>
                      </a:solidFill>
                      <a:prstDash val="solid"/>
                      <a:round/>
                      <a:headEnd type="none" w="med" len="med"/>
                      <a:tailEnd type="none" w="med" len="med"/>
                    </a:lnR>
                    <a:lnT w="9525" cap="flat" cmpd="sng" algn="ctr">
                      <a:solidFill>
                        <a:srgbClr val="C3C3C3"/>
                      </a:solidFill>
                      <a:prstDash val="solid"/>
                      <a:round/>
                      <a:headEnd type="none" w="med" len="med"/>
                      <a:tailEnd type="none" w="med" len="med"/>
                    </a:lnT>
                    <a:lnB w="9525" cap="flat" cmpd="sng" algn="ctr">
                      <a:solidFill>
                        <a:srgbClr val="C3C3C3"/>
                      </a:solidFill>
                      <a:prstDash val="solid"/>
                      <a:round/>
                      <a:headEnd type="none" w="med" len="med"/>
                      <a:tailEnd type="none" w="med" len="med"/>
                    </a:lnB>
                    <a:solidFill>
                      <a:srgbClr val="FFFFFF"/>
                    </a:solidFill>
                  </a:tcPr>
                </a:tc>
              </a:tr>
            </a:tbl>
          </a:graphicData>
        </a:graphic>
      </p:graphicFrame>
      <p:sp>
        <p:nvSpPr>
          <p:cNvPr id="9421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abb_2014">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ccademia">
      <a:majorFont>
        <a:latin typeface="Open Sans Extrabold"/>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Sisteminterattivi_2012</Template>
  <TotalTime>3067</TotalTime>
  <Words>5004</Words>
  <Application>Microsoft Office PowerPoint</Application>
  <PresentationFormat>Presentazione su schermo (16:9)</PresentationFormat>
  <Paragraphs>1025</Paragraphs>
  <Slides>99</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99</vt:i4>
      </vt:variant>
    </vt:vector>
  </HeadingPairs>
  <TitlesOfParts>
    <vt:vector size="111" baseType="lpstr">
      <vt:lpstr>Arial</vt:lpstr>
      <vt:lpstr>Calibri</vt:lpstr>
      <vt:lpstr>Courier New</vt:lpstr>
      <vt:lpstr>hooge 05_53</vt:lpstr>
      <vt:lpstr>Open Sans Extrabold</vt:lpstr>
      <vt:lpstr>Open Sans Light</vt:lpstr>
      <vt:lpstr>Source Code Pro</vt:lpstr>
      <vt:lpstr>Times New Roman</vt:lpstr>
      <vt:lpstr>TitilliumText22L</vt:lpstr>
      <vt:lpstr>verdana</vt:lpstr>
      <vt:lpstr>Wingdings</vt:lpstr>
      <vt:lpstr>aabb_2014</vt:lpstr>
      <vt:lpstr>LEZIONE 6</vt:lpstr>
      <vt:lpstr>JAVASCRIPT</vt:lpstr>
      <vt:lpstr>COSA È JAVASCRIPT</vt:lpstr>
      <vt:lpstr>PROGRAMMA È</vt:lpstr>
      <vt:lpstr>COSA È UN LINGUAGGIO DI PROGRAMMAZIONE</vt:lpstr>
      <vt:lpstr>COSA È UN LINGUAGGIO DI PROGRAMMAZIONE</vt:lpstr>
      <vt:lpstr>COSA È UN LINGUAGGIO DI PROGRAMMAZIONE</vt:lpstr>
      <vt:lpstr>JAVASCRIPT</vt:lpstr>
      <vt:lpstr>JAVASCRIPT</vt:lpstr>
      <vt:lpstr>JAVASCRIPT</vt:lpstr>
      <vt:lpstr>IL TAG SCRIPT</vt:lpstr>
      <vt:lpstr>ATTRIBUTI DI SCRIPT</vt:lpstr>
      <vt:lpstr>SCRIPT INCORPORATO</vt:lpstr>
      <vt:lpstr>FILE ESTERNO</vt:lpstr>
      <vt:lpstr>GESTIONE DIRETTA EVENTO</vt:lpstr>
      <vt:lpstr>eventi</vt:lpstr>
      <vt:lpstr>No script</vt:lpstr>
      <vt:lpstr>Presentazione standard di PowerPoint</vt:lpstr>
      <vt:lpstr>COMPILATO &lt;&gt; INTERPRETATO</vt:lpstr>
      <vt:lpstr>COMPILATO &lt;&gt; INTERPRETATO</vt:lpstr>
      <vt:lpstr>Presentazione standard di PowerPoint</vt:lpstr>
      <vt:lpstr>Presentazione standard di PowerPoint</vt:lpstr>
      <vt:lpstr>Presentazione standard di PowerPoint</vt:lpstr>
      <vt:lpstr>Presentazione standard di PowerPoint</vt:lpstr>
      <vt:lpstr>Presentazione standard di PowerPoint</vt:lpstr>
      <vt:lpstr>COMANDI JAVASCRIPT</vt:lpstr>
      <vt:lpstr>Presentazione standard di PowerPoint</vt:lpstr>
      <vt:lpstr>OPERATORI ARITMETICI</vt:lpstr>
      <vt:lpstr>OPERATORI DI ASSEGNAZIONE</vt:lpstr>
      <vt:lpstr>OPERATORI STRINGA</vt:lpstr>
      <vt:lpstr>STRINGHE E NUMERI</vt:lpstr>
      <vt:lpstr>OPERATORI DI COMPARAZIONE</vt:lpstr>
      <vt:lpstr>OPERATORI LOGICI</vt:lpstr>
      <vt:lpstr>OPERATORI SU BIT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VARIABILI</vt:lpstr>
      <vt:lpstr>TIPI IN JAVASCRIPT</vt:lpstr>
      <vt:lpstr>DEFINIRE UNA VARIABILE</vt:lpstr>
      <vt:lpstr>Assegnare un valore</vt:lpstr>
      <vt:lpstr>richiamare un metodo</vt:lpstr>
      <vt:lpstr>FUNZIONI GLOBALI</vt:lpstr>
      <vt:lpstr>PROPRIETÀ GLOBALI</vt:lpstr>
      <vt:lpstr>FUNZIONI GLOBALI</vt:lpstr>
      <vt:lpstr>Presentazione standard di PowerPoint</vt:lpstr>
      <vt:lpstr>COSA È UNA FUNZIONE</vt:lpstr>
      <vt:lpstr>Utilità delle FUNZIONi</vt:lpstr>
      <vt:lpstr>IN JAVASCRIPT</vt:lpstr>
      <vt:lpstr>DEFINIZIONE</vt:lpstr>
      <vt:lpstr>ESEMPIO 1</vt:lpstr>
      <vt:lpstr>ESEMPIO 2</vt:lpstr>
      <vt:lpstr>FUNZIONI INCORPORATE</vt:lpstr>
      <vt:lpstr>SCRITTURA DI FUNZIONI CON NOME</vt:lpstr>
      <vt:lpstr>SCRITTURA DI FUNZIONI ANONIME </vt:lpstr>
      <vt:lpstr>PASSAGGIO DI PARAMETRI</vt:lpstr>
      <vt:lpstr>RESTITUZIONE DI VALORI</vt:lpstr>
      <vt:lpstr>JAVASCRIPT</vt:lpstr>
      <vt:lpstr>STRING</vt:lpstr>
      <vt:lpstr>CONSTRUCTOR</vt:lpstr>
      <vt:lpstr>PROPRIETÀ</vt:lpstr>
      <vt:lpstr>MANIPOLAZIONE</vt:lpstr>
      <vt:lpstr>ARRAY</vt:lpstr>
      <vt:lpstr>CONSTRUCTOR</vt:lpstr>
      <vt:lpstr>PROPRIETÀ</vt:lpstr>
      <vt:lpstr>METODI</vt:lpstr>
      <vt:lpstr>sort</vt:lpstr>
      <vt:lpstr>DATE</vt:lpstr>
      <vt:lpstr>CONSTRUCTOR</vt:lpstr>
      <vt:lpstr>Metodo statico</vt:lpstr>
      <vt:lpstr>Presentazione standard di PowerPoint</vt:lpstr>
      <vt:lpstr>Presentazione standard di PowerPoint</vt:lpstr>
      <vt:lpstr>Presentazione standard di PowerPoint</vt:lpstr>
      <vt:lpstr>NUMBER</vt:lpstr>
      <vt:lpstr>constructor</vt:lpstr>
      <vt:lpstr>proprietà statiche</vt:lpstr>
      <vt:lpstr>metodi</vt:lpstr>
      <vt:lpstr>MATH</vt:lpstr>
      <vt:lpstr>Proprietà statiche</vt:lpstr>
      <vt:lpstr>metodi statici</vt:lpstr>
      <vt:lpstr>REGEXP</vt:lpstr>
      <vt:lpstr>constructor</vt:lpstr>
      <vt:lpstr>modificatori</vt:lpstr>
      <vt:lpstr>parentesi quadre</vt:lpstr>
      <vt:lpstr>metacaratteri</vt:lpstr>
      <vt:lpstr>Quantificatori</vt:lpstr>
      <vt:lpstr>prorietà e metodi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ISTRUZIONI</dc:title>
  <dc:creator>Bruno Migliaretti</dc:creator>
  <cp:lastModifiedBy>Bruno Migliaretti</cp:lastModifiedBy>
  <cp:revision>37</cp:revision>
  <dcterms:created xsi:type="dcterms:W3CDTF">2014-03-31T14:34:58Z</dcterms:created>
  <dcterms:modified xsi:type="dcterms:W3CDTF">2015-04-20T14:29:43Z</dcterms:modified>
</cp:coreProperties>
</file>