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443" r:id="rId2"/>
    <p:sldId id="434" r:id="rId3"/>
    <p:sldId id="417" r:id="rId4"/>
    <p:sldId id="418" r:id="rId5"/>
    <p:sldId id="419" r:id="rId6"/>
    <p:sldId id="420" r:id="rId7"/>
    <p:sldId id="421" r:id="rId8"/>
    <p:sldId id="422" r:id="rId9"/>
    <p:sldId id="424" r:id="rId10"/>
    <p:sldId id="426" r:id="rId11"/>
    <p:sldId id="389" r:id="rId12"/>
    <p:sldId id="390" r:id="rId13"/>
    <p:sldId id="391" r:id="rId14"/>
    <p:sldId id="392" r:id="rId15"/>
    <p:sldId id="393" r:id="rId16"/>
    <p:sldId id="394" r:id="rId17"/>
    <p:sldId id="407" r:id="rId18"/>
    <p:sldId id="395" r:id="rId19"/>
    <p:sldId id="409" r:id="rId20"/>
    <p:sldId id="410" r:id="rId21"/>
    <p:sldId id="408" r:id="rId22"/>
    <p:sldId id="256" r:id="rId23"/>
    <p:sldId id="436" r:id="rId24"/>
    <p:sldId id="438" r:id="rId25"/>
    <p:sldId id="439" r:id="rId26"/>
    <p:sldId id="440" r:id="rId27"/>
    <p:sldId id="437" r:id="rId28"/>
    <p:sldId id="441" r:id="rId29"/>
    <p:sldId id="442" r:id="rId30"/>
    <p:sldId id="259" r:id="rId31"/>
    <p:sldId id="260" r:id="rId32"/>
    <p:sldId id="261" r:id="rId33"/>
    <p:sldId id="262" r:id="rId34"/>
    <p:sldId id="263" r:id="rId35"/>
    <p:sldId id="264" r:id="rId36"/>
    <p:sldId id="258" r:id="rId37"/>
    <p:sldId id="416" r:id="rId38"/>
    <p:sldId id="411" r:id="rId39"/>
    <p:sldId id="412" r:id="rId40"/>
    <p:sldId id="413" r:id="rId41"/>
    <p:sldId id="415" r:id="rId42"/>
    <p:sldId id="427" r:id="rId43"/>
    <p:sldId id="400" r:id="rId44"/>
    <p:sldId id="428" r:id="rId45"/>
    <p:sldId id="403" r:id="rId46"/>
    <p:sldId id="429" r:id="rId47"/>
    <p:sldId id="430" r:id="rId48"/>
    <p:sldId id="402" r:id="rId49"/>
    <p:sldId id="287" r:id="rId50"/>
    <p:sldId id="435" r:id="rId51"/>
    <p:sldId id="288" r:id="rId52"/>
    <p:sldId id="289" r:id="rId53"/>
    <p:sldId id="290" r:id="rId54"/>
    <p:sldId id="291" r:id="rId55"/>
    <p:sldId id="292" r:id="rId56"/>
    <p:sldId id="294" r:id="rId57"/>
    <p:sldId id="295" r:id="rId58"/>
    <p:sldId id="296" r:id="rId59"/>
    <p:sldId id="297" r:id="rId60"/>
    <p:sldId id="298" r:id="rId61"/>
    <p:sldId id="299" r:id="rId62"/>
    <p:sldId id="300" r:id="rId63"/>
    <p:sldId id="301" r:id="rId64"/>
    <p:sldId id="302" r:id="rId65"/>
    <p:sldId id="303" r:id="rId66"/>
    <p:sldId id="304" r:id="rId67"/>
    <p:sldId id="305" r:id="rId68"/>
    <p:sldId id="306" r:id="rId69"/>
    <p:sldId id="307" r:id="rId70"/>
    <p:sldId id="385" r:id="rId71"/>
    <p:sldId id="386" r:id="rId72"/>
    <p:sldId id="387" r:id="rId73"/>
    <p:sldId id="388" r:id="rId74"/>
    <p:sldId id="312" r:id="rId75"/>
  </p:sldIdLst>
  <p:sldSz cx="9144000" cy="5143500" type="screen16x9"/>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5" d="100"/>
          <a:sy n="145" d="100"/>
        </p:scale>
        <p:origin x="624" y="12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1597819"/>
            <a:ext cx="7772400" cy="1102519"/>
          </a:xfrm>
        </p:spPr>
        <p:txBody>
          <a:bodyPr/>
          <a:lstStyle>
            <a:lvl1pPr>
              <a:defRPr spc="300"/>
            </a:lvl1pPr>
          </a:lstStyle>
          <a:p>
            <a:r>
              <a:rPr lang="it-IT" dirty="0" smtClean="0"/>
              <a:t>INSERIRE IL TITOLO</a:t>
            </a:r>
            <a:endParaRPr lang="it-IT" dirty="0"/>
          </a:p>
        </p:txBody>
      </p:sp>
      <p:sp>
        <p:nvSpPr>
          <p:cNvPr id="3" name="Sottotitolo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dirty="0"/>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05979"/>
            <a:ext cx="2057400" cy="4388644"/>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05979"/>
            <a:ext cx="6019800" cy="438864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415354"/>
            <a:ext cx="8229600" cy="857250"/>
          </a:xfrm>
        </p:spPr>
        <p:txBody>
          <a:bodyPr/>
          <a:lstStyle>
            <a:lvl1pPr>
              <a:defRPr spc="600">
                <a:latin typeface="+mn-lt"/>
              </a:defRPr>
            </a:lvl1pPr>
          </a:lstStyle>
          <a:p>
            <a:r>
              <a:rPr lang="it-IT" dirty="0" smtClean="0"/>
              <a:t>INSERIRE UN TITOLO</a:t>
            </a:r>
            <a:endParaRPr lang="it-IT" dirty="0"/>
          </a:p>
        </p:txBody>
      </p:sp>
      <p:sp>
        <p:nvSpPr>
          <p:cNvPr id="3" name="Segnaposto contenuto 2"/>
          <p:cNvSpPr>
            <a:spLocks noGrp="1"/>
          </p:cNvSpPr>
          <p:nvPr>
            <p:ph idx="1"/>
          </p:nvPr>
        </p:nvSpPr>
        <p:spPr>
          <a:xfrm>
            <a:off x="457200" y="1409526"/>
            <a:ext cx="8229600" cy="325045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305176"/>
            <a:ext cx="7772400" cy="1021556"/>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8" name="Rectangle 5"/>
          <p:cNvSpPr>
            <a:spLocks noGrp="1" noChangeArrowheads="1"/>
          </p:cNvSpPr>
          <p:nvPr>
            <p:ph type="ftr" sz="quarter" idx="11"/>
          </p:nvPr>
        </p:nvSpPr>
        <p:spPr>
          <a:ln/>
        </p:spPr>
        <p:txBody>
          <a:bodyPr/>
          <a:lstStyle>
            <a:lvl1pPr>
              <a:defRPr/>
            </a:lvl1pPr>
          </a:lstStyle>
          <a:p>
            <a:endParaRPr lang="it-IT"/>
          </a:p>
        </p:txBody>
      </p:sp>
      <p:sp>
        <p:nvSpPr>
          <p:cNvPr id="9"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4" name="Rectangle 5"/>
          <p:cNvSpPr>
            <a:spLocks noGrp="1" noChangeArrowheads="1"/>
          </p:cNvSpPr>
          <p:nvPr>
            <p:ph type="ftr" sz="quarter" idx="11"/>
          </p:nvPr>
        </p:nvSpPr>
        <p:spPr>
          <a:ln/>
        </p:spPr>
        <p:txBody>
          <a:bodyPr/>
          <a:lstStyle>
            <a:lvl1pPr>
              <a:defRPr/>
            </a:lvl1pPr>
          </a:lstStyle>
          <a:p>
            <a:endParaRPr lang="it-IT"/>
          </a:p>
        </p:txBody>
      </p:sp>
      <p:sp>
        <p:nvSpPr>
          <p:cNvPr id="5"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3" name="Rectangle 5"/>
          <p:cNvSpPr>
            <a:spLocks noGrp="1" noChangeArrowheads="1"/>
          </p:cNvSpPr>
          <p:nvPr>
            <p:ph type="ftr" sz="quarter" idx="11"/>
          </p:nvPr>
        </p:nvSpPr>
        <p:spPr>
          <a:ln/>
        </p:spPr>
        <p:txBody>
          <a:bodyPr/>
          <a:lstStyle>
            <a:lvl1pPr>
              <a:defRPr/>
            </a:lvl1pPr>
          </a:lstStyle>
          <a:p>
            <a:endParaRPr lang="it-IT"/>
          </a:p>
        </p:txBody>
      </p:sp>
      <p:sp>
        <p:nvSpPr>
          <p:cNvPr id="4"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04787"/>
            <a:ext cx="3008313" cy="871538"/>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3600450"/>
            <a:ext cx="5486400" cy="425054"/>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p>
        </p:txBody>
      </p:sp>
      <p:sp>
        <p:nvSpPr>
          <p:cNvPr id="4" name="Segnaposto tes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13/04/2015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A91562E3-48FC-4576-B776-E6087E72B2C5}" type="datetimeFigureOut">
              <a:rPr lang="it-IT" smtClean="0"/>
              <a:pPr/>
              <a:t>13/04/2015</a:t>
            </a:fld>
            <a:endParaRPr lang="it-IT"/>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it-IT"/>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288B551-527B-470A-B8A2-348D40C0AC9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images.google.com/imgres?imgurl=http://www.unipa.it/paolo.monella/labinformatica/2007_2008/prove/finale/img/pinguino.gif&amp;imgrefurl=http://www.unipa.it/paolo.monella/labinformatica/2007_2008/prove/finale/nelmezzodelcammindinostravita.html&amp;usg=__n1ohB7S5dNiZ18dNoLiC41F1pZk=&amp;h=356&amp;w=291&amp;sz=17&amp;hl=it&amp;start=7&amp;um=1&amp;tbnid=w07v1Gi4oG_lTM:&amp;tbnh=121&amp;tbnw=99&amp;prev=/images?q=linux+logo&amp;hl=it&amp;rls=com.microsoft:it:IE-SearchBox&amp;rlz=1I7DVXA&amp;sa=X&amp;um=1" TargetMode="External"/><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hyperlink" Target="http://images.google.com/imgres?imgurl=http://www1.cs.columbia.edu/~sedwards/apple2fpga/apple_logo_rainbow_6_color.jpg&amp;imgrefurl=http://www1.cs.columbia.edu/~sedwards/apple2fpga/&amp;usg=__At7zGmm0qGQhfA6RKThzzDqeKOA=&amp;h=455&amp;w=395&amp;sz=29&amp;hl=it&amp;start=8&amp;um=1&amp;tbnid=epcdLO4cz9RHcM:&amp;tbnh=128&amp;tbnw=111&amp;prev=/images?q=apple+logo&amp;hl=it&amp;rls=com.microsoft:it:IE-SearchBox&amp;rlz=1I7DVXA&amp;sa=G&amp;um=1" TargetMode="External"/><Relationship Id="rId4" Type="http://schemas.openxmlformats.org/officeDocument/2006/relationships/image" Target="../media/image8.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images.google.com/imgres?imgurl=http://www.unipa.it/paolo.monella/labinformatica/2007_2008/prove/finale/img/pinguino.gif&amp;imgrefurl=http://www.unipa.it/paolo.monella/labinformatica/2007_2008/prove/finale/nelmezzodelcammindinostravita.html&amp;usg=__n1ohB7S5dNiZ18dNoLiC41F1pZk=&amp;h=356&amp;w=291&amp;sz=17&amp;hl=it&amp;start=7&amp;um=1&amp;tbnid=w07v1Gi4oG_lTM:&amp;tbnh=121&amp;tbnw=99&amp;prev=/images?q=linux+logo&amp;hl=it&amp;rls=com.microsoft:it:IE-SearchBox&amp;rlz=1I7DVXA&amp;sa=X&amp;um=1" TargetMode="External"/><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hyperlink" Target="http://images.google.com/imgres?imgurl=http://www1.cs.columbia.edu/~sedwards/apple2fpga/apple_logo_rainbow_6_color.jpg&amp;imgrefurl=http://www1.cs.columbia.edu/~sedwards/apple2fpga/&amp;usg=__At7zGmm0qGQhfA6RKThzzDqeKOA=&amp;h=455&amp;w=395&amp;sz=29&amp;hl=it&amp;start=8&amp;um=1&amp;tbnid=epcdLO4cz9RHcM:&amp;tbnh=128&amp;tbnw=111&amp;prev=/images?q=apple+logo&amp;hl=it&amp;rls=com.microsoft:it:IE-SearchBox&amp;rlz=1I7DVXA&amp;sa=G&amp;um=1" TargetMode="External"/><Relationship Id="rId4" Type="http://schemas.openxmlformats.org/officeDocument/2006/relationships/image" Target="../media/image8.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solidFill>
                  <a:schemeClr val="accent1"/>
                </a:solidFill>
              </a:rPr>
              <a:t>LEZIONE 5</a:t>
            </a:r>
            <a:endParaRPr lang="it-IT" dirty="0">
              <a:solidFill>
                <a:schemeClr val="accent1"/>
              </a:solidFill>
            </a:endParaRPr>
          </a:p>
        </p:txBody>
      </p:sp>
      <p:sp>
        <p:nvSpPr>
          <p:cNvPr id="3" name="Sottotitolo 2"/>
          <p:cNvSpPr>
            <a:spLocks noGrp="1"/>
          </p:cNvSpPr>
          <p:nvPr>
            <p:ph type="subTitle" idx="1"/>
          </p:nvPr>
        </p:nvSpPr>
        <p:spPr/>
        <p:txBody>
          <a:bodyPr/>
          <a:lstStyle/>
          <a:p>
            <a:r>
              <a:rPr lang="it-IT" dirty="0" err="1" smtClean="0"/>
              <a:t>Javascript</a:t>
            </a:r>
            <a:endParaRPr lang="it-IT" dirty="0"/>
          </a:p>
        </p:txBody>
      </p:sp>
    </p:spTree>
    <p:extLst>
      <p:ext uri="{BB962C8B-B14F-4D97-AF65-F5344CB8AC3E}">
        <p14:creationId xmlns:p14="http://schemas.microsoft.com/office/powerpoint/2010/main" val="23308430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73528"/>
            <a:ext cx="8229600" cy="489701"/>
          </a:xfrm>
        </p:spPr>
        <p:txBody>
          <a:bodyPr>
            <a:normAutofit fontScale="90000"/>
          </a:bodyPr>
          <a:lstStyle/>
          <a:p>
            <a:r>
              <a:rPr lang="it-IT" dirty="0" smtClean="0">
                <a:solidFill>
                  <a:schemeClr val="accent1">
                    <a:lumMod val="75000"/>
                  </a:schemeClr>
                </a:solidFill>
              </a:rPr>
              <a:t>PAGINE WEB DINAMICHE</a:t>
            </a:r>
            <a:endParaRPr lang="it-IT" dirty="0">
              <a:solidFill>
                <a:schemeClr val="accent1">
                  <a:lumMod val="75000"/>
                </a:schemeClr>
              </a:solidFill>
            </a:endParaRPr>
          </a:p>
        </p:txBody>
      </p:sp>
      <p:sp>
        <p:nvSpPr>
          <p:cNvPr id="3" name="Segnaposto contenuto 2"/>
          <p:cNvSpPr>
            <a:spLocks noGrp="1"/>
          </p:cNvSpPr>
          <p:nvPr>
            <p:ph idx="1"/>
          </p:nvPr>
        </p:nvSpPr>
        <p:spPr>
          <a:xfrm>
            <a:off x="457200" y="1113589"/>
            <a:ext cx="8229600" cy="3394472"/>
          </a:xfrm>
        </p:spPr>
        <p:txBody>
          <a:bodyPr>
            <a:noAutofit/>
          </a:bodyPr>
          <a:lstStyle/>
          <a:p>
            <a:r>
              <a:rPr lang="it-IT" sz="1800" dirty="0" err="1" smtClean="0"/>
              <a:t>Client-side</a:t>
            </a:r>
            <a:r>
              <a:rPr lang="it-IT" sz="1800" dirty="0" smtClean="0"/>
              <a:t> (Programmazione del Browser) :</a:t>
            </a:r>
            <a:endParaRPr lang="it-IT" sz="1800" dirty="0"/>
          </a:p>
          <a:p>
            <a:pPr lvl="1"/>
            <a:r>
              <a:rPr lang="it-IT" sz="1800" dirty="0" err="1" smtClean="0"/>
              <a:t>JavaScript</a:t>
            </a:r>
            <a:r>
              <a:rPr lang="it-IT" sz="1800" dirty="0" smtClean="0"/>
              <a:t> </a:t>
            </a:r>
            <a:endParaRPr lang="it-IT" sz="1800" dirty="0"/>
          </a:p>
          <a:p>
            <a:pPr lvl="1"/>
            <a:r>
              <a:rPr lang="it-IT" sz="1800" dirty="0" smtClean="0"/>
              <a:t>Java Applet</a:t>
            </a:r>
          </a:p>
          <a:p>
            <a:pPr lvl="1"/>
            <a:r>
              <a:rPr lang="it-IT" sz="1800" dirty="0" smtClean="0"/>
              <a:t>Flash</a:t>
            </a:r>
            <a:endParaRPr lang="it-IT" sz="1800" dirty="0"/>
          </a:p>
          <a:p>
            <a:r>
              <a:rPr lang="it-IT" sz="1800" dirty="0" err="1" smtClean="0"/>
              <a:t>Server-side</a:t>
            </a:r>
            <a:r>
              <a:rPr lang="it-IT" sz="1800" dirty="0" smtClean="0"/>
              <a:t> (Programmazione del Web Server):</a:t>
            </a:r>
            <a:endParaRPr lang="it-IT" sz="1800" dirty="0"/>
          </a:p>
          <a:p>
            <a:pPr lvl="1"/>
            <a:r>
              <a:rPr lang="it-IT" sz="1800" dirty="0" smtClean="0"/>
              <a:t>ASP e </a:t>
            </a:r>
            <a:r>
              <a:rPr lang="it-IT" sz="1800" dirty="0" err="1" smtClean="0"/>
              <a:t>ASP.NET</a:t>
            </a:r>
            <a:r>
              <a:rPr lang="it-IT" sz="1800" dirty="0" smtClean="0"/>
              <a:t> </a:t>
            </a:r>
            <a:r>
              <a:rPr lang="it-IT" sz="1800" dirty="0"/>
              <a:t>di Microsoft </a:t>
            </a:r>
          </a:p>
          <a:p>
            <a:pPr lvl="1"/>
            <a:r>
              <a:rPr lang="it-IT" sz="1800" dirty="0" smtClean="0"/>
              <a:t>PHP </a:t>
            </a:r>
            <a:endParaRPr lang="it-IT" sz="1800" dirty="0"/>
          </a:p>
          <a:p>
            <a:pPr lvl="1"/>
            <a:r>
              <a:rPr lang="it-IT" sz="1800" dirty="0" smtClean="0"/>
              <a:t>JSP </a:t>
            </a:r>
            <a:r>
              <a:rPr lang="it-IT" sz="1800" dirty="0"/>
              <a:t>(Java Server </a:t>
            </a:r>
            <a:r>
              <a:rPr lang="it-IT" sz="1800" dirty="0" err="1"/>
              <a:t>Pages</a:t>
            </a:r>
            <a:r>
              <a:rPr lang="it-IT" sz="1800" dirty="0" smtClean="0"/>
              <a:t>)</a:t>
            </a:r>
            <a:endParaRPr lang="it-IT" sz="1800" dirty="0"/>
          </a:p>
          <a:p>
            <a:r>
              <a:rPr lang="it-IT" sz="1800" b="1" dirty="0" smtClean="0"/>
              <a:t>NB</a:t>
            </a:r>
            <a:r>
              <a:rPr lang="it-IT" sz="1800" b="1" dirty="0"/>
              <a:t>: </a:t>
            </a:r>
            <a:r>
              <a:rPr lang="it-IT" sz="1800" b="1" dirty="0" smtClean="0"/>
              <a:t>Per le tecnologia </a:t>
            </a:r>
            <a:r>
              <a:rPr lang="it-IT" sz="1800" b="1" dirty="0" err="1" smtClean="0"/>
              <a:t>Client-side</a:t>
            </a:r>
            <a:r>
              <a:rPr lang="it-IT" sz="1800" b="1" dirty="0" smtClean="0"/>
              <a:t> è necessario che il Browser </a:t>
            </a:r>
            <a:r>
              <a:rPr lang="it-IT" sz="1800" b="1" dirty="0"/>
              <a:t>sappia </a:t>
            </a:r>
            <a:r>
              <a:rPr lang="it-IT" sz="1800" b="1" dirty="0" smtClean="0"/>
              <a:t>interpretare le istruzioni!</a:t>
            </a:r>
            <a:endParaRPr lang="it-IT"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597819"/>
            <a:ext cx="7772400" cy="1676009"/>
          </a:xfrm>
        </p:spPr>
        <p:txBody>
          <a:bodyPr>
            <a:noAutofit/>
          </a:bodyPr>
          <a:lstStyle/>
          <a:p>
            <a:r>
              <a:rPr lang="it-IT" sz="6000" dirty="0" smtClean="0">
                <a:solidFill>
                  <a:srgbClr val="006699"/>
                </a:solidFill>
              </a:rPr>
              <a:t>HTML</a:t>
            </a:r>
            <a:endParaRPr lang="it-IT" sz="6000" dirty="0">
              <a:solidFill>
                <a:srgbClr val="00669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9502"/>
            <a:ext cx="8229600" cy="857250"/>
          </a:xfrm>
        </p:spPr>
        <p:txBody>
          <a:bodyPr>
            <a:noAutofit/>
          </a:bodyPr>
          <a:lstStyle/>
          <a:p>
            <a:r>
              <a:rPr lang="it-IT" dirty="0" err="1" smtClean="0">
                <a:solidFill>
                  <a:schemeClr val="accent1">
                    <a:lumMod val="75000"/>
                  </a:schemeClr>
                </a:solidFill>
              </a:rPr>
              <a:t>FORMATTAZIONE…</a:t>
            </a:r>
            <a:endParaRPr lang="it-IT" dirty="0">
              <a:solidFill>
                <a:schemeClr val="accent1">
                  <a:lumMod val="75000"/>
                </a:schemeClr>
              </a:solidFill>
            </a:endParaRPr>
          </a:p>
        </p:txBody>
      </p:sp>
      <p:sp>
        <p:nvSpPr>
          <p:cNvPr id="3" name="Segnaposto contenuto 2"/>
          <p:cNvSpPr>
            <a:spLocks noGrp="1"/>
          </p:cNvSpPr>
          <p:nvPr>
            <p:ph idx="1"/>
          </p:nvPr>
        </p:nvSpPr>
        <p:spPr>
          <a:xfrm>
            <a:off x="457200" y="1131590"/>
            <a:ext cx="8229600" cy="3600400"/>
          </a:xfrm>
        </p:spPr>
        <p:txBody>
          <a:bodyPr>
            <a:noAutofit/>
          </a:bodyPr>
          <a:lstStyle/>
          <a:p>
            <a:pPr>
              <a:lnSpc>
                <a:spcPct val="110000"/>
              </a:lnSpc>
            </a:pPr>
            <a:r>
              <a:rPr lang="it-IT" sz="1800" b="1" dirty="0" smtClean="0">
                <a:solidFill>
                  <a:schemeClr val="accent1">
                    <a:lumMod val="75000"/>
                  </a:schemeClr>
                </a:solidFill>
              </a:rPr>
              <a:t>HTML</a:t>
            </a:r>
            <a:r>
              <a:rPr lang="it-IT" sz="1800" dirty="0" smtClean="0"/>
              <a:t> è l'acronimo di </a:t>
            </a:r>
            <a:r>
              <a:rPr lang="it-IT" sz="1800" b="1" dirty="0" err="1" smtClean="0">
                <a:solidFill>
                  <a:schemeClr val="accent1">
                    <a:lumMod val="75000"/>
                  </a:schemeClr>
                </a:solidFill>
              </a:rPr>
              <a:t>H</a:t>
            </a:r>
            <a:r>
              <a:rPr lang="it-IT" sz="1800" dirty="0" err="1" smtClean="0"/>
              <a:t>yper</a:t>
            </a:r>
            <a:r>
              <a:rPr lang="it-IT" sz="1800" b="1" dirty="0" err="1" smtClean="0">
                <a:solidFill>
                  <a:schemeClr val="accent1">
                    <a:lumMod val="75000"/>
                  </a:schemeClr>
                </a:solidFill>
              </a:rPr>
              <a:t>T</a:t>
            </a:r>
            <a:r>
              <a:rPr lang="it-IT" sz="1800" dirty="0" err="1" smtClean="0"/>
              <a:t>ext</a:t>
            </a:r>
            <a:r>
              <a:rPr lang="it-IT" sz="1800" dirty="0" smtClean="0"/>
              <a:t> </a:t>
            </a:r>
            <a:r>
              <a:rPr lang="it-IT" sz="1800" b="1" dirty="0" smtClean="0">
                <a:solidFill>
                  <a:schemeClr val="accent1">
                    <a:lumMod val="75000"/>
                  </a:schemeClr>
                </a:solidFill>
              </a:rPr>
              <a:t>M</a:t>
            </a:r>
            <a:r>
              <a:rPr lang="it-IT" sz="1800" dirty="0" smtClean="0"/>
              <a:t>arkup </a:t>
            </a:r>
            <a:r>
              <a:rPr lang="it-IT" sz="1800" b="1" dirty="0" err="1" smtClean="0">
                <a:solidFill>
                  <a:schemeClr val="accent1">
                    <a:lumMod val="75000"/>
                  </a:schemeClr>
                </a:solidFill>
              </a:rPr>
              <a:t>L</a:t>
            </a:r>
            <a:r>
              <a:rPr lang="it-IT" sz="1800" dirty="0" err="1" smtClean="0"/>
              <a:t>anguage</a:t>
            </a:r>
            <a:r>
              <a:rPr lang="it-IT" sz="1800" dirty="0" smtClean="0"/>
              <a:t> ("Linguaggio a marcatori per gli Ipertesti"). </a:t>
            </a:r>
          </a:p>
          <a:p>
            <a:pPr>
              <a:lnSpc>
                <a:spcPct val="110000"/>
              </a:lnSpc>
            </a:pPr>
            <a:r>
              <a:rPr lang="it-IT" sz="1800" dirty="0" smtClean="0"/>
              <a:t>Non è un linguaggio di programmazione non ha, cioè, meccanismi che consentono di prendere delle decisioni ("in questa situazione fai questo, in quest'altra fai quest'altro"), e non è in grado di compiere delle iterazioni ("ripeti questa cosa, finché non succede questo"), né ha altri costrutti propri della programmazione.</a:t>
            </a:r>
          </a:p>
          <a:p>
            <a:pPr>
              <a:lnSpc>
                <a:spcPct val="110000"/>
              </a:lnSpc>
            </a:pPr>
            <a:r>
              <a:rPr lang="it-IT" sz="1800" dirty="0" smtClean="0"/>
              <a:t>Si tratta invece di un linguaggio descrittivo che usa dei contrassegni (o ' marcatori'), che permette di strutturare gli elementi di una pagina in blocchi la cui tipologia e le cui caratteristiche vengono definite attraverso appositi marcatori, detti </a:t>
            </a:r>
            <a:r>
              <a:rPr lang="it-IT" sz="1800" b="1" dirty="0" err="1" smtClean="0">
                <a:solidFill>
                  <a:schemeClr val="accent1">
                    <a:lumMod val="75000"/>
                  </a:schemeClr>
                </a:solidFill>
                <a:latin typeface="+mj-lt"/>
              </a:rPr>
              <a:t>tag</a:t>
            </a:r>
            <a:r>
              <a:rPr lang="it-IT" sz="1800" dirty="0" smtClean="0"/>
              <a:t>.</a:t>
            </a:r>
            <a:endParaRPr lang="it-IT"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9502"/>
            <a:ext cx="8229600" cy="857250"/>
          </a:xfrm>
        </p:spPr>
        <p:txBody>
          <a:bodyPr>
            <a:noAutofit/>
          </a:bodyPr>
          <a:lstStyle/>
          <a:p>
            <a:r>
              <a:rPr lang="it-IT" dirty="0" smtClean="0">
                <a:solidFill>
                  <a:schemeClr val="accent1">
                    <a:lumMod val="75000"/>
                  </a:schemeClr>
                </a:solidFill>
              </a:rPr>
              <a:t>… E STRUTTURA</a:t>
            </a:r>
            <a:endParaRPr lang="it-IT" dirty="0">
              <a:solidFill>
                <a:schemeClr val="accent1">
                  <a:lumMod val="75000"/>
                </a:schemeClr>
              </a:solidFill>
            </a:endParaRPr>
          </a:p>
        </p:txBody>
      </p:sp>
      <p:sp>
        <p:nvSpPr>
          <p:cNvPr id="3" name="Segnaposto contenuto 2"/>
          <p:cNvSpPr>
            <a:spLocks noGrp="1"/>
          </p:cNvSpPr>
          <p:nvPr>
            <p:ph idx="1"/>
          </p:nvPr>
        </p:nvSpPr>
        <p:spPr>
          <a:xfrm>
            <a:off x="457200" y="1131590"/>
            <a:ext cx="8229600" cy="3600400"/>
          </a:xfrm>
        </p:spPr>
        <p:txBody>
          <a:bodyPr>
            <a:noAutofit/>
          </a:bodyPr>
          <a:lstStyle/>
          <a:p>
            <a:r>
              <a:rPr lang="it-IT" sz="2000" dirty="0" smtClean="0"/>
              <a:t>In origine HTML è stato concepito principalmente per formattare il testo: elementi con un preciso significato semantico si mischiavano con elementi di pura formattazione.</a:t>
            </a:r>
          </a:p>
          <a:p>
            <a:r>
              <a:rPr lang="it-IT" sz="2000" dirty="0" smtClean="0"/>
              <a:t>Con l’evoluzione di html in </a:t>
            </a:r>
            <a:r>
              <a:rPr lang="it-IT" sz="2000" dirty="0" err="1" smtClean="0"/>
              <a:t>xhtml</a:t>
            </a:r>
            <a:r>
              <a:rPr lang="it-IT" sz="2000" dirty="0" smtClean="0"/>
              <a:t> e in html 5 i </a:t>
            </a:r>
            <a:r>
              <a:rPr lang="it-IT" sz="2000" dirty="0" err="1" smtClean="0"/>
              <a:t>tag</a:t>
            </a:r>
            <a:r>
              <a:rPr lang="it-IT" sz="2000" dirty="0" smtClean="0"/>
              <a:t> hanno sempre più assunto il compito di articolare la pagina i blocchi semantici e logici:</a:t>
            </a:r>
          </a:p>
          <a:p>
            <a:pPr lvl="1"/>
            <a:r>
              <a:rPr lang="it-IT" sz="1600" dirty="0" smtClean="0"/>
              <a:t>Tutti i </a:t>
            </a:r>
            <a:r>
              <a:rPr lang="it-IT" sz="1600" dirty="0" err="1" smtClean="0"/>
              <a:t>tag</a:t>
            </a:r>
            <a:r>
              <a:rPr lang="it-IT" sz="1600" dirty="0" smtClean="0"/>
              <a:t> di pura formattazione vanno considerati elementi deprecati. </a:t>
            </a:r>
          </a:p>
          <a:p>
            <a:pPr lvl="1"/>
            <a:r>
              <a:rPr lang="it-IT" sz="1600" dirty="0" smtClean="0"/>
              <a:t>Al contrario con html 5 sono stati introdotti </a:t>
            </a:r>
            <a:r>
              <a:rPr lang="it-IT" sz="1600" dirty="0" err="1" smtClean="0"/>
              <a:t>tag</a:t>
            </a:r>
            <a:r>
              <a:rPr lang="it-IT" sz="1600" dirty="0" smtClean="0"/>
              <a:t> che hanno l’unica funzione di definire in maniere più robusta le parti in cui è articolata una pagina Web (testata, piè di pagina, barra di navigazione, ecc.) dal punto di vista dell’organizzazione dei contenuti e dalla navigazione..</a:t>
            </a:r>
          </a:p>
          <a:p>
            <a:r>
              <a:rPr lang="it-IT" sz="2000" dirty="0" smtClean="0"/>
              <a:t>Il compito di definire l’aspetto di una pagina è affidato ai fogli di stile.</a:t>
            </a:r>
            <a:endParaRPr lang="it-IT"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1510"/>
            <a:ext cx="8229600" cy="857250"/>
          </a:xfrm>
        </p:spPr>
        <p:txBody>
          <a:bodyPr>
            <a:noAutofit/>
          </a:bodyPr>
          <a:lstStyle/>
          <a:p>
            <a:r>
              <a:rPr lang="it-IT" dirty="0" smtClean="0">
                <a:solidFill>
                  <a:schemeClr val="accent1">
                    <a:lumMod val="75000"/>
                  </a:schemeClr>
                </a:solidFill>
              </a:rPr>
              <a:t>I MARCATORI (TAG)</a:t>
            </a:r>
            <a:endParaRPr lang="it-IT" dirty="0">
              <a:solidFill>
                <a:schemeClr val="accent1">
                  <a:lumMod val="75000"/>
                </a:schemeClr>
              </a:solidFill>
            </a:endParaRPr>
          </a:p>
        </p:txBody>
      </p:sp>
      <p:sp>
        <p:nvSpPr>
          <p:cNvPr id="3" name="Segnaposto contenuto 2"/>
          <p:cNvSpPr>
            <a:spLocks noGrp="1"/>
          </p:cNvSpPr>
          <p:nvPr>
            <p:ph idx="1"/>
          </p:nvPr>
        </p:nvSpPr>
        <p:spPr>
          <a:xfrm>
            <a:off x="457200" y="1275606"/>
            <a:ext cx="8229600" cy="3240360"/>
          </a:xfrm>
        </p:spPr>
        <p:txBody>
          <a:bodyPr>
            <a:noAutofit/>
          </a:bodyPr>
          <a:lstStyle/>
          <a:p>
            <a:r>
              <a:rPr lang="it-IT" sz="1800" dirty="0" smtClean="0"/>
              <a:t>I </a:t>
            </a:r>
            <a:r>
              <a:rPr lang="it-IT" sz="1800" b="1" dirty="0" err="1" smtClean="0">
                <a:solidFill>
                  <a:schemeClr val="accent1">
                    <a:lumMod val="75000"/>
                  </a:schemeClr>
                </a:solidFill>
              </a:rPr>
              <a:t>tag</a:t>
            </a:r>
            <a:r>
              <a:rPr lang="it-IT" sz="1800" dirty="0" smtClean="0"/>
              <a:t> vanno inseriti tra parentesi uncinate: </a:t>
            </a:r>
            <a:r>
              <a:rPr lang="it-IT" sz="2000" b="1" dirty="0" smtClean="0">
                <a:solidFill>
                  <a:schemeClr val="accent1">
                    <a:lumMod val="75000"/>
                  </a:schemeClr>
                </a:solidFill>
              </a:rPr>
              <a:t>&lt;TAG&gt;</a:t>
            </a:r>
            <a:endParaRPr lang="it-IT" sz="1800" b="1" dirty="0" smtClean="0">
              <a:solidFill>
                <a:schemeClr val="accent1">
                  <a:lumMod val="75000"/>
                </a:schemeClr>
              </a:solidFill>
            </a:endParaRPr>
          </a:p>
          <a:p>
            <a:r>
              <a:rPr lang="it-IT" sz="1800" dirty="0" smtClean="0"/>
              <a:t>La chiusura del </a:t>
            </a:r>
            <a:r>
              <a:rPr lang="it-IT" sz="1800" dirty="0" err="1" smtClean="0"/>
              <a:t>tag</a:t>
            </a:r>
            <a:r>
              <a:rPr lang="it-IT" sz="1800" dirty="0" smtClean="0"/>
              <a:t> viene indicata con una barra: </a:t>
            </a:r>
            <a:r>
              <a:rPr lang="it-IT" sz="2000" b="1" dirty="0" smtClean="0">
                <a:solidFill>
                  <a:schemeClr val="accent1">
                    <a:lumMod val="75000"/>
                  </a:schemeClr>
                </a:solidFill>
              </a:rPr>
              <a:t>&lt;/TAG&gt;</a:t>
            </a:r>
            <a:endParaRPr lang="it-IT" sz="1800" b="1" dirty="0" smtClean="0">
              <a:solidFill>
                <a:schemeClr val="accent1">
                  <a:lumMod val="75000"/>
                </a:schemeClr>
              </a:solidFill>
            </a:endParaRPr>
          </a:p>
          <a:p>
            <a:r>
              <a:rPr lang="it-IT" sz="1800" dirty="0" smtClean="0"/>
              <a:t>Il contenuto che il </a:t>
            </a:r>
            <a:r>
              <a:rPr lang="it-IT" sz="1800" dirty="0" err="1" smtClean="0"/>
              <a:t>tag</a:t>
            </a:r>
            <a:r>
              <a:rPr lang="it-IT" sz="1800" dirty="0" smtClean="0"/>
              <a:t> modifica va inserito tra l'apertura e la chiusura del </a:t>
            </a:r>
            <a:r>
              <a:rPr lang="it-IT" sz="1800" dirty="0" err="1" smtClean="0"/>
              <a:t>tag</a:t>
            </a:r>
            <a:r>
              <a:rPr lang="it-IT" sz="1800" dirty="0" smtClean="0"/>
              <a:t> medesimo:</a:t>
            </a:r>
          </a:p>
          <a:p>
            <a:pPr algn="ctr">
              <a:buNone/>
            </a:pPr>
            <a:r>
              <a:rPr lang="it-IT" sz="1600" dirty="0" smtClean="0">
                <a:latin typeface="Courier New" pitchFamily="49" charset="0"/>
                <a:cs typeface="Courier New" pitchFamily="49" charset="0"/>
              </a:rPr>
              <a:t>Questa </a:t>
            </a:r>
            <a:r>
              <a:rPr lang="it-IT" sz="1600" b="1" dirty="0" smtClean="0">
                <a:solidFill>
                  <a:schemeClr val="accent1">
                    <a:lumMod val="75000"/>
                  </a:schemeClr>
                </a:solidFill>
                <a:latin typeface="Courier New" pitchFamily="49" charset="0"/>
                <a:cs typeface="Courier New" pitchFamily="49" charset="0"/>
              </a:rPr>
              <a:t>&lt;</a:t>
            </a:r>
            <a:r>
              <a:rPr lang="it-IT" sz="1600" b="1" dirty="0" err="1" smtClean="0">
                <a:solidFill>
                  <a:schemeClr val="accent1">
                    <a:lumMod val="75000"/>
                  </a:schemeClr>
                </a:solidFill>
                <a:latin typeface="Courier New" pitchFamily="49" charset="0"/>
                <a:cs typeface="Courier New" pitchFamily="49" charset="0"/>
              </a:rPr>
              <a:t>span</a:t>
            </a:r>
            <a:r>
              <a:rPr lang="it-IT" sz="1600" b="1" dirty="0" smtClean="0">
                <a:solidFill>
                  <a:schemeClr val="accent1">
                    <a:lumMod val="75000"/>
                  </a:schemeClr>
                </a:solidFill>
                <a:latin typeface="Courier New" pitchFamily="49" charset="0"/>
                <a:cs typeface="Courier New" pitchFamily="49" charset="0"/>
              </a:rPr>
              <a:t> </a:t>
            </a:r>
            <a:r>
              <a:rPr lang="it-IT" sz="1600" b="1" dirty="0" err="1" smtClean="0">
                <a:solidFill>
                  <a:schemeClr val="accent1">
                    <a:lumMod val="75000"/>
                  </a:schemeClr>
                </a:solidFill>
                <a:latin typeface="Courier New" pitchFamily="49" charset="0"/>
                <a:cs typeface="Courier New" pitchFamily="49" charset="0"/>
              </a:rPr>
              <a:t>style=</a:t>
            </a:r>
            <a:r>
              <a:rPr lang="it-IT" sz="1600" b="1" dirty="0" smtClean="0">
                <a:solidFill>
                  <a:schemeClr val="accent1">
                    <a:lumMod val="75000"/>
                  </a:schemeClr>
                </a:solidFill>
                <a:latin typeface="Courier New" pitchFamily="49" charset="0"/>
                <a:cs typeface="Courier New" pitchFamily="49" charset="0"/>
              </a:rPr>
              <a:t>“</a:t>
            </a:r>
            <a:r>
              <a:rPr lang="it-IT" sz="1600" b="1" dirty="0" err="1" smtClean="0">
                <a:solidFill>
                  <a:schemeClr val="accent1">
                    <a:lumMod val="75000"/>
                  </a:schemeClr>
                </a:solidFill>
                <a:latin typeface="Courier New" pitchFamily="49" charset="0"/>
                <a:cs typeface="Courier New" pitchFamily="49" charset="0"/>
              </a:rPr>
              <a:t>font-wieight</a:t>
            </a:r>
            <a:r>
              <a:rPr lang="it-IT" sz="1600" b="1" dirty="0" smtClean="0">
                <a:solidFill>
                  <a:schemeClr val="accent1">
                    <a:lumMod val="75000"/>
                  </a:schemeClr>
                </a:solidFill>
                <a:latin typeface="Courier New" pitchFamily="49" charset="0"/>
                <a:cs typeface="Courier New" pitchFamily="49" charset="0"/>
              </a:rPr>
              <a:t>:</a:t>
            </a:r>
            <a:r>
              <a:rPr lang="it-IT" sz="1600" b="1" dirty="0" err="1" smtClean="0">
                <a:solidFill>
                  <a:schemeClr val="accent1">
                    <a:lumMod val="75000"/>
                  </a:schemeClr>
                </a:solidFill>
                <a:latin typeface="Courier New" pitchFamily="49" charset="0"/>
                <a:cs typeface="Courier New" pitchFamily="49" charset="0"/>
              </a:rPr>
              <a:t>bold</a:t>
            </a:r>
            <a:r>
              <a:rPr lang="it-IT" sz="1600" b="1" dirty="0" smtClean="0">
                <a:solidFill>
                  <a:schemeClr val="accent1">
                    <a:lumMod val="75000"/>
                  </a:schemeClr>
                </a:solidFill>
                <a:latin typeface="Courier New" pitchFamily="49" charset="0"/>
                <a:cs typeface="Courier New" pitchFamily="49" charset="0"/>
              </a:rPr>
              <a:t>”&gt;</a:t>
            </a:r>
            <a:r>
              <a:rPr lang="it-IT" sz="1600" dirty="0" smtClean="0">
                <a:latin typeface="Courier New" pitchFamily="49" charset="0"/>
                <a:cs typeface="Courier New" pitchFamily="49" charset="0"/>
              </a:rPr>
              <a:t>parola</a:t>
            </a:r>
            <a:r>
              <a:rPr lang="it-IT" sz="1600" b="1" dirty="0" smtClean="0">
                <a:solidFill>
                  <a:schemeClr val="accent1">
                    <a:lumMod val="75000"/>
                  </a:schemeClr>
                </a:solidFill>
                <a:latin typeface="Courier New" pitchFamily="49" charset="0"/>
                <a:cs typeface="Courier New" pitchFamily="49" charset="0"/>
              </a:rPr>
              <a:t>&lt;/</a:t>
            </a:r>
            <a:r>
              <a:rPr lang="it-IT" sz="1600" b="1" dirty="0" err="1" smtClean="0">
                <a:solidFill>
                  <a:schemeClr val="accent1">
                    <a:lumMod val="75000"/>
                  </a:schemeClr>
                </a:solidFill>
                <a:latin typeface="Courier New" pitchFamily="49" charset="0"/>
                <a:cs typeface="Courier New" pitchFamily="49" charset="0"/>
              </a:rPr>
              <a:t>span</a:t>
            </a:r>
            <a:r>
              <a:rPr lang="it-IT" sz="1600" b="1" dirty="0" smtClean="0">
                <a:solidFill>
                  <a:schemeClr val="accent1">
                    <a:lumMod val="75000"/>
                  </a:schemeClr>
                </a:solidFill>
                <a:latin typeface="Courier New" pitchFamily="49" charset="0"/>
                <a:cs typeface="Courier New" pitchFamily="49" charset="0"/>
              </a:rPr>
              <a:t>&gt; </a:t>
            </a:r>
            <a:r>
              <a:rPr lang="it-IT" sz="1600" dirty="0" smtClean="0">
                <a:latin typeface="Courier New" pitchFamily="49" charset="0"/>
                <a:cs typeface="Courier New" pitchFamily="49" charset="0"/>
              </a:rPr>
              <a:t>è in grassetto.</a:t>
            </a:r>
          </a:p>
          <a:p>
            <a:r>
              <a:rPr lang="it-IT" sz="1800" dirty="0" smtClean="0">
                <a:cs typeface="Courier New" pitchFamily="49" charset="0"/>
              </a:rPr>
              <a:t>che nel </a:t>
            </a:r>
            <a:r>
              <a:rPr lang="it-IT" sz="1800" dirty="0" err="1" smtClean="0">
                <a:cs typeface="Courier New" pitchFamily="49" charset="0"/>
              </a:rPr>
              <a:t>rendering</a:t>
            </a:r>
            <a:r>
              <a:rPr lang="it-IT" sz="1800" dirty="0" smtClean="0">
                <a:cs typeface="Courier New" pitchFamily="49" charset="0"/>
              </a:rPr>
              <a:t> verrà reso:</a:t>
            </a:r>
          </a:p>
          <a:p>
            <a:pPr marL="457200" indent="-457200" algn="ctr">
              <a:buNone/>
            </a:pPr>
            <a:r>
              <a:rPr lang="it-IT" sz="1800" dirty="0" smtClean="0">
                <a:latin typeface="Adobe Arabic" pitchFamily="18" charset="-78"/>
                <a:cs typeface="Adobe Arabic" pitchFamily="18" charset="-78"/>
              </a:rPr>
              <a:t>Questa </a:t>
            </a:r>
            <a:r>
              <a:rPr lang="it-IT" sz="1800" b="1" dirty="0" smtClean="0">
                <a:latin typeface="Adobe Arabic" pitchFamily="18" charset="-78"/>
                <a:cs typeface="Adobe Arabic" pitchFamily="18" charset="-78"/>
              </a:rPr>
              <a:t>parola</a:t>
            </a:r>
            <a:r>
              <a:rPr lang="it-IT" sz="1800" dirty="0" smtClean="0">
                <a:latin typeface="Adobe Arabic" pitchFamily="18" charset="-78"/>
                <a:cs typeface="Adobe Arabic" pitchFamily="18" charset="-78"/>
              </a:rPr>
              <a:t> è in grassetto.</a:t>
            </a:r>
          </a:p>
          <a:p>
            <a:pPr marL="457200" indent="-457200"/>
            <a:r>
              <a:rPr lang="it-IT" sz="1800" dirty="0" smtClean="0">
                <a:cs typeface="Times New Roman" pitchFamily="18" charset="0"/>
              </a:rPr>
              <a:t>Alcuni </a:t>
            </a:r>
            <a:r>
              <a:rPr lang="it-IT" sz="1800" dirty="0" err="1" smtClean="0">
                <a:cs typeface="Times New Roman" pitchFamily="18" charset="0"/>
              </a:rPr>
              <a:t>tag</a:t>
            </a:r>
            <a:r>
              <a:rPr lang="it-IT" sz="1800" dirty="0" smtClean="0">
                <a:cs typeface="Times New Roman" pitchFamily="18" charset="0"/>
              </a:rPr>
              <a:t> non hanno (o possono non avere) contenuto (</a:t>
            </a:r>
            <a:r>
              <a:rPr lang="it-IT" sz="1800" b="1" dirty="0" err="1" smtClean="0">
                <a:solidFill>
                  <a:schemeClr val="accent1">
                    <a:lumMod val="75000"/>
                  </a:schemeClr>
                </a:solidFill>
                <a:cs typeface="Times New Roman" pitchFamily="18" charset="0"/>
              </a:rPr>
              <a:t>empty</a:t>
            </a:r>
            <a:r>
              <a:rPr lang="it-IT" sz="1800" b="1" dirty="0" smtClean="0">
                <a:solidFill>
                  <a:schemeClr val="accent1">
                    <a:lumMod val="75000"/>
                  </a:schemeClr>
                </a:solidFill>
                <a:cs typeface="Times New Roman" pitchFamily="18" charset="0"/>
              </a:rPr>
              <a:t> </a:t>
            </a:r>
            <a:r>
              <a:rPr lang="it-IT" sz="1800" b="1" dirty="0" err="1" smtClean="0">
                <a:solidFill>
                  <a:schemeClr val="accent1">
                    <a:lumMod val="75000"/>
                  </a:schemeClr>
                </a:solidFill>
                <a:cs typeface="Times New Roman" pitchFamily="18" charset="0"/>
              </a:rPr>
              <a:t>tag</a:t>
            </a:r>
            <a:r>
              <a:rPr lang="it-IT" sz="1800" dirty="0" smtClean="0">
                <a:cs typeface="Times New Roman" pitchFamily="18" charset="0"/>
              </a:rPr>
              <a:t>) . Ad esempio l’interruzione di linea la indico così:</a:t>
            </a:r>
          </a:p>
          <a:p>
            <a:pPr marL="457200" indent="-457200" algn="ctr">
              <a:buNone/>
            </a:pPr>
            <a:r>
              <a:rPr lang="it-IT" sz="1800" dirty="0" smtClean="0">
                <a:latin typeface="Courier New" pitchFamily="49" charset="0"/>
                <a:cs typeface="Courier New" pitchFamily="49" charset="0"/>
              </a:rPr>
              <a:t>&lt;</a:t>
            </a:r>
            <a:r>
              <a:rPr lang="it-IT" sz="1800" dirty="0" err="1" smtClean="0">
                <a:latin typeface="Courier New" pitchFamily="49" charset="0"/>
                <a:cs typeface="Courier New" pitchFamily="49" charset="0"/>
              </a:rPr>
              <a:t>br</a:t>
            </a:r>
            <a:r>
              <a:rPr lang="it-IT" sz="1800" dirty="0" smtClean="0">
                <a:latin typeface="Courier New" pitchFamily="49" charset="0"/>
                <a:cs typeface="Courier New" pitchFamily="49" charset="0"/>
              </a:rPr>
              <a:t> /&gt;</a:t>
            </a:r>
            <a:endParaRPr lang="it-IT" sz="2000"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7494"/>
            <a:ext cx="8229600" cy="857250"/>
          </a:xfrm>
        </p:spPr>
        <p:txBody>
          <a:bodyPr>
            <a:noAutofit/>
          </a:bodyPr>
          <a:lstStyle/>
          <a:p>
            <a:r>
              <a:rPr lang="it-IT" dirty="0" smtClean="0">
                <a:solidFill>
                  <a:schemeClr val="accent1">
                    <a:lumMod val="75000"/>
                  </a:schemeClr>
                </a:solidFill>
              </a:rPr>
              <a:t>GLI ATTRIBUTI</a:t>
            </a:r>
            <a:endParaRPr lang="it-IT" dirty="0">
              <a:solidFill>
                <a:schemeClr val="accent1">
                  <a:lumMod val="75000"/>
                </a:schemeClr>
              </a:solidFill>
            </a:endParaRPr>
          </a:p>
        </p:txBody>
      </p:sp>
      <p:sp>
        <p:nvSpPr>
          <p:cNvPr id="3" name="Segnaposto contenuto 2"/>
          <p:cNvSpPr>
            <a:spLocks noGrp="1"/>
          </p:cNvSpPr>
          <p:nvPr>
            <p:ph idx="1"/>
          </p:nvPr>
        </p:nvSpPr>
        <p:spPr>
          <a:xfrm>
            <a:off x="457200" y="1131590"/>
            <a:ext cx="8229600" cy="3600400"/>
          </a:xfrm>
        </p:spPr>
        <p:txBody>
          <a:bodyPr>
            <a:noAutofit/>
          </a:bodyPr>
          <a:lstStyle/>
          <a:p>
            <a:r>
              <a:rPr lang="it-IT" sz="2000" dirty="0" smtClean="0"/>
              <a:t>Le </a:t>
            </a:r>
            <a:r>
              <a:rPr lang="it-IT" sz="1800" dirty="0" smtClean="0"/>
              <a:t>caratteristiche</a:t>
            </a:r>
            <a:r>
              <a:rPr lang="it-IT" sz="2000" dirty="0" smtClean="0"/>
              <a:t> di un </a:t>
            </a:r>
            <a:r>
              <a:rPr lang="it-IT" sz="2000" dirty="0" err="1" smtClean="0"/>
              <a:t>tag</a:t>
            </a:r>
            <a:r>
              <a:rPr lang="it-IT" sz="2000" dirty="0" smtClean="0"/>
              <a:t> vengono determinate dagli attributi del </a:t>
            </a:r>
            <a:r>
              <a:rPr lang="it-IT" sz="2000" dirty="0" err="1" smtClean="0"/>
              <a:t>tag</a:t>
            </a:r>
            <a:r>
              <a:rPr lang="it-IT" sz="2000" dirty="0" smtClean="0"/>
              <a:t>. Ogni </a:t>
            </a:r>
            <a:r>
              <a:rPr lang="it-IT" sz="2000" dirty="0" err="1" smtClean="0"/>
              <a:t>tag</a:t>
            </a:r>
            <a:r>
              <a:rPr lang="it-IT" sz="2000" dirty="0" smtClean="0"/>
              <a:t> ha per i suoi attributi dei valori predefiniti che io posso modificare:</a:t>
            </a:r>
          </a:p>
          <a:p>
            <a:pPr algn="ctr">
              <a:buNone/>
            </a:pPr>
            <a:r>
              <a:rPr lang="it-IT" sz="1400" dirty="0" smtClean="0">
                <a:latin typeface="Courier New" pitchFamily="49" charset="0"/>
                <a:cs typeface="Courier New" pitchFamily="49" charset="0"/>
              </a:rPr>
              <a:t>&lt;TAG attributo_1="valore1" attributo_2="valore2"&gt;contenuto&lt;/TAG&gt;</a:t>
            </a:r>
          </a:p>
          <a:p>
            <a:r>
              <a:rPr lang="it-IT" sz="2000" dirty="0" smtClean="0">
                <a:cs typeface="Courier New" pitchFamily="49" charset="0"/>
              </a:rPr>
              <a:t>Alcuni attributi sono generali, comuni a tutti i </a:t>
            </a:r>
            <a:r>
              <a:rPr lang="it-IT" sz="2000" dirty="0" err="1" smtClean="0">
                <a:cs typeface="Courier New" pitchFamily="49" charset="0"/>
              </a:rPr>
              <a:t>tag</a:t>
            </a:r>
            <a:r>
              <a:rPr lang="it-IT" sz="2000" dirty="0" smtClean="0">
                <a:cs typeface="Courier New" pitchFamily="49" charset="0"/>
              </a:rPr>
              <a:t> (</a:t>
            </a:r>
            <a:r>
              <a:rPr lang="it-IT" sz="2000" dirty="0" err="1" smtClean="0">
                <a:cs typeface="Courier New" pitchFamily="49" charset="0"/>
              </a:rPr>
              <a:t>id</a:t>
            </a:r>
            <a:r>
              <a:rPr lang="it-IT" sz="2000" dirty="0" smtClean="0">
                <a:cs typeface="Courier New" pitchFamily="49" charset="0"/>
              </a:rPr>
              <a:t>, </a:t>
            </a:r>
            <a:r>
              <a:rPr lang="it-IT" sz="2000" dirty="0" err="1" smtClean="0">
                <a:cs typeface="Courier New" pitchFamily="49" charset="0"/>
              </a:rPr>
              <a:t>class</a:t>
            </a:r>
            <a:r>
              <a:rPr lang="it-IT" sz="2000" dirty="0" smtClean="0">
                <a:cs typeface="Courier New" pitchFamily="49" charset="0"/>
              </a:rPr>
              <a:t>, ecc.), altri sono specifici:</a:t>
            </a:r>
          </a:p>
          <a:p>
            <a:pPr algn="ctr">
              <a:buNone/>
            </a:pPr>
            <a:r>
              <a:rPr lang="it-IT" sz="1400" dirty="0" smtClean="0">
                <a:latin typeface="Courier New" pitchFamily="49" charset="0"/>
                <a:cs typeface="Courier New" pitchFamily="49" charset="0"/>
              </a:rPr>
              <a:t>&lt;IMG </a:t>
            </a:r>
            <a:r>
              <a:rPr lang="it-IT" sz="1400" dirty="0" err="1" smtClean="0">
                <a:solidFill>
                  <a:srgbClr val="FF0000"/>
                </a:solidFill>
                <a:latin typeface="Courier New" pitchFamily="49" charset="0"/>
                <a:cs typeface="Courier New" pitchFamily="49" charset="0"/>
              </a:rPr>
              <a:t>width</a:t>
            </a:r>
            <a:r>
              <a:rPr lang="it-IT" sz="1400" dirty="0" err="1" smtClean="0">
                <a:latin typeface="Courier New" pitchFamily="49" charset="0"/>
                <a:cs typeface="Courier New" pitchFamily="49" charset="0"/>
              </a:rPr>
              <a:t>=</a:t>
            </a:r>
            <a:r>
              <a:rPr lang="it-IT" sz="1400" dirty="0" smtClean="0">
                <a:latin typeface="Courier New" pitchFamily="49" charset="0"/>
                <a:cs typeface="Courier New" pitchFamily="49" charset="0"/>
              </a:rPr>
              <a:t>"</a:t>
            </a:r>
            <a:r>
              <a:rPr lang="it-IT" sz="1400" dirty="0" smtClean="0">
                <a:solidFill>
                  <a:srgbClr val="00B050"/>
                </a:solidFill>
                <a:latin typeface="Courier New" pitchFamily="49" charset="0"/>
                <a:cs typeface="Courier New" pitchFamily="49" charset="0"/>
              </a:rPr>
              <a:t>20</a:t>
            </a:r>
            <a:r>
              <a:rPr lang="it-IT" sz="1400" dirty="0" smtClean="0">
                <a:latin typeface="Courier New" pitchFamily="49" charset="0"/>
                <a:cs typeface="Courier New" pitchFamily="49" charset="0"/>
              </a:rPr>
              <a:t>" </a:t>
            </a:r>
            <a:r>
              <a:rPr lang="it-IT" sz="1400" dirty="0" err="1" smtClean="0">
                <a:solidFill>
                  <a:srgbClr val="FF0000"/>
                </a:solidFill>
                <a:latin typeface="Courier New" pitchFamily="49" charset="0"/>
                <a:cs typeface="Courier New" pitchFamily="49" charset="0"/>
              </a:rPr>
              <a:t>height</a:t>
            </a:r>
            <a:r>
              <a:rPr lang="it-IT" sz="1400" dirty="0" err="1" smtClean="0">
                <a:latin typeface="Courier New" pitchFamily="49" charset="0"/>
                <a:cs typeface="Courier New" pitchFamily="49" charset="0"/>
              </a:rPr>
              <a:t>=</a:t>
            </a:r>
            <a:r>
              <a:rPr lang="it-IT" sz="1400" dirty="0" smtClean="0">
                <a:latin typeface="Courier New" pitchFamily="49" charset="0"/>
                <a:cs typeface="Courier New" pitchFamily="49" charset="0"/>
              </a:rPr>
              <a:t>"</a:t>
            </a:r>
            <a:r>
              <a:rPr lang="it-IT" sz="1400" dirty="0" smtClean="0">
                <a:solidFill>
                  <a:srgbClr val="00B050"/>
                </a:solidFill>
                <a:latin typeface="Courier New" pitchFamily="49" charset="0"/>
                <a:cs typeface="Courier New" pitchFamily="49" charset="0"/>
              </a:rPr>
              <a:t>20</a:t>
            </a:r>
            <a:r>
              <a:rPr lang="it-IT" sz="1400" dirty="0" smtClean="0">
                <a:latin typeface="Courier New" pitchFamily="49" charset="0"/>
                <a:cs typeface="Courier New" pitchFamily="49" charset="0"/>
              </a:rPr>
              <a:t>" </a:t>
            </a:r>
            <a:r>
              <a:rPr lang="it-IT" sz="1400" dirty="0" err="1" smtClean="0">
                <a:solidFill>
                  <a:srgbClr val="FF0000"/>
                </a:solidFill>
                <a:latin typeface="Courier New" pitchFamily="49" charset="0"/>
                <a:cs typeface="Courier New" pitchFamily="49" charset="0"/>
              </a:rPr>
              <a:t>src</a:t>
            </a:r>
            <a:r>
              <a:rPr lang="it-IT" sz="1400" dirty="0" err="1" smtClean="0">
                <a:latin typeface="Courier New" pitchFamily="49" charset="0"/>
                <a:cs typeface="Courier New" pitchFamily="49" charset="0"/>
              </a:rPr>
              <a:t>=</a:t>
            </a:r>
            <a:r>
              <a:rPr lang="it-IT" sz="1400" dirty="0" smtClean="0">
                <a:latin typeface="Courier New" pitchFamily="49" charset="0"/>
                <a:cs typeface="Courier New" pitchFamily="49" charset="0"/>
              </a:rPr>
              <a:t>"</a:t>
            </a:r>
            <a:r>
              <a:rPr lang="it-IT" sz="1400" dirty="0" err="1" smtClean="0">
                <a:solidFill>
                  <a:srgbClr val="00B050"/>
                </a:solidFill>
                <a:latin typeface="Courier New" pitchFamily="49" charset="0"/>
                <a:cs typeface="Courier New" pitchFamily="49" charset="0"/>
              </a:rPr>
              <a:t>miaImmagine.gif</a:t>
            </a:r>
            <a:r>
              <a:rPr lang="it-IT" sz="1400" dirty="0" smtClean="0">
                <a:latin typeface="Courier New" pitchFamily="49" charset="0"/>
                <a:cs typeface="Courier New" pitchFamily="49" charset="0"/>
              </a:rPr>
              <a:t>" </a:t>
            </a:r>
            <a:r>
              <a:rPr lang="it-IT" sz="1400" dirty="0" err="1" smtClean="0">
                <a:solidFill>
                  <a:srgbClr val="FF0000"/>
                </a:solidFill>
                <a:latin typeface="Courier New" pitchFamily="49" charset="0"/>
                <a:cs typeface="Courier New" pitchFamily="49" charset="0"/>
              </a:rPr>
              <a:t>alt</a:t>
            </a:r>
            <a:r>
              <a:rPr lang="it-IT" sz="1400" dirty="0" err="1" smtClean="0">
                <a:latin typeface="Courier New" pitchFamily="49" charset="0"/>
                <a:cs typeface="Courier New" pitchFamily="49" charset="0"/>
              </a:rPr>
              <a:t>=</a:t>
            </a:r>
            <a:r>
              <a:rPr lang="it-IT" sz="1400" dirty="0" smtClean="0">
                <a:latin typeface="Courier New" pitchFamily="49" charset="0"/>
                <a:cs typeface="Courier New" pitchFamily="49" charset="0"/>
              </a:rPr>
              <a:t>"</a:t>
            </a:r>
            <a:r>
              <a:rPr lang="it-IT" sz="1400" dirty="0" smtClean="0">
                <a:solidFill>
                  <a:srgbClr val="00B050"/>
                </a:solidFill>
                <a:latin typeface="Courier New" pitchFamily="49" charset="0"/>
                <a:cs typeface="Courier New" pitchFamily="49" charset="0"/>
              </a:rPr>
              <a:t>alt</a:t>
            </a:r>
            <a:r>
              <a:rPr lang="it-IT" sz="1400" dirty="0" smtClean="0">
                <a:latin typeface="Courier New" pitchFamily="49" charset="0"/>
                <a:cs typeface="Courier New" pitchFamily="49" charset="0"/>
              </a:rPr>
              <a:t>“ /&gt;</a:t>
            </a:r>
          </a:p>
          <a:p>
            <a:r>
              <a:rPr lang="it-IT" sz="2000" dirty="0" smtClean="0">
                <a:cs typeface="Courier New" pitchFamily="49" charset="0"/>
              </a:rPr>
              <a:t>Una caratteristica importante del codice HTML è che i </a:t>
            </a:r>
            <a:r>
              <a:rPr lang="it-IT" sz="2000" dirty="0" err="1" smtClean="0">
                <a:cs typeface="Courier New" pitchFamily="49" charset="0"/>
              </a:rPr>
              <a:t>tag</a:t>
            </a:r>
            <a:r>
              <a:rPr lang="it-IT" sz="2000" dirty="0" smtClean="0">
                <a:cs typeface="Courier New" pitchFamily="49" charset="0"/>
              </a:rPr>
              <a:t> possono essere annidati l'uno dentro l'altro.</a:t>
            </a:r>
          </a:p>
          <a:p>
            <a:r>
              <a:rPr lang="it-IT" sz="2000" dirty="0" smtClean="0">
                <a:cs typeface="Courier New" pitchFamily="49" charset="0"/>
              </a:rPr>
              <a:t>È quindi opportuno usare l’indentazione. Grazie ad essa il codice HTML risulta più leggibile.</a:t>
            </a:r>
            <a:endParaRPr lang="it-IT" sz="2000" dirty="0">
              <a:cs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597819"/>
            <a:ext cx="7772400" cy="1676009"/>
          </a:xfrm>
        </p:spPr>
        <p:txBody>
          <a:bodyPr>
            <a:noAutofit/>
          </a:bodyPr>
          <a:lstStyle/>
          <a:p>
            <a:r>
              <a:rPr lang="it-IT" sz="6000" dirty="0" smtClean="0">
                <a:solidFill>
                  <a:schemeClr val="accent1">
                    <a:lumMod val="75000"/>
                  </a:schemeClr>
                </a:solidFill>
              </a:rPr>
              <a:t>CSS</a:t>
            </a:r>
            <a:endParaRPr lang="it-IT" sz="60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03498"/>
            <a:ext cx="8229600" cy="756084"/>
          </a:xfrm>
        </p:spPr>
        <p:txBody>
          <a:bodyPr>
            <a:noAutofit/>
          </a:bodyPr>
          <a:lstStyle/>
          <a:p>
            <a:r>
              <a:rPr lang="it-IT" sz="4000" dirty="0" smtClean="0">
                <a:solidFill>
                  <a:schemeClr val="accent1">
                    <a:lumMod val="75000"/>
                  </a:schemeClr>
                </a:solidFill>
              </a:rPr>
              <a:t>REGOLE</a:t>
            </a:r>
            <a:endParaRPr lang="it-IT" sz="4000" dirty="0">
              <a:solidFill>
                <a:schemeClr val="accent1">
                  <a:lumMod val="75000"/>
                </a:schemeClr>
              </a:solidFill>
            </a:endParaRPr>
          </a:p>
        </p:txBody>
      </p:sp>
      <p:sp>
        <p:nvSpPr>
          <p:cNvPr id="8" name="Segnaposto contenuto 7"/>
          <p:cNvSpPr>
            <a:spLocks noGrp="1"/>
          </p:cNvSpPr>
          <p:nvPr>
            <p:ph idx="1"/>
          </p:nvPr>
        </p:nvSpPr>
        <p:spPr>
          <a:xfrm>
            <a:off x="323528" y="987574"/>
            <a:ext cx="8424936" cy="3744416"/>
          </a:xfrm>
        </p:spPr>
        <p:txBody>
          <a:bodyPr>
            <a:noAutofit/>
          </a:bodyPr>
          <a:lstStyle/>
          <a:p>
            <a:r>
              <a:rPr lang="it-IT" sz="2400" dirty="0" smtClean="0"/>
              <a:t>Un foglio di stile è costituito da una serie di regole che stabiliscono come un elemento (identificato da un selettore) viene reso su un media.</a:t>
            </a:r>
            <a:br>
              <a:rPr lang="it-IT" sz="2400" dirty="0" smtClean="0"/>
            </a:br>
            <a:endParaRPr lang="it-IT" sz="2400" dirty="0" smtClean="0"/>
          </a:p>
          <a:p>
            <a:endParaRPr lang="it-IT" sz="2400" dirty="0" smtClean="0"/>
          </a:p>
          <a:p>
            <a:r>
              <a:rPr lang="it-IT" sz="2400" dirty="0" smtClean="0"/>
              <a:t>Esempio:</a:t>
            </a:r>
          </a:p>
          <a:p>
            <a:pPr lvl="1">
              <a:buNone/>
            </a:pPr>
            <a:r>
              <a:rPr lang="nn-NO" sz="2000" dirty="0" smtClean="0">
                <a:latin typeface="Courier New" pitchFamily="49" charset="0"/>
                <a:cs typeface="Courier New" pitchFamily="49" charset="0"/>
              </a:rPr>
              <a:t>   </a:t>
            </a:r>
            <a:r>
              <a:rPr lang="nn-NO" sz="1800" dirty="0" smtClean="0">
                <a:latin typeface="Courier New" pitchFamily="49" charset="0"/>
                <a:cs typeface="Courier New" pitchFamily="49" charset="0"/>
              </a:rPr>
              <a:t>p{</a:t>
            </a:r>
          </a:p>
          <a:p>
            <a:pPr lvl="1">
              <a:buNone/>
            </a:pPr>
            <a:r>
              <a:rPr lang="nn-NO" sz="1800" dirty="0" smtClean="0">
                <a:latin typeface="Courier New" pitchFamily="49" charset="0"/>
                <a:cs typeface="Courier New" pitchFamily="49" charset="0"/>
              </a:rPr>
              <a:t>			font-family: Verdana, sans-serif;</a:t>
            </a:r>
          </a:p>
          <a:p>
            <a:pPr lvl="1">
              <a:buNone/>
            </a:pPr>
            <a:r>
              <a:rPr lang="nn-NO" sz="1800" dirty="0" smtClean="0">
                <a:latin typeface="Courier New" pitchFamily="49" charset="0"/>
                <a:cs typeface="Courier New" pitchFamily="49" charset="0"/>
              </a:rPr>
              <a:t>			font-size:16px;</a:t>
            </a:r>
          </a:p>
          <a:p>
            <a:pPr lvl="1">
              <a:buNone/>
            </a:pPr>
            <a:r>
              <a:rPr lang="nn-NO" sz="1800" dirty="0" smtClean="0">
                <a:latin typeface="Courier New" pitchFamily="49" charset="0"/>
                <a:cs typeface="Courier New" pitchFamily="49" charset="0"/>
              </a:rPr>
              <a:t>		  }</a:t>
            </a:r>
            <a:endParaRPr lang="it-IT" sz="1800" dirty="0" smtClean="0">
              <a:latin typeface="Courier New" pitchFamily="49" charset="0"/>
              <a:cs typeface="Courier New" pitchFamily="49" charset="0"/>
            </a:endParaRPr>
          </a:p>
          <a:p>
            <a:endParaRPr lang="it-IT" sz="2400" dirty="0" smtClean="0">
              <a:latin typeface="TitilliumText22L" pitchFamily="50" charset="0"/>
            </a:endParaRPr>
          </a:p>
        </p:txBody>
      </p:sp>
      <p:sp>
        <p:nvSpPr>
          <p:cNvPr id="4" name="Rettangolo 3"/>
          <p:cNvSpPr/>
          <p:nvPr/>
        </p:nvSpPr>
        <p:spPr>
          <a:xfrm>
            <a:off x="683568" y="2301720"/>
            <a:ext cx="1224136" cy="540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atin typeface="TitilliumText22L" pitchFamily="50" charset="0"/>
              </a:rPr>
              <a:t>selettore</a:t>
            </a:r>
            <a:endParaRPr lang="it-IT" dirty="0">
              <a:latin typeface="TitilliumText22L" pitchFamily="50" charset="0"/>
            </a:endParaRPr>
          </a:p>
        </p:txBody>
      </p:sp>
      <p:sp>
        <p:nvSpPr>
          <p:cNvPr id="5" name="Rettangolo 4"/>
          <p:cNvSpPr/>
          <p:nvPr/>
        </p:nvSpPr>
        <p:spPr>
          <a:xfrm>
            <a:off x="2267744" y="2301720"/>
            <a:ext cx="1224136" cy="540060"/>
          </a:xfrm>
          <a:prstGeom prst="rect">
            <a:avLst/>
          </a:prstGeom>
          <a:solidFill>
            <a:schemeClr val="accent6">
              <a:lumMod val="75000"/>
            </a:schemeClr>
          </a:solidFill>
          <a:ln>
            <a:solidFill>
              <a:schemeClr val="accent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atin typeface="TitilliumText22L" pitchFamily="50" charset="0"/>
              </a:rPr>
              <a:t>proprietà1</a:t>
            </a:r>
            <a:endParaRPr lang="it-IT" dirty="0">
              <a:latin typeface="TitilliumText22L" pitchFamily="50" charset="0"/>
            </a:endParaRPr>
          </a:p>
        </p:txBody>
      </p:sp>
      <p:sp>
        <p:nvSpPr>
          <p:cNvPr id="6" name="Rettangolo 5"/>
          <p:cNvSpPr/>
          <p:nvPr/>
        </p:nvSpPr>
        <p:spPr>
          <a:xfrm>
            <a:off x="3707904" y="2301720"/>
            <a:ext cx="1224136" cy="540060"/>
          </a:xfrm>
          <a:prstGeom prst="rect">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atin typeface="TitilliumText22L" pitchFamily="50" charset="0"/>
              </a:rPr>
              <a:t>valore</a:t>
            </a:r>
            <a:endParaRPr lang="it-IT" dirty="0">
              <a:latin typeface="TitilliumText22L" pitchFamily="50" charset="0"/>
            </a:endParaRPr>
          </a:p>
        </p:txBody>
      </p:sp>
      <p:sp>
        <p:nvSpPr>
          <p:cNvPr id="10" name="Parentesi graffa aperta 9"/>
          <p:cNvSpPr/>
          <p:nvPr/>
        </p:nvSpPr>
        <p:spPr>
          <a:xfrm>
            <a:off x="1979712" y="2247714"/>
            <a:ext cx="216024" cy="648072"/>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it-IT"/>
          </a:p>
        </p:txBody>
      </p:sp>
      <p:sp>
        <p:nvSpPr>
          <p:cNvPr id="11" name="Parentesi graffa aperta 10"/>
          <p:cNvSpPr/>
          <p:nvPr/>
        </p:nvSpPr>
        <p:spPr>
          <a:xfrm flipH="1">
            <a:off x="8028384" y="2247714"/>
            <a:ext cx="216024" cy="648072"/>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it-IT"/>
          </a:p>
        </p:txBody>
      </p:sp>
      <p:sp>
        <p:nvSpPr>
          <p:cNvPr id="13" name="CasellaDiTesto 12"/>
          <p:cNvSpPr txBox="1"/>
          <p:nvPr/>
        </p:nvSpPr>
        <p:spPr>
          <a:xfrm>
            <a:off x="3425328" y="2139702"/>
            <a:ext cx="293670" cy="830997"/>
          </a:xfrm>
          <a:prstGeom prst="rect">
            <a:avLst/>
          </a:prstGeom>
          <a:noFill/>
        </p:spPr>
        <p:txBody>
          <a:bodyPr wrap="none" rtlCol="0">
            <a:spAutoFit/>
          </a:bodyPr>
          <a:lstStyle/>
          <a:p>
            <a:r>
              <a:rPr lang="it-IT" sz="4800" dirty="0" smtClean="0"/>
              <a:t>:</a:t>
            </a:r>
            <a:endParaRPr lang="it-IT" sz="4800" dirty="0"/>
          </a:p>
        </p:txBody>
      </p:sp>
      <p:sp>
        <p:nvSpPr>
          <p:cNvPr id="14" name="CasellaDiTesto 13"/>
          <p:cNvSpPr txBox="1"/>
          <p:nvPr/>
        </p:nvSpPr>
        <p:spPr>
          <a:xfrm>
            <a:off x="4860032" y="2139702"/>
            <a:ext cx="306494" cy="830997"/>
          </a:xfrm>
          <a:prstGeom prst="rect">
            <a:avLst/>
          </a:prstGeom>
          <a:noFill/>
        </p:spPr>
        <p:txBody>
          <a:bodyPr wrap="none" rtlCol="0">
            <a:spAutoFit/>
          </a:bodyPr>
          <a:lstStyle/>
          <a:p>
            <a:r>
              <a:rPr lang="it-IT" sz="4800" dirty="0" smtClean="0"/>
              <a:t>;</a:t>
            </a:r>
            <a:endParaRPr lang="it-IT" sz="4800" dirty="0"/>
          </a:p>
        </p:txBody>
      </p:sp>
      <p:sp>
        <p:nvSpPr>
          <p:cNvPr id="15" name="Rettangolo 14"/>
          <p:cNvSpPr/>
          <p:nvPr/>
        </p:nvSpPr>
        <p:spPr>
          <a:xfrm>
            <a:off x="5220072" y="2301720"/>
            <a:ext cx="1224136" cy="540060"/>
          </a:xfrm>
          <a:prstGeom prst="rect">
            <a:avLst/>
          </a:prstGeom>
          <a:solidFill>
            <a:schemeClr val="accent6">
              <a:lumMod val="75000"/>
            </a:schemeClr>
          </a:solidFill>
          <a:ln>
            <a:solidFill>
              <a:schemeClr val="accent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atin typeface="TitilliumText22L" pitchFamily="50" charset="0"/>
              </a:rPr>
              <a:t>proprietà2</a:t>
            </a:r>
            <a:endParaRPr lang="it-IT" dirty="0">
              <a:latin typeface="TitilliumText22L" pitchFamily="50" charset="0"/>
            </a:endParaRPr>
          </a:p>
        </p:txBody>
      </p:sp>
      <p:sp>
        <p:nvSpPr>
          <p:cNvPr id="16" name="Rettangolo 15"/>
          <p:cNvSpPr/>
          <p:nvPr/>
        </p:nvSpPr>
        <p:spPr>
          <a:xfrm>
            <a:off x="6660232" y="2301720"/>
            <a:ext cx="1224136" cy="540060"/>
          </a:xfrm>
          <a:prstGeom prst="rect">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atin typeface="TitilliumText22L" pitchFamily="50" charset="0"/>
              </a:rPr>
              <a:t>valore</a:t>
            </a:r>
            <a:endParaRPr lang="it-IT" dirty="0">
              <a:latin typeface="TitilliumText22L" pitchFamily="50" charset="0"/>
            </a:endParaRPr>
          </a:p>
        </p:txBody>
      </p:sp>
      <p:sp>
        <p:nvSpPr>
          <p:cNvPr id="17" name="CasellaDiTesto 16"/>
          <p:cNvSpPr txBox="1"/>
          <p:nvPr/>
        </p:nvSpPr>
        <p:spPr>
          <a:xfrm>
            <a:off x="6377656" y="2139702"/>
            <a:ext cx="293670" cy="830997"/>
          </a:xfrm>
          <a:prstGeom prst="rect">
            <a:avLst/>
          </a:prstGeom>
          <a:noFill/>
        </p:spPr>
        <p:txBody>
          <a:bodyPr wrap="none" rtlCol="0">
            <a:spAutoFit/>
          </a:bodyPr>
          <a:lstStyle/>
          <a:p>
            <a:r>
              <a:rPr lang="it-IT" sz="4800" dirty="0" smtClean="0"/>
              <a:t>:</a:t>
            </a:r>
            <a:endParaRPr lang="it-IT" sz="4800" dirty="0"/>
          </a:p>
        </p:txBody>
      </p:sp>
      <p:sp>
        <p:nvSpPr>
          <p:cNvPr id="18" name="CasellaDiTesto 17"/>
          <p:cNvSpPr txBox="1"/>
          <p:nvPr/>
        </p:nvSpPr>
        <p:spPr>
          <a:xfrm>
            <a:off x="7812360" y="2139702"/>
            <a:ext cx="306494" cy="830997"/>
          </a:xfrm>
          <a:prstGeom prst="rect">
            <a:avLst/>
          </a:prstGeom>
          <a:noFill/>
        </p:spPr>
        <p:txBody>
          <a:bodyPr wrap="none" rtlCol="0">
            <a:spAutoFit/>
          </a:bodyPr>
          <a:lstStyle/>
          <a:p>
            <a:r>
              <a:rPr lang="it-IT" sz="4800" dirty="0" smtClean="0"/>
              <a:t>;</a:t>
            </a:r>
            <a:endParaRPr lang="it-IT" sz="4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597819"/>
            <a:ext cx="7772400" cy="1676009"/>
          </a:xfrm>
        </p:spPr>
        <p:txBody>
          <a:bodyPr>
            <a:noAutofit/>
          </a:bodyPr>
          <a:lstStyle/>
          <a:p>
            <a:r>
              <a:rPr lang="it-IT" sz="6000" spc="600" dirty="0" smtClean="0">
                <a:solidFill>
                  <a:schemeClr val="accent1">
                    <a:lumMod val="75000"/>
                  </a:schemeClr>
                </a:solidFill>
              </a:rPr>
              <a:t>SELETTORI</a:t>
            </a:r>
            <a:endParaRPr lang="it-IT" sz="6000" spc="6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SELETTORI SEMPLICI</a:t>
            </a:r>
            <a:endParaRPr lang="it-IT" dirty="0"/>
          </a:p>
        </p:txBody>
      </p:sp>
      <p:graphicFrame>
        <p:nvGraphicFramePr>
          <p:cNvPr id="5" name="Segnaposto contenuto 4"/>
          <p:cNvGraphicFramePr>
            <a:graphicFrameLocks noGrp="1"/>
          </p:cNvGraphicFramePr>
          <p:nvPr>
            <p:ph idx="1"/>
          </p:nvPr>
        </p:nvGraphicFramePr>
        <p:xfrm>
          <a:off x="457200" y="1347614"/>
          <a:ext cx="8229600" cy="3410344"/>
        </p:xfrm>
        <a:graphic>
          <a:graphicData uri="http://schemas.openxmlformats.org/drawingml/2006/table">
            <a:tbl>
              <a:tblPr firstRow="1" bandRow="1">
                <a:tableStyleId>{5C22544A-7EE6-4342-B048-85BDC9FD1C3A}</a:tableStyleId>
              </a:tblPr>
              <a:tblGrid>
                <a:gridCol w="1378496"/>
                <a:gridCol w="1152128"/>
                <a:gridCol w="648072"/>
                <a:gridCol w="4464496"/>
                <a:gridCol w="586408"/>
              </a:tblGrid>
              <a:tr h="369143">
                <a:tc>
                  <a:txBody>
                    <a:bodyPr/>
                    <a:lstStyle/>
                    <a:p>
                      <a:r>
                        <a:rPr lang="it-IT" sz="1200" dirty="0" smtClean="0">
                          <a:latin typeface="+mj-lt"/>
                        </a:rPr>
                        <a:t>Selettore]</a:t>
                      </a:r>
                      <a:endParaRPr lang="it-IT" sz="1200" dirty="0">
                        <a:latin typeface="+mj-lt"/>
                      </a:endParaRPr>
                    </a:p>
                  </a:txBody>
                  <a:tcPr anchor="ctr"/>
                </a:tc>
                <a:tc>
                  <a:txBody>
                    <a:bodyPr/>
                    <a:lstStyle/>
                    <a:p>
                      <a:r>
                        <a:rPr lang="it-IT" sz="1200" dirty="0" smtClean="0">
                          <a:latin typeface="+mj-lt"/>
                        </a:rPr>
                        <a:t>Es.</a:t>
                      </a:r>
                      <a:endParaRPr lang="it-IT" sz="1200" dirty="0">
                        <a:latin typeface="+mj-lt"/>
                      </a:endParaRPr>
                    </a:p>
                  </a:txBody>
                  <a:tcPr anchor="ctr"/>
                </a:tc>
                <a:tc>
                  <a:txBody>
                    <a:bodyPr/>
                    <a:lstStyle/>
                    <a:p>
                      <a:r>
                        <a:rPr lang="it-IT" sz="1200" dirty="0" smtClean="0">
                          <a:latin typeface="+mj-lt"/>
                        </a:rPr>
                        <a:t>pref.</a:t>
                      </a:r>
                      <a:endParaRPr lang="it-IT" sz="1200" dirty="0">
                        <a:latin typeface="+mj-lt"/>
                      </a:endParaRPr>
                    </a:p>
                  </a:txBody>
                  <a:tcPr anchor="ctr"/>
                </a:tc>
                <a:tc>
                  <a:txBody>
                    <a:bodyPr/>
                    <a:lstStyle/>
                    <a:p>
                      <a:r>
                        <a:rPr lang="it-IT" sz="1200" dirty="0" smtClean="0">
                          <a:latin typeface="+mj-lt"/>
                        </a:rPr>
                        <a:t>Descrizione</a:t>
                      </a:r>
                      <a:endParaRPr lang="it-IT" sz="1200" dirty="0">
                        <a:latin typeface="+mj-lt"/>
                      </a:endParaRPr>
                    </a:p>
                  </a:txBody>
                  <a:tcPr anchor="ctr"/>
                </a:tc>
                <a:tc>
                  <a:txBody>
                    <a:bodyPr/>
                    <a:lstStyle/>
                    <a:p>
                      <a:r>
                        <a:rPr lang="it-IT" sz="1200" dirty="0" smtClean="0">
                          <a:latin typeface="+mj-lt"/>
                        </a:rPr>
                        <a:t>CSS</a:t>
                      </a:r>
                      <a:endParaRPr lang="it-IT" sz="1200" dirty="0">
                        <a:latin typeface="+mj-lt"/>
                      </a:endParaRPr>
                    </a:p>
                  </a:txBody>
                  <a:tcPr anchor="ctr"/>
                </a:tc>
              </a:tr>
              <a:tr h="369143">
                <a:tc>
                  <a:txBody>
                    <a:bodyPr/>
                    <a:lstStyle/>
                    <a:p>
                      <a:r>
                        <a:rPr lang="it-IT" sz="1200" dirty="0" smtClean="0"/>
                        <a:t>elemento</a:t>
                      </a:r>
                      <a:endParaRPr lang="it-IT" sz="1200" dirty="0"/>
                    </a:p>
                  </a:txBody>
                  <a:tcPr anchor="ctr"/>
                </a:tc>
                <a:tc>
                  <a:txBody>
                    <a:bodyPr/>
                    <a:lstStyle/>
                    <a:p>
                      <a:r>
                        <a:rPr lang="it-IT" sz="1200" dirty="0" smtClean="0"/>
                        <a:t>p</a:t>
                      </a:r>
                      <a:endParaRPr lang="it-IT" sz="1200" dirty="0"/>
                    </a:p>
                  </a:txBody>
                  <a:tcPr anchor="ctr"/>
                </a:tc>
                <a:tc>
                  <a:txBody>
                    <a:bodyPr/>
                    <a:lstStyle/>
                    <a:p>
                      <a:endParaRPr lang="it-IT" sz="1200" dirty="0">
                        <a:latin typeface="+mj-lt"/>
                      </a:endParaRPr>
                    </a:p>
                  </a:txBody>
                  <a:tcPr anchor="ctr"/>
                </a:tc>
                <a:tc>
                  <a:txBody>
                    <a:bodyPr/>
                    <a:lstStyle/>
                    <a:p>
                      <a:r>
                        <a:rPr lang="it-IT" sz="1200" dirty="0" smtClean="0"/>
                        <a:t>Selezione tutti gli elementi &lt;p&gt;</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err="1" smtClean="0"/>
                        <a:t>id</a:t>
                      </a:r>
                      <a:endParaRPr lang="it-IT" sz="1200" dirty="0"/>
                    </a:p>
                  </a:txBody>
                  <a:tcPr anchor="ctr"/>
                </a:tc>
                <a:tc>
                  <a:txBody>
                    <a:bodyPr/>
                    <a:lstStyle/>
                    <a:p>
                      <a:r>
                        <a:rPr lang="it-IT" sz="1200" dirty="0" err="1" smtClean="0"/>
                        <a:t>#nome</a:t>
                      </a:r>
                      <a:endParaRPr lang="it-IT" sz="1200" dirty="0"/>
                    </a:p>
                  </a:txBody>
                  <a:tcPr anchor="ctr"/>
                </a:tc>
                <a:tc>
                  <a:txBody>
                    <a:bodyPr/>
                    <a:lstStyle/>
                    <a:p>
                      <a:r>
                        <a:rPr lang="it-IT" sz="1200" dirty="0" smtClean="0">
                          <a:latin typeface="+mj-lt"/>
                        </a:rPr>
                        <a:t>#</a:t>
                      </a:r>
                      <a:endParaRPr lang="it-IT" sz="1200" dirty="0">
                        <a:latin typeface="+mj-lt"/>
                      </a:endParaRPr>
                    </a:p>
                  </a:txBody>
                  <a:tcPr anchor="ctr"/>
                </a:tc>
                <a:tc>
                  <a:txBody>
                    <a:bodyPr/>
                    <a:lstStyle/>
                    <a:p>
                      <a:r>
                        <a:rPr lang="it-IT" sz="1200" dirty="0" smtClean="0"/>
                        <a:t>Seleziona l'elemento con </a:t>
                      </a:r>
                      <a:r>
                        <a:rPr lang="it-IT" sz="1200" dirty="0" err="1" smtClean="0"/>
                        <a:t>id=</a:t>
                      </a:r>
                      <a:r>
                        <a:rPr lang="it-IT" sz="1200" dirty="0" smtClean="0"/>
                        <a:t>"nome"</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a:t>
                      </a:r>
                      <a:endParaRPr lang="it-IT" sz="1200" dirty="0"/>
                    </a:p>
                  </a:txBody>
                  <a:tcPr anchor="ctr"/>
                </a:tc>
                <a:tc>
                  <a:txBody>
                    <a:bodyPr/>
                    <a:lstStyle/>
                    <a:p>
                      <a:r>
                        <a:rPr lang="it-IT" sz="1200" dirty="0" smtClean="0"/>
                        <a:t>*</a:t>
                      </a:r>
                      <a:endParaRPr lang="it-IT" sz="1200" dirty="0"/>
                    </a:p>
                  </a:txBody>
                  <a:tcPr anchor="ctr"/>
                </a:tc>
                <a:tc>
                  <a:txBody>
                    <a:bodyPr/>
                    <a:lstStyle/>
                    <a:p>
                      <a:endParaRPr lang="it-IT" sz="1200" dirty="0">
                        <a:latin typeface="+mj-lt"/>
                      </a:endParaRPr>
                    </a:p>
                  </a:txBody>
                  <a:tcPr anchor="ctr"/>
                </a:tc>
                <a:tc>
                  <a:txBody>
                    <a:bodyPr/>
                    <a:lstStyle/>
                    <a:p>
                      <a:r>
                        <a:rPr lang="it-IT" sz="1200" dirty="0" smtClean="0"/>
                        <a:t>Seleziona tutti gli elementi</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classe</a:t>
                      </a:r>
                      <a:endParaRPr lang="it-IT" sz="1200" dirty="0"/>
                    </a:p>
                  </a:txBody>
                  <a:tcPr anchor="ctr"/>
                </a:tc>
                <a:tc>
                  <a:txBody>
                    <a:bodyPr/>
                    <a:lstStyle/>
                    <a:p>
                      <a:r>
                        <a:rPr lang="it-IT" sz="1200" dirty="0" smtClean="0"/>
                        <a:t>.</a:t>
                      </a:r>
                      <a:r>
                        <a:rPr lang="it-IT" sz="1200" dirty="0" err="1" smtClean="0"/>
                        <a:t>intro</a:t>
                      </a:r>
                      <a:endParaRPr lang="it-IT" sz="1200" dirty="0"/>
                    </a:p>
                  </a:txBody>
                  <a:tcPr anchor="ctr"/>
                </a:tc>
                <a:tc>
                  <a:txBody>
                    <a:bodyPr/>
                    <a:lstStyle/>
                    <a:p>
                      <a:r>
                        <a:rPr lang="it-IT" sz="1200" dirty="0" smtClean="0">
                          <a:latin typeface="+mj-lt"/>
                        </a:rPr>
                        <a:t>.</a:t>
                      </a:r>
                      <a:endParaRPr lang="it-IT" sz="1200" dirty="0">
                        <a:latin typeface="+mj-lt"/>
                      </a:endParaRPr>
                    </a:p>
                  </a:txBody>
                  <a:tcPr anchor="ctr"/>
                </a:tc>
                <a:tc>
                  <a:txBody>
                    <a:bodyPr/>
                    <a:lstStyle/>
                    <a:p>
                      <a:r>
                        <a:rPr lang="it-IT" sz="1200" dirty="0" smtClean="0"/>
                        <a:t>Seleziona tutti gli elementi con </a:t>
                      </a:r>
                      <a:r>
                        <a:rPr lang="it-IT" sz="1200" dirty="0" err="1" smtClean="0"/>
                        <a:t>class=</a:t>
                      </a:r>
                      <a:r>
                        <a:rPr lang="it-IT" sz="1200" dirty="0" smtClean="0"/>
                        <a:t>"</a:t>
                      </a:r>
                      <a:r>
                        <a:rPr lang="it-IT" sz="1200" dirty="0" err="1" smtClean="0"/>
                        <a:t>intro</a:t>
                      </a:r>
                      <a:r>
                        <a:rPr lang="it-IT" sz="1200" dirty="0" smtClean="0"/>
                        <a:t>"</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attributo</a:t>
                      </a:r>
                      <a:endParaRPr lang="it-IT" sz="1200" dirty="0"/>
                    </a:p>
                  </a:txBody>
                  <a:tcPr anchor="ctr"/>
                </a:tc>
                <a:tc>
                  <a:txBody>
                    <a:bodyPr/>
                    <a:lstStyle/>
                    <a:p>
                      <a:r>
                        <a:rPr lang="it-IT" sz="1200" dirty="0" smtClean="0"/>
                        <a:t>[</a:t>
                      </a:r>
                      <a:r>
                        <a:rPr lang="it-IT" sz="1200" dirty="0" err="1" smtClean="0"/>
                        <a:t>title</a:t>
                      </a:r>
                      <a:r>
                        <a:rPr lang="it-IT" sz="1200" dirty="0" smtClean="0"/>
                        <a:t>]</a:t>
                      </a:r>
                      <a:endParaRPr lang="it-IT" sz="1200" dirty="0"/>
                    </a:p>
                  </a:txBody>
                  <a:tcPr anchor="ctr"/>
                </a:tc>
                <a:tc>
                  <a:txBody>
                    <a:bodyPr/>
                    <a:lstStyle/>
                    <a:p>
                      <a:endParaRPr lang="it-IT" sz="1200" dirty="0">
                        <a:latin typeface="+mj-lt"/>
                      </a:endParaRPr>
                    </a:p>
                  </a:txBody>
                  <a:tcPr anchor="ctr"/>
                </a:tc>
                <a:tc>
                  <a:txBody>
                    <a:bodyPr/>
                    <a:lstStyle/>
                    <a:p>
                      <a:r>
                        <a:rPr lang="it-IT" sz="1200" dirty="0" smtClean="0"/>
                        <a:t>Seleziona tutti gli elementi che</a:t>
                      </a:r>
                      <a:r>
                        <a:rPr lang="it-IT" sz="1200" baseline="0" dirty="0" smtClean="0"/>
                        <a:t> hanno l'attributo </a:t>
                      </a:r>
                      <a:r>
                        <a:rPr lang="it-IT" sz="1200" baseline="0" dirty="0" err="1" smtClean="0"/>
                        <a:t>title</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err="1" smtClean="0"/>
                        <a:t>attributo=valore</a:t>
                      </a:r>
                      <a:endParaRPr lang="it-IT" sz="1200" dirty="0"/>
                    </a:p>
                  </a:txBody>
                  <a:tcPr anchor="ctr"/>
                </a:tc>
                <a:tc>
                  <a:txBody>
                    <a:bodyPr/>
                    <a:lstStyle/>
                    <a:p>
                      <a:r>
                        <a:rPr lang="it-IT" sz="1200" dirty="0" smtClean="0"/>
                        <a:t>[</a:t>
                      </a:r>
                      <a:r>
                        <a:rPr lang="it-IT" sz="1200" dirty="0" err="1" smtClean="0"/>
                        <a:t>title=</a:t>
                      </a:r>
                      <a:r>
                        <a:rPr lang="it-IT" sz="1200" dirty="0" smtClean="0"/>
                        <a:t>"rosa"]</a:t>
                      </a:r>
                      <a:endParaRPr lang="it-IT" sz="1200" dirty="0"/>
                    </a:p>
                  </a:txBody>
                  <a:tcPr anchor="ctr"/>
                </a:tc>
                <a:tc>
                  <a:txBody>
                    <a:bodyPr/>
                    <a:lstStyle/>
                    <a:p>
                      <a:endParaRPr lang="it-IT" sz="1200" dirty="0">
                        <a:latin typeface="+mj-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Seleziona tutti gli elementi che</a:t>
                      </a:r>
                      <a:r>
                        <a:rPr lang="it-IT" sz="1200" baseline="0" dirty="0" smtClean="0"/>
                        <a:t> hanno l'attributo </a:t>
                      </a:r>
                      <a:r>
                        <a:rPr lang="it-IT" sz="1200" baseline="0" dirty="0" err="1" smtClean="0"/>
                        <a:t>title=</a:t>
                      </a:r>
                      <a:r>
                        <a:rPr lang="it-IT" sz="1200" baseline="0" dirty="0" smtClean="0"/>
                        <a:t>"rosa"</a:t>
                      </a:r>
                      <a:endParaRPr lang="it-IT" sz="1200" dirty="0" smtClean="0"/>
                    </a:p>
                  </a:txBody>
                  <a:tcPr anchor="ctr"/>
                </a:tc>
                <a:tc>
                  <a:txBody>
                    <a:bodyPr/>
                    <a:lstStyle/>
                    <a:p>
                      <a:pPr algn="ctr"/>
                      <a:r>
                        <a:rPr lang="it-IT" sz="1200" dirty="0" smtClean="0"/>
                        <a:t>2</a:t>
                      </a:r>
                      <a:endParaRPr lang="it-IT" sz="1200" dirty="0"/>
                    </a:p>
                  </a:txBody>
                  <a:tcPr anchor="ctr"/>
                </a:tc>
              </a:tr>
              <a:tr h="3691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attributo~=valore</a:t>
                      </a:r>
                      <a:endParaRPr lang="it-IT"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[title~="rosa"]</a:t>
                      </a:r>
                    </a:p>
                  </a:txBody>
                  <a:tcPr anchor="ctr"/>
                </a:tc>
                <a:tc>
                  <a:txBody>
                    <a:bodyPr/>
                    <a:lstStyle/>
                    <a:p>
                      <a:endParaRPr lang="it-IT" sz="1200" dirty="0">
                        <a:latin typeface="+mj-lt"/>
                      </a:endParaRPr>
                    </a:p>
                  </a:txBody>
                  <a:tcPr anchor="ctr"/>
                </a:tc>
                <a:tc>
                  <a:txBody>
                    <a:bodyPr/>
                    <a:lstStyle/>
                    <a:p>
                      <a:r>
                        <a:rPr lang="it-IT" sz="1200" dirty="0" smtClean="0"/>
                        <a:t>Seleziona tutti gli elementi in cui </a:t>
                      </a:r>
                      <a:r>
                        <a:rPr lang="it-IT" sz="1200" baseline="0" dirty="0" smtClean="0"/>
                        <a:t>l'attributo </a:t>
                      </a:r>
                      <a:r>
                        <a:rPr lang="it-IT" sz="1200" baseline="0" dirty="0" err="1" smtClean="0"/>
                        <a:t>title</a:t>
                      </a:r>
                      <a:r>
                        <a:rPr lang="it-IT" sz="1200" baseline="0" dirty="0" smtClean="0"/>
                        <a:t> contiene "rosa"</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smtClean="0"/>
                        <a:t>attributo|=valore</a:t>
                      </a:r>
                      <a:endParaRPr lang="it-IT"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[title|="rosa"]</a:t>
                      </a:r>
                    </a:p>
                  </a:txBody>
                  <a:tcPr anchor="ctr"/>
                </a:tc>
                <a:tc>
                  <a:txBody>
                    <a:bodyPr/>
                    <a:lstStyle/>
                    <a:p>
                      <a:endParaRPr lang="it-IT" sz="1200" dirty="0">
                        <a:latin typeface="+mj-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Seleziona tutti gli elementi in cui </a:t>
                      </a:r>
                      <a:r>
                        <a:rPr lang="it-IT" sz="1200" baseline="0" dirty="0" smtClean="0"/>
                        <a:t>l'attributo </a:t>
                      </a:r>
                      <a:r>
                        <a:rPr lang="it-IT" sz="1200" baseline="0" dirty="0" err="1" smtClean="0"/>
                        <a:t>title</a:t>
                      </a:r>
                      <a:r>
                        <a:rPr lang="it-IT" sz="1200" baseline="0" dirty="0" smtClean="0"/>
                        <a:t> inizia con "rosa"</a:t>
                      </a:r>
                      <a:endParaRPr lang="it-IT" sz="1200" dirty="0" smtClean="0"/>
                    </a:p>
                  </a:txBody>
                  <a:tcPr anchor="ctr"/>
                </a:tc>
                <a:tc>
                  <a:txBody>
                    <a:bodyPr/>
                    <a:lstStyle/>
                    <a:p>
                      <a:pPr algn="ctr"/>
                      <a:r>
                        <a:rPr lang="it-IT" sz="1200" dirty="0" smtClean="0"/>
                        <a:t>2</a:t>
                      </a:r>
                      <a:endParaRPr lang="it-IT" sz="1200" dirty="0"/>
                    </a:p>
                  </a:txBody>
                  <a:tcPr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251520" y="497994"/>
            <a:ext cx="3096344" cy="4369120"/>
          </a:xfrm>
          <a:prstGeom prst="rect">
            <a:avLst/>
          </a:prstGeom>
          <a:noFill/>
          <a:ln w="9525">
            <a:noFill/>
            <a:miter lim="800000"/>
            <a:headEnd/>
            <a:tailEnd/>
          </a:ln>
        </p:spPr>
      </p:pic>
      <p:sp>
        <p:nvSpPr>
          <p:cNvPr id="5" name="Rettangolo 4"/>
          <p:cNvSpPr/>
          <p:nvPr/>
        </p:nvSpPr>
        <p:spPr>
          <a:xfrm>
            <a:off x="3491880" y="402793"/>
            <a:ext cx="5400600" cy="3970318"/>
          </a:xfrm>
          <a:prstGeom prst="rect">
            <a:avLst/>
          </a:prstGeom>
        </p:spPr>
        <p:txBody>
          <a:bodyPr wrap="square">
            <a:spAutoFit/>
          </a:bodyPr>
          <a:lstStyle/>
          <a:p>
            <a:r>
              <a:rPr lang="it-IT" sz="1400" dirty="0" smtClean="0"/>
              <a:t>Programmare per il web significa scrivere almeno due applicazioni: una chiamata client e una chiamata server le quali, comunicando tra loro, producono un'applicazione web. Bisogna quindi imparare a programmare sia un'applicazione client sia un'applicazione server. </a:t>
            </a:r>
            <a:br>
              <a:rPr lang="it-IT" sz="1400" dirty="0" smtClean="0"/>
            </a:br>
            <a:r>
              <a:rPr lang="it-IT" sz="1400" dirty="0" smtClean="0"/>
              <a:t>Questo libro si occupa di insegnare le tecniche necessarie alla realizzazione di un'applicazione client. </a:t>
            </a:r>
            <a:br>
              <a:rPr lang="it-IT" sz="1400" dirty="0" smtClean="0"/>
            </a:br>
            <a:r>
              <a:rPr lang="it-IT" sz="1400" dirty="0" smtClean="0"/>
              <a:t/>
            </a:r>
            <a:br>
              <a:rPr lang="it-IT" sz="1400" dirty="0" smtClean="0"/>
            </a:br>
            <a:r>
              <a:rPr lang="it-IT" sz="1400" dirty="0" smtClean="0"/>
              <a:t>La programmazione web lato client ha il suo cardine nel web Browser! </a:t>
            </a:r>
          </a:p>
          <a:p>
            <a:r>
              <a:rPr lang="it-IT" sz="1400" dirty="0" smtClean="0"/>
              <a:t>Il Browser è infatti una potentissima applicazione client che noi possiamo usare per interagire con l'utente. </a:t>
            </a:r>
            <a:br>
              <a:rPr lang="it-IT" sz="1400" dirty="0" smtClean="0"/>
            </a:br>
            <a:r>
              <a:rPr lang="it-IT" sz="1400" dirty="0" smtClean="0"/>
              <a:t>Tuttavia scrivere codice per il Browser comporta la conoscenza di molteplici linguaggi, ognuno con determinate caratteristiche. Il libro fornisce una visione di insieme di tali linguaggi soffermandosi in modo dettagliato su quelli che sono assolutamente necessari: HTML, CSS e </a:t>
            </a:r>
            <a:r>
              <a:rPr lang="it-IT" sz="1400" dirty="0" err="1" smtClean="0"/>
              <a:t>JavaScript</a:t>
            </a:r>
            <a:r>
              <a:rPr lang="it-IT" sz="1400" dirty="0" smtClean="0"/>
              <a:t>.</a:t>
            </a:r>
          </a:p>
          <a:p>
            <a:endParaRPr lang="it-IT" sz="1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SELETTORI COMPOSTI</a:t>
            </a:r>
            <a:endParaRPr lang="it-IT" dirty="0"/>
          </a:p>
        </p:txBody>
      </p:sp>
      <p:graphicFrame>
        <p:nvGraphicFramePr>
          <p:cNvPr id="5" name="Segnaposto contenuto 4"/>
          <p:cNvGraphicFramePr>
            <a:graphicFrameLocks noGrp="1"/>
          </p:cNvGraphicFramePr>
          <p:nvPr>
            <p:ph idx="1"/>
          </p:nvPr>
        </p:nvGraphicFramePr>
        <p:xfrm>
          <a:off x="457200" y="1347614"/>
          <a:ext cx="8291264" cy="2672058"/>
        </p:xfrm>
        <a:graphic>
          <a:graphicData uri="http://schemas.openxmlformats.org/drawingml/2006/table">
            <a:tbl>
              <a:tblPr firstRow="1" bandRow="1">
                <a:tableStyleId>{5C22544A-7EE6-4342-B048-85BDC9FD1C3A}</a:tableStyleId>
              </a:tblPr>
              <a:tblGrid>
                <a:gridCol w="1507542"/>
                <a:gridCol w="1259983"/>
                <a:gridCol w="5019683"/>
                <a:gridCol w="504056"/>
              </a:tblGrid>
              <a:tr h="369143">
                <a:tc>
                  <a:txBody>
                    <a:bodyPr/>
                    <a:lstStyle/>
                    <a:p>
                      <a:r>
                        <a:rPr lang="it-IT" sz="1200" dirty="0" smtClean="0">
                          <a:latin typeface="+mj-lt"/>
                        </a:rPr>
                        <a:t>Selettore]</a:t>
                      </a:r>
                      <a:endParaRPr lang="it-IT" sz="1200" dirty="0">
                        <a:latin typeface="+mj-lt"/>
                      </a:endParaRPr>
                    </a:p>
                  </a:txBody>
                  <a:tcPr anchor="ctr"/>
                </a:tc>
                <a:tc>
                  <a:txBody>
                    <a:bodyPr/>
                    <a:lstStyle/>
                    <a:p>
                      <a:r>
                        <a:rPr lang="it-IT" sz="1200" dirty="0" smtClean="0">
                          <a:latin typeface="+mj-lt"/>
                        </a:rPr>
                        <a:t>Es.</a:t>
                      </a:r>
                      <a:endParaRPr lang="it-IT" sz="1200" dirty="0">
                        <a:latin typeface="+mj-lt"/>
                      </a:endParaRPr>
                    </a:p>
                  </a:txBody>
                  <a:tcPr anchor="ctr"/>
                </a:tc>
                <a:tc>
                  <a:txBody>
                    <a:bodyPr/>
                    <a:lstStyle/>
                    <a:p>
                      <a:r>
                        <a:rPr lang="it-IT" sz="1200" dirty="0" smtClean="0">
                          <a:latin typeface="+mj-lt"/>
                        </a:rPr>
                        <a:t>Descrizione</a:t>
                      </a:r>
                      <a:endParaRPr lang="it-IT" sz="1200" dirty="0">
                        <a:latin typeface="+mj-lt"/>
                      </a:endParaRPr>
                    </a:p>
                  </a:txBody>
                  <a:tcPr anchor="ctr"/>
                </a:tc>
                <a:tc>
                  <a:txBody>
                    <a:bodyPr/>
                    <a:lstStyle/>
                    <a:p>
                      <a:r>
                        <a:rPr lang="it-IT" sz="1200" dirty="0" smtClean="0">
                          <a:latin typeface="+mj-lt"/>
                        </a:rPr>
                        <a:t>CSS</a:t>
                      </a:r>
                      <a:endParaRPr lang="it-IT" sz="1200" dirty="0">
                        <a:latin typeface="+mj-lt"/>
                      </a:endParaRPr>
                    </a:p>
                  </a:txBody>
                  <a:tcPr anchor="ctr"/>
                </a:tc>
              </a:tr>
              <a:tr h="369143">
                <a:tc>
                  <a:txBody>
                    <a:bodyPr/>
                    <a:lstStyle/>
                    <a:p>
                      <a:r>
                        <a:rPr lang="it-IT" sz="1200" dirty="0" smtClean="0"/>
                        <a:t>el1,</a:t>
                      </a:r>
                      <a:r>
                        <a:rPr lang="it-IT" sz="1200" baseline="0" dirty="0" smtClean="0"/>
                        <a:t>  el2, el3…</a:t>
                      </a:r>
                      <a:endParaRPr lang="it-IT" sz="1200" dirty="0"/>
                    </a:p>
                  </a:txBody>
                  <a:tcPr anchor="ctr"/>
                </a:tc>
                <a:tc>
                  <a:txBody>
                    <a:bodyPr/>
                    <a:lstStyle/>
                    <a:p>
                      <a:r>
                        <a:rPr lang="it-IT" sz="1200" dirty="0" smtClean="0"/>
                        <a:t>h1,</a:t>
                      </a:r>
                      <a:r>
                        <a:rPr lang="it-IT" sz="1200" baseline="0" dirty="0" smtClean="0"/>
                        <a:t> h2, h3</a:t>
                      </a:r>
                      <a:endParaRPr lang="it-IT" sz="1200" dirty="0"/>
                    </a:p>
                  </a:txBody>
                  <a:tcPr anchor="ctr"/>
                </a:tc>
                <a:tc>
                  <a:txBody>
                    <a:bodyPr/>
                    <a:lstStyle/>
                    <a:p>
                      <a:r>
                        <a:rPr lang="it-IT" sz="1200" dirty="0" smtClean="0"/>
                        <a:t>Seleziona tutti gli elementi &lt;h1&gt;, &lt;h2&gt; e &lt;h3&gt;</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el1</a:t>
                      </a:r>
                      <a:r>
                        <a:rPr lang="it-IT" sz="1200" baseline="0" dirty="0" smtClean="0"/>
                        <a:t> el2</a:t>
                      </a:r>
                      <a:endParaRPr lang="it-IT" sz="1200" dirty="0"/>
                    </a:p>
                  </a:txBody>
                  <a:tcPr anchor="ctr"/>
                </a:tc>
                <a:tc>
                  <a:txBody>
                    <a:bodyPr/>
                    <a:lstStyle/>
                    <a:p>
                      <a:r>
                        <a:rPr lang="it-IT" sz="1200" dirty="0" err="1" smtClean="0"/>
                        <a:t>div</a:t>
                      </a:r>
                      <a:r>
                        <a:rPr lang="it-IT" sz="1200" dirty="0" smtClean="0"/>
                        <a:t> p</a:t>
                      </a:r>
                      <a:endParaRPr lang="it-IT" sz="1200" dirty="0"/>
                    </a:p>
                  </a:txBody>
                  <a:tcPr anchor="ctr"/>
                </a:tc>
                <a:tc>
                  <a:txBody>
                    <a:bodyPr/>
                    <a:lstStyle/>
                    <a:p>
                      <a:r>
                        <a:rPr lang="it-IT" sz="1200" dirty="0" smtClean="0"/>
                        <a:t>Seleziona gli elementi &lt;p&gt; contenuti in un elemento &lt;</a:t>
                      </a:r>
                      <a:r>
                        <a:rPr lang="it-IT" sz="1200" dirty="0" err="1" smtClean="0"/>
                        <a:t>div</a:t>
                      </a:r>
                      <a:r>
                        <a:rPr lang="it-IT" sz="1200" dirty="0" smtClean="0"/>
                        <a:t>&gt;</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el1 &gt; el2</a:t>
                      </a:r>
                      <a:endParaRPr lang="it-IT" sz="1200" dirty="0"/>
                    </a:p>
                  </a:txBody>
                  <a:tcPr anchor="ctr"/>
                </a:tc>
                <a:tc>
                  <a:txBody>
                    <a:bodyPr/>
                    <a:lstStyle/>
                    <a:p>
                      <a:r>
                        <a:rPr lang="it-IT" sz="1200" dirty="0" err="1" smtClean="0"/>
                        <a:t>div</a:t>
                      </a:r>
                      <a:r>
                        <a:rPr lang="it-IT" sz="1200" dirty="0" smtClean="0"/>
                        <a:t> &gt; p</a:t>
                      </a:r>
                      <a:endParaRPr lang="it-IT" sz="1200" dirty="0"/>
                    </a:p>
                  </a:txBody>
                  <a:tcPr anchor="ctr"/>
                </a:tc>
                <a:tc>
                  <a:txBody>
                    <a:bodyPr/>
                    <a:lstStyle/>
                    <a:p>
                      <a:r>
                        <a:rPr lang="it-IT" sz="1200" dirty="0" smtClean="0"/>
                        <a:t>Seleziona gli elementi &lt;p&gt; il cui </a:t>
                      </a:r>
                      <a:r>
                        <a:rPr lang="it-IT" sz="1200" i="1" dirty="0" err="1" smtClean="0"/>
                        <a:t>parent</a:t>
                      </a:r>
                      <a:r>
                        <a:rPr lang="it-IT" sz="1200" dirty="0" smtClean="0"/>
                        <a:t> è un elemento &lt;</a:t>
                      </a:r>
                      <a:r>
                        <a:rPr lang="it-IT" sz="1200" dirty="0" err="1" smtClean="0"/>
                        <a:t>div</a:t>
                      </a:r>
                      <a:r>
                        <a:rPr lang="it-IT" sz="1200" dirty="0" smtClean="0"/>
                        <a:t>&gt;</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smtClean="0"/>
                        <a:t>el1</a:t>
                      </a:r>
                      <a:r>
                        <a:rPr lang="it-IT" sz="1200" baseline="0" dirty="0" smtClean="0"/>
                        <a:t> + el2</a:t>
                      </a:r>
                      <a:endParaRPr lang="it-IT" sz="1200" dirty="0"/>
                    </a:p>
                  </a:txBody>
                  <a:tcPr anchor="ctr"/>
                </a:tc>
                <a:tc>
                  <a:txBody>
                    <a:bodyPr/>
                    <a:lstStyle/>
                    <a:p>
                      <a:r>
                        <a:rPr lang="it-IT" sz="1200" dirty="0" smtClean="0"/>
                        <a:t>h2 p</a:t>
                      </a:r>
                      <a:endParaRPr lang="it-IT" sz="1200" dirty="0"/>
                    </a:p>
                  </a:txBody>
                  <a:tcPr anchor="ctr"/>
                </a:tc>
                <a:tc>
                  <a:txBody>
                    <a:bodyPr/>
                    <a:lstStyle/>
                    <a:p>
                      <a:r>
                        <a:rPr lang="it-IT" sz="1200" dirty="0" smtClean="0"/>
                        <a:t>Seleziona gli elementi &lt;p&gt; che seguono immediatamente un elemento h2</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smtClean="0"/>
                        <a:t>.</a:t>
                      </a:r>
                      <a:r>
                        <a:rPr lang="it-IT" sz="1200" dirty="0" err="1" smtClean="0"/>
                        <a:t>calsse</a:t>
                      </a:r>
                      <a:r>
                        <a:rPr lang="it-IT" sz="1200" dirty="0" smtClean="0"/>
                        <a:t> </a:t>
                      </a:r>
                      <a:r>
                        <a:rPr lang="it-IT" sz="1200" dirty="0" err="1" smtClean="0"/>
                        <a:t>el</a:t>
                      </a:r>
                      <a:endParaRPr lang="it-IT" sz="1200" dirty="0"/>
                    </a:p>
                  </a:txBody>
                  <a:tcPr anchor="ctr"/>
                </a:tc>
                <a:tc>
                  <a:txBody>
                    <a:bodyPr/>
                    <a:lstStyle/>
                    <a:p>
                      <a:r>
                        <a:rPr lang="it-IT" sz="1200" dirty="0" smtClean="0"/>
                        <a:t>.</a:t>
                      </a:r>
                      <a:r>
                        <a:rPr lang="it-IT" sz="1200" dirty="0" err="1" smtClean="0"/>
                        <a:t>intro</a:t>
                      </a:r>
                      <a:r>
                        <a:rPr lang="it-IT" sz="1200" dirty="0" smtClean="0"/>
                        <a:t> p</a:t>
                      </a:r>
                      <a:endParaRPr lang="it-IT" sz="1200" dirty="0"/>
                    </a:p>
                  </a:txBody>
                  <a:tcPr anchor="ctr"/>
                </a:tc>
                <a:tc>
                  <a:txBody>
                    <a:bodyPr/>
                    <a:lstStyle/>
                    <a:p>
                      <a:r>
                        <a:rPr lang="it-IT" sz="1200" dirty="0" smtClean="0"/>
                        <a:t>Seleziona gli elementi &lt;p&gt; contenuti in un elemento con </a:t>
                      </a:r>
                      <a:r>
                        <a:rPr lang="it-IT" sz="1200" dirty="0" err="1" smtClean="0"/>
                        <a:t>class=</a:t>
                      </a:r>
                      <a:r>
                        <a:rPr lang="it-IT" sz="1200" dirty="0" smtClean="0"/>
                        <a:t>"</a:t>
                      </a:r>
                      <a:r>
                        <a:rPr lang="it-IT" sz="1200" dirty="0" err="1" smtClean="0"/>
                        <a:t>intro</a:t>
                      </a:r>
                      <a:r>
                        <a:rPr lang="it-IT" sz="1200" dirty="0" smtClean="0"/>
                        <a:t>"</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err="1" smtClean="0"/>
                        <a:t>#id</a:t>
                      </a:r>
                      <a:r>
                        <a:rPr lang="it-IT" sz="1200" baseline="0" dirty="0" smtClean="0"/>
                        <a:t> </a:t>
                      </a:r>
                      <a:r>
                        <a:rPr lang="it-IT" sz="1200" baseline="0" dirty="0" err="1" smtClean="0"/>
                        <a:t>el</a:t>
                      </a:r>
                      <a:endParaRPr lang="it-IT" sz="1200" dirty="0"/>
                    </a:p>
                  </a:txBody>
                  <a:tcPr anchor="ctr"/>
                </a:tc>
                <a:tc>
                  <a:txBody>
                    <a:bodyPr/>
                    <a:lstStyle/>
                    <a:p>
                      <a:r>
                        <a:rPr lang="it-IT" sz="1200" dirty="0" err="1" smtClean="0"/>
                        <a:t>#nome</a:t>
                      </a:r>
                      <a:r>
                        <a:rPr lang="it-IT" sz="1200" dirty="0" smtClean="0"/>
                        <a:t> p</a:t>
                      </a:r>
                      <a:endParaRPr lang="it-IT" sz="1200" dirty="0"/>
                    </a:p>
                  </a:txBody>
                  <a:tcPr anchor="ctr"/>
                </a:tc>
                <a:tc>
                  <a:txBody>
                    <a:bodyPr/>
                    <a:lstStyle/>
                    <a:p>
                      <a:r>
                        <a:rPr lang="it-IT" sz="1200" dirty="0" smtClean="0"/>
                        <a:t>Seleziona gli elementi &lt;p&gt; contenuti nell'elemento con </a:t>
                      </a:r>
                      <a:r>
                        <a:rPr lang="it-IT" sz="1200" dirty="0" err="1" smtClean="0"/>
                        <a:t>id=</a:t>
                      </a:r>
                      <a:r>
                        <a:rPr lang="it-IT" sz="1200" dirty="0" smtClean="0"/>
                        <a:t>"nome"</a:t>
                      </a:r>
                      <a:endParaRPr lang="it-IT" sz="1200" dirty="0"/>
                    </a:p>
                  </a:txBody>
                  <a:tcPr anchor="ctr"/>
                </a:tc>
                <a:tc>
                  <a:txBody>
                    <a:bodyPr/>
                    <a:lstStyle/>
                    <a:p>
                      <a:pPr algn="ctr"/>
                      <a:r>
                        <a:rPr lang="it-IT" sz="1200" dirty="0" smtClean="0"/>
                        <a:t>1</a:t>
                      </a:r>
                      <a:endParaRPr lang="it-IT" sz="1200" dirty="0"/>
                    </a:p>
                  </a:txBody>
                  <a:tcPr anchor="ctr"/>
                </a:tc>
              </a:tr>
            </a:tbl>
          </a:graphicData>
        </a:graphic>
      </p:graphicFrame>
      <p:sp>
        <p:nvSpPr>
          <p:cNvPr id="4" name="CasellaDiTesto 3"/>
          <p:cNvSpPr txBox="1"/>
          <p:nvPr/>
        </p:nvSpPr>
        <p:spPr>
          <a:xfrm>
            <a:off x="467544" y="4227934"/>
            <a:ext cx="583814" cy="369332"/>
          </a:xfrm>
          <a:prstGeom prst="rect">
            <a:avLst/>
          </a:prstGeom>
          <a:noFill/>
        </p:spPr>
        <p:txBody>
          <a:bodyPr wrap="none" rtlCol="0">
            <a:spAutoFit/>
          </a:bodyPr>
          <a:lstStyle/>
          <a:p>
            <a:r>
              <a:rPr lang="it-IT" dirty="0" smtClean="0"/>
              <a:t>ecc.</a:t>
            </a:r>
            <a:endParaRPr lang="it-IT"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PSEUDO-CLASSI</a:t>
            </a:r>
            <a:endParaRPr lang="it-IT" dirty="0"/>
          </a:p>
        </p:txBody>
      </p:sp>
      <p:graphicFrame>
        <p:nvGraphicFramePr>
          <p:cNvPr id="5" name="Segnaposto contenuto 4"/>
          <p:cNvGraphicFramePr>
            <a:graphicFrameLocks noGrp="1"/>
          </p:cNvGraphicFramePr>
          <p:nvPr>
            <p:ph idx="1"/>
          </p:nvPr>
        </p:nvGraphicFramePr>
        <p:xfrm>
          <a:off x="457200" y="1347614"/>
          <a:ext cx="8219256" cy="3322287"/>
        </p:xfrm>
        <a:graphic>
          <a:graphicData uri="http://schemas.openxmlformats.org/drawingml/2006/table">
            <a:tbl>
              <a:tblPr firstRow="1" bandRow="1">
                <a:tableStyleId>{5C22544A-7EE6-4342-B048-85BDC9FD1C3A}</a:tableStyleId>
              </a:tblPr>
              <a:tblGrid>
                <a:gridCol w="1378496"/>
                <a:gridCol w="1152128"/>
                <a:gridCol w="5184576"/>
                <a:gridCol w="504056"/>
              </a:tblGrid>
              <a:tr h="369143">
                <a:tc>
                  <a:txBody>
                    <a:bodyPr/>
                    <a:lstStyle/>
                    <a:p>
                      <a:r>
                        <a:rPr lang="it-IT" sz="1200" dirty="0" smtClean="0">
                          <a:latin typeface="+mj-lt"/>
                        </a:rPr>
                        <a:t>Selettore]</a:t>
                      </a:r>
                      <a:endParaRPr lang="it-IT" sz="1200" dirty="0">
                        <a:latin typeface="+mj-lt"/>
                      </a:endParaRPr>
                    </a:p>
                  </a:txBody>
                  <a:tcPr anchor="ctr"/>
                </a:tc>
                <a:tc>
                  <a:txBody>
                    <a:bodyPr/>
                    <a:lstStyle/>
                    <a:p>
                      <a:r>
                        <a:rPr lang="it-IT" sz="1200" dirty="0" smtClean="0">
                          <a:latin typeface="+mj-lt"/>
                        </a:rPr>
                        <a:t>Es.</a:t>
                      </a:r>
                      <a:endParaRPr lang="it-IT" sz="1200" dirty="0">
                        <a:latin typeface="+mj-lt"/>
                      </a:endParaRPr>
                    </a:p>
                  </a:txBody>
                  <a:tcPr anchor="ctr"/>
                </a:tc>
                <a:tc>
                  <a:txBody>
                    <a:bodyPr/>
                    <a:lstStyle/>
                    <a:p>
                      <a:r>
                        <a:rPr lang="it-IT" sz="1200" dirty="0" smtClean="0">
                          <a:latin typeface="+mj-lt"/>
                        </a:rPr>
                        <a:t>Descrizione</a:t>
                      </a:r>
                      <a:endParaRPr lang="it-IT" sz="1200" dirty="0">
                        <a:latin typeface="+mj-lt"/>
                      </a:endParaRPr>
                    </a:p>
                  </a:txBody>
                  <a:tcPr anchor="ctr"/>
                </a:tc>
                <a:tc>
                  <a:txBody>
                    <a:bodyPr/>
                    <a:lstStyle/>
                    <a:p>
                      <a:r>
                        <a:rPr lang="it-IT" sz="1200" dirty="0" smtClean="0">
                          <a:latin typeface="+mj-lt"/>
                        </a:rPr>
                        <a:t>CSS</a:t>
                      </a:r>
                      <a:endParaRPr lang="it-IT" sz="1200" dirty="0">
                        <a:latin typeface="+mj-lt"/>
                      </a:endParaRPr>
                    </a:p>
                  </a:txBody>
                  <a:tcPr anchor="ctr"/>
                </a:tc>
              </a:tr>
              <a:tr h="369143">
                <a:tc>
                  <a:txBody>
                    <a:bodyPr/>
                    <a:lstStyle/>
                    <a:p>
                      <a:r>
                        <a:rPr lang="it-IT" sz="1200" dirty="0" smtClean="0"/>
                        <a:t>:link</a:t>
                      </a:r>
                      <a:endParaRPr lang="it-IT" sz="1200" dirty="0"/>
                    </a:p>
                  </a:txBody>
                  <a:tcPr anchor="ctr"/>
                </a:tc>
                <a:tc>
                  <a:txBody>
                    <a:bodyPr/>
                    <a:lstStyle/>
                    <a:p>
                      <a:r>
                        <a:rPr lang="it-IT" sz="1200" dirty="0" smtClean="0"/>
                        <a:t>a:link</a:t>
                      </a:r>
                      <a:endParaRPr lang="it-IT" sz="1200" dirty="0"/>
                    </a:p>
                  </a:txBody>
                  <a:tcPr anchor="ctr"/>
                </a:tc>
                <a:tc>
                  <a:txBody>
                    <a:bodyPr/>
                    <a:lstStyle/>
                    <a:p>
                      <a:r>
                        <a:rPr lang="it-IT" sz="1200" dirty="0" smtClean="0"/>
                        <a:t>Stato di link non visitato</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a:t>
                      </a:r>
                      <a:r>
                        <a:rPr lang="it-IT" sz="1200" dirty="0" err="1" smtClean="0"/>
                        <a:t>visited</a:t>
                      </a:r>
                      <a:endParaRPr lang="it-IT" sz="1200" dirty="0"/>
                    </a:p>
                  </a:txBody>
                  <a:tcPr anchor="ctr"/>
                </a:tc>
                <a:tc>
                  <a:txBody>
                    <a:bodyPr/>
                    <a:lstStyle/>
                    <a:p>
                      <a:r>
                        <a:rPr lang="it-IT" sz="1200" dirty="0" smtClean="0"/>
                        <a:t>a:visited</a:t>
                      </a:r>
                      <a:endParaRPr lang="it-IT" sz="1200" dirty="0"/>
                    </a:p>
                  </a:txBody>
                  <a:tcPr anchor="ctr"/>
                </a:tc>
                <a:tc>
                  <a:txBody>
                    <a:bodyPr/>
                    <a:lstStyle/>
                    <a:p>
                      <a:r>
                        <a:rPr lang="it-IT" sz="1200" dirty="0" smtClean="0"/>
                        <a:t>Stato di link visitato</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a:t>
                      </a:r>
                      <a:r>
                        <a:rPr lang="it-IT" sz="1200" dirty="0" err="1" smtClean="0"/>
                        <a:t>hover</a:t>
                      </a:r>
                      <a:endParaRPr lang="it-IT" sz="1200" dirty="0"/>
                    </a:p>
                  </a:txBody>
                  <a:tcPr anchor="ctr"/>
                </a:tc>
                <a:tc>
                  <a:txBody>
                    <a:bodyPr/>
                    <a:lstStyle/>
                    <a:p>
                      <a:r>
                        <a:rPr lang="it-IT" sz="1200" dirty="0" smtClean="0"/>
                        <a:t>a:hover</a:t>
                      </a:r>
                      <a:endParaRPr lang="it-IT" sz="1200" dirty="0"/>
                    </a:p>
                  </a:txBody>
                  <a:tcPr anchor="ctr"/>
                </a:tc>
                <a:tc>
                  <a:txBody>
                    <a:bodyPr/>
                    <a:lstStyle/>
                    <a:p>
                      <a:r>
                        <a:rPr lang="it-IT" sz="1200" dirty="0" smtClean="0"/>
                        <a:t>Aspetto</a:t>
                      </a:r>
                      <a:r>
                        <a:rPr lang="it-IT" sz="1200" baseline="0" dirty="0" smtClean="0"/>
                        <a:t> quando il mouse è sopra l'elemento</a:t>
                      </a:r>
                      <a:endParaRPr lang="it-IT" sz="1200"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:focus</a:t>
                      </a:r>
                      <a:endParaRPr lang="it-IT" sz="1200" dirty="0"/>
                    </a:p>
                  </a:txBody>
                  <a:tcPr anchor="ctr"/>
                </a:tc>
                <a:tc>
                  <a:txBody>
                    <a:bodyPr/>
                    <a:lstStyle/>
                    <a:p>
                      <a:r>
                        <a:rPr lang="it-IT" sz="1200" dirty="0" smtClean="0"/>
                        <a:t>input:focus</a:t>
                      </a:r>
                      <a:endParaRPr lang="it-IT" sz="1200" dirty="0"/>
                    </a:p>
                  </a:txBody>
                  <a:tcPr anchor="ctr"/>
                </a:tc>
                <a:tc>
                  <a:txBody>
                    <a:bodyPr/>
                    <a:lstStyle/>
                    <a:p>
                      <a:r>
                        <a:rPr lang="it-IT" sz="1200" dirty="0" smtClean="0"/>
                        <a:t>Aspetto</a:t>
                      </a:r>
                      <a:r>
                        <a:rPr lang="it-IT" sz="1200" baseline="0" dirty="0" smtClean="0"/>
                        <a:t> quando l'elemento ha il </a:t>
                      </a:r>
                      <a:r>
                        <a:rPr lang="it-IT" sz="1200" i="1" baseline="0" dirty="0" smtClean="0"/>
                        <a:t>focus</a:t>
                      </a:r>
                      <a:endParaRPr lang="it-IT" sz="1200" i="1" dirty="0"/>
                    </a:p>
                  </a:txBody>
                  <a:tcPr anchor="ctr"/>
                </a:tc>
                <a:tc>
                  <a:txBody>
                    <a:bodyPr/>
                    <a:lstStyle/>
                    <a:p>
                      <a:pPr algn="ctr"/>
                      <a:r>
                        <a:rPr lang="it-IT" sz="1200" dirty="0" smtClean="0"/>
                        <a:t>1</a:t>
                      </a:r>
                      <a:endParaRPr lang="it-IT" sz="1200" dirty="0"/>
                    </a:p>
                  </a:txBody>
                  <a:tcPr anchor="ctr"/>
                </a:tc>
              </a:tr>
              <a:tr h="369143">
                <a:tc>
                  <a:txBody>
                    <a:bodyPr/>
                    <a:lstStyle/>
                    <a:p>
                      <a:r>
                        <a:rPr lang="it-IT" sz="1200" dirty="0" smtClean="0"/>
                        <a:t>:</a:t>
                      </a:r>
                      <a:r>
                        <a:rPr lang="it-IT" sz="1200" dirty="0" err="1" smtClean="0"/>
                        <a:t>first-letter</a:t>
                      </a:r>
                      <a:endParaRPr lang="it-IT" sz="1200" dirty="0"/>
                    </a:p>
                  </a:txBody>
                  <a:tcPr anchor="ctr"/>
                </a:tc>
                <a:tc>
                  <a:txBody>
                    <a:bodyPr/>
                    <a:lstStyle/>
                    <a:p>
                      <a:r>
                        <a:rPr lang="it-IT" sz="1200" dirty="0" smtClean="0"/>
                        <a:t>p:first-letter</a:t>
                      </a:r>
                      <a:endParaRPr lang="it-IT" sz="1200" dirty="0"/>
                    </a:p>
                  </a:txBody>
                  <a:tcPr anchor="ctr"/>
                </a:tc>
                <a:tc>
                  <a:txBody>
                    <a:bodyPr/>
                    <a:lstStyle/>
                    <a:p>
                      <a:r>
                        <a:rPr lang="it-IT" sz="1200" dirty="0" smtClean="0"/>
                        <a:t>Prima lettera del testo contenuto nell'elemento</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smtClean="0"/>
                        <a:t>:</a:t>
                      </a:r>
                      <a:r>
                        <a:rPr lang="it-IT" sz="1200" dirty="0" err="1" smtClean="0"/>
                        <a:t>first-line</a:t>
                      </a:r>
                      <a:endParaRPr lang="it-IT" sz="1200" dirty="0"/>
                    </a:p>
                  </a:txBody>
                  <a:tcPr anchor="ctr"/>
                </a:tc>
                <a:tc>
                  <a:txBody>
                    <a:bodyPr/>
                    <a:lstStyle/>
                    <a:p>
                      <a:r>
                        <a:rPr lang="it-IT" sz="1200" dirty="0" smtClean="0"/>
                        <a:t>p:first-line</a:t>
                      </a:r>
                      <a:endParaRPr lang="it-IT" sz="1200" dirty="0"/>
                    </a:p>
                  </a:txBody>
                  <a:tcPr anchor="ctr"/>
                </a:tc>
                <a:tc>
                  <a:txBody>
                    <a:bodyPr/>
                    <a:lstStyle/>
                    <a:p>
                      <a:r>
                        <a:rPr lang="it-IT" sz="1200" dirty="0" smtClean="0"/>
                        <a:t>Prima riga</a:t>
                      </a:r>
                      <a:r>
                        <a:rPr lang="it-IT" sz="1200" baseline="0" dirty="0" smtClean="0"/>
                        <a:t> </a:t>
                      </a:r>
                      <a:r>
                        <a:rPr lang="it-IT" sz="1200" dirty="0" smtClean="0"/>
                        <a:t>del testo contenuto nell'elemento</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a:t>
                      </a:r>
                      <a:r>
                        <a:rPr lang="it-IT" sz="1200" dirty="0" err="1" smtClean="0"/>
                        <a:t>first-child</a:t>
                      </a:r>
                      <a:endParaRPr lang="it-IT"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err="1" smtClean="0"/>
                        <a:t>ul</a:t>
                      </a:r>
                      <a:r>
                        <a:rPr lang="it-IT" sz="1200" dirty="0" smtClean="0"/>
                        <a:t>:</a:t>
                      </a:r>
                      <a:r>
                        <a:rPr lang="it-IT" sz="1200" dirty="0" err="1" smtClean="0"/>
                        <a:t>first-child</a:t>
                      </a:r>
                      <a:endParaRPr lang="it-IT" sz="1200" dirty="0" smtClean="0"/>
                    </a:p>
                  </a:txBody>
                  <a:tcPr anchor="ctr"/>
                </a:tc>
                <a:tc>
                  <a:txBody>
                    <a:bodyPr/>
                    <a:lstStyle/>
                    <a:p>
                      <a:r>
                        <a:rPr lang="it-IT" sz="1200" dirty="0" smtClean="0"/>
                        <a:t>Primo figlio di una elemento contenitore</a:t>
                      </a:r>
                      <a:endParaRPr lang="it-IT" sz="1200" dirty="0"/>
                    </a:p>
                  </a:txBody>
                  <a:tcPr anchor="ctr"/>
                </a:tc>
                <a:tc>
                  <a:txBody>
                    <a:bodyPr/>
                    <a:lstStyle/>
                    <a:p>
                      <a:pPr algn="ctr"/>
                      <a:r>
                        <a:rPr lang="it-IT" sz="1200" dirty="0" smtClean="0"/>
                        <a:t>2</a:t>
                      </a:r>
                      <a:endParaRPr lang="it-IT" sz="1200" dirty="0"/>
                    </a:p>
                  </a:txBody>
                  <a:tcPr anchor="ctr"/>
                </a:tc>
              </a:tr>
              <a:tr h="369143">
                <a:tc>
                  <a:txBody>
                    <a:bodyPr/>
                    <a:lstStyle/>
                    <a:p>
                      <a:r>
                        <a:rPr lang="it-IT" sz="1200" dirty="0" smtClean="0"/>
                        <a:t>:</a:t>
                      </a:r>
                      <a:r>
                        <a:rPr lang="it-IT" sz="1200" dirty="0" err="1" smtClean="0"/>
                        <a:t>before</a:t>
                      </a:r>
                      <a:r>
                        <a:rPr lang="it-IT" sz="1200" baseline="0" dirty="0" smtClean="0"/>
                        <a:t> e :</a:t>
                      </a:r>
                      <a:r>
                        <a:rPr lang="it-IT" sz="1200" baseline="0" dirty="0" err="1" smtClean="0"/>
                        <a:t>after</a:t>
                      </a:r>
                      <a:endParaRPr lang="it-IT"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err="1" smtClean="0"/>
                        <a:t>div</a:t>
                      </a:r>
                      <a:r>
                        <a:rPr lang="it-IT" sz="1200" dirty="0" smtClean="0"/>
                        <a:t>:</a:t>
                      </a:r>
                      <a:r>
                        <a:rPr lang="it-IT" sz="1200" dirty="0" err="1" smtClean="0"/>
                        <a:t>after</a:t>
                      </a:r>
                      <a:endParaRPr lang="it-IT" sz="12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Contenuto prima</a:t>
                      </a:r>
                      <a:r>
                        <a:rPr lang="it-IT" sz="1200" baseline="0" dirty="0" smtClean="0"/>
                        <a:t> e dopo ad un elemento</a:t>
                      </a:r>
                      <a:endParaRPr lang="it-IT" sz="1200" dirty="0" smtClean="0"/>
                    </a:p>
                  </a:txBody>
                  <a:tcPr anchor="ctr"/>
                </a:tc>
                <a:tc>
                  <a:txBody>
                    <a:bodyPr/>
                    <a:lstStyle/>
                    <a:p>
                      <a:pPr algn="ctr"/>
                      <a:r>
                        <a:rPr lang="it-IT" sz="1200" dirty="0" smtClean="0"/>
                        <a:t>2</a:t>
                      </a:r>
                      <a:endParaRPr lang="it-IT" sz="1200" dirty="0"/>
                    </a:p>
                  </a:txBody>
                  <a:tcPr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973287"/>
            <a:ext cx="7772400" cy="1102519"/>
          </a:xfrm>
        </p:spPr>
        <p:txBody>
          <a:bodyPr/>
          <a:lstStyle/>
          <a:p>
            <a:r>
              <a:rPr lang="it-IT" sz="5400" spc="600" dirty="0" smtClean="0">
                <a:solidFill>
                  <a:schemeClr val="accent2">
                    <a:lumMod val="75000"/>
                  </a:schemeClr>
                </a:solidFill>
              </a:rPr>
              <a:t>JAVASCRIPT</a:t>
            </a:r>
            <a:endParaRPr lang="it-IT" sz="5400" spc="6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3888"/>
            <a:ext cx="8229600" cy="489701"/>
          </a:xfrm>
        </p:spPr>
        <p:txBody>
          <a:bodyPr/>
          <a:lstStyle/>
          <a:p>
            <a:r>
              <a:rPr lang="it-IT" dirty="0" smtClean="0">
                <a:solidFill>
                  <a:schemeClr val="accent2">
                    <a:lumMod val="50000"/>
                  </a:schemeClr>
                </a:solidFill>
              </a:rPr>
              <a:t>COSA È JAVASCRIPT</a:t>
            </a:r>
            <a:endParaRPr lang="it-IT" dirty="0">
              <a:solidFill>
                <a:schemeClr val="accent2">
                  <a:lumMod val="50000"/>
                </a:schemeClr>
              </a:solidFill>
            </a:endParaRPr>
          </a:p>
        </p:txBody>
      </p:sp>
      <p:sp>
        <p:nvSpPr>
          <p:cNvPr id="3" name="Segnaposto contenuto 2"/>
          <p:cNvSpPr>
            <a:spLocks noGrp="1"/>
          </p:cNvSpPr>
          <p:nvPr>
            <p:ph idx="1"/>
          </p:nvPr>
        </p:nvSpPr>
        <p:spPr>
          <a:xfrm>
            <a:off x="457200" y="1221601"/>
            <a:ext cx="8229600" cy="3373022"/>
          </a:xfrm>
        </p:spPr>
        <p:txBody>
          <a:bodyPr/>
          <a:lstStyle/>
          <a:p>
            <a:r>
              <a:rPr lang="it-IT" sz="3600" dirty="0" smtClean="0"/>
              <a:t>JavaScript è un linguaggio di programmazione.</a:t>
            </a:r>
            <a:br>
              <a:rPr lang="it-IT" sz="3600" dirty="0" smtClean="0"/>
            </a:br>
            <a:endParaRPr lang="it-IT" sz="3600" dirty="0"/>
          </a:p>
        </p:txBody>
      </p:sp>
    </p:spTree>
    <p:extLst>
      <p:ext uri="{BB962C8B-B14F-4D97-AF65-F5344CB8AC3E}">
        <p14:creationId xmlns:p14="http://schemas.microsoft.com/office/powerpoint/2010/main" val="30985947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1510"/>
            <a:ext cx="8229600" cy="857250"/>
          </a:xfrm>
        </p:spPr>
        <p:txBody>
          <a:bodyPr/>
          <a:lstStyle/>
          <a:p>
            <a:r>
              <a:rPr lang="it-IT" sz="2800" dirty="0" smtClean="0">
                <a:solidFill>
                  <a:schemeClr val="accent2">
                    <a:lumMod val="50000"/>
                  </a:schemeClr>
                </a:solidFill>
              </a:rPr>
              <a:t>COME FUNZIONA UN COMPUTER</a:t>
            </a:r>
            <a:endParaRPr lang="it-IT" sz="2800" dirty="0">
              <a:solidFill>
                <a:schemeClr val="accent2">
                  <a:lumMod val="50000"/>
                </a:schemeClr>
              </a:solidFill>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203598"/>
            <a:ext cx="6348778" cy="352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61995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1510"/>
            <a:ext cx="8229600" cy="857250"/>
          </a:xfrm>
        </p:spPr>
        <p:txBody>
          <a:bodyPr/>
          <a:lstStyle/>
          <a:p>
            <a:r>
              <a:rPr lang="it-IT" sz="2800" dirty="0" smtClean="0">
                <a:solidFill>
                  <a:schemeClr val="accent2">
                    <a:lumMod val="50000"/>
                  </a:schemeClr>
                </a:solidFill>
              </a:rPr>
              <a:t>COME FUNZIONA UN COMPUTER</a:t>
            </a:r>
            <a:endParaRPr lang="it-IT" sz="2800" dirty="0">
              <a:solidFill>
                <a:schemeClr val="accent2">
                  <a:lumMod val="50000"/>
                </a:schemeClr>
              </a:solidFill>
            </a:endParaRP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183769"/>
            <a:ext cx="6408712" cy="3620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0775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solidFill>
                  <a:schemeClr val="accent2">
                    <a:lumMod val="50000"/>
                  </a:schemeClr>
                </a:solidFill>
              </a:rPr>
              <a:t>UN PROGRAMMA QUINDI È</a:t>
            </a:r>
            <a:endParaRPr lang="it-IT" sz="3600" dirty="0">
              <a:solidFill>
                <a:schemeClr val="accent2">
                  <a:lumMod val="50000"/>
                </a:schemeClr>
              </a:solidFill>
            </a:endParaRPr>
          </a:p>
        </p:txBody>
      </p:sp>
      <p:sp>
        <p:nvSpPr>
          <p:cNvPr id="3" name="Segnaposto contenuto 2"/>
          <p:cNvSpPr>
            <a:spLocks noGrp="1"/>
          </p:cNvSpPr>
          <p:nvPr>
            <p:ph idx="1"/>
          </p:nvPr>
        </p:nvSpPr>
        <p:spPr/>
        <p:txBody>
          <a:bodyPr/>
          <a:lstStyle/>
          <a:p>
            <a:r>
              <a:rPr lang="it-IT" sz="2800" dirty="0" smtClean="0"/>
              <a:t>Una serie di istruzioni che il computer è in grado di eseguire</a:t>
            </a:r>
          </a:p>
          <a:p>
            <a:r>
              <a:rPr lang="it-IT" sz="2800" dirty="0" smtClean="0"/>
              <a:t>Che elaborano DATI (cioè informazione correttamente codificate)</a:t>
            </a:r>
          </a:p>
          <a:p>
            <a:r>
              <a:rPr lang="it-IT" sz="2800" dirty="0" smtClean="0"/>
              <a:t>Per risolvere un problema </a:t>
            </a:r>
          </a:p>
          <a:p>
            <a:r>
              <a:rPr lang="it-IT" sz="2800" dirty="0" smtClean="0"/>
              <a:t>O meglio implementare un algoritmo</a:t>
            </a:r>
            <a:endParaRPr lang="it-IT" sz="2800" dirty="0"/>
          </a:p>
        </p:txBody>
      </p:sp>
    </p:spTree>
    <p:extLst>
      <p:ext uri="{BB962C8B-B14F-4D97-AF65-F5344CB8AC3E}">
        <p14:creationId xmlns:p14="http://schemas.microsoft.com/office/powerpoint/2010/main" val="31316365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83518"/>
            <a:ext cx="8229600" cy="857250"/>
          </a:xfrm>
        </p:spPr>
        <p:txBody>
          <a:bodyPr/>
          <a:lstStyle/>
          <a:p>
            <a:r>
              <a:rPr lang="it-IT" sz="3200" dirty="0" smtClean="0">
                <a:solidFill>
                  <a:schemeClr val="accent2">
                    <a:lumMod val="50000"/>
                  </a:schemeClr>
                </a:solidFill>
              </a:rPr>
              <a:t>COSA È UN LINGUAGGIO DI PROGRAMMAZIONE</a:t>
            </a:r>
            <a:endParaRPr lang="it-IT" sz="3200" dirty="0">
              <a:solidFill>
                <a:schemeClr val="accent2">
                  <a:lumMod val="50000"/>
                </a:schemeClr>
              </a:solidFill>
            </a:endParaRPr>
          </a:p>
        </p:txBody>
      </p:sp>
      <p:sp>
        <p:nvSpPr>
          <p:cNvPr id="9" name="Segnaposto contenuto 8"/>
          <p:cNvSpPr>
            <a:spLocks noGrp="1"/>
          </p:cNvSpPr>
          <p:nvPr>
            <p:ph idx="1"/>
          </p:nvPr>
        </p:nvSpPr>
        <p:spPr>
          <a:xfrm>
            <a:off x="457200" y="1769566"/>
            <a:ext cx="8229600" cy="2890416"/>
          </a:xfrm>
        </p:spPr>
        <p:txBody>
          <a:bodyPr/>
          <a:lstStyle/>
          <a:p>
            <a:r>
              <a:rPr lang="it-IT" dirty="0"/>
              <a:t>E' un linguaggio formale dotato di una sintassi ben definita che viene utilizzato per scrivere </a:t>
            </a:r>
            <a:r>
              <a:rPr lang="it-IT" dirty="0" smtClean="0"/>
              <a:t>programmi</a:t>
            </a:r>
            <a:r>
              <a:rPr lang="it-IT" dirty="0"/>
              <a:t> che realizzano algoritmi. </a:t>
            </a:r>
            <a:endParaRPr lang="it-IT" dirty="0" smtClean="0"/>
          </a:p>
        </p:txBody>
      </p:sp>
    </p:spTree>
    <p:extLst>
      <p:ext uri="{BB962C8B-B14F-4D97-AF65-F5344CB8AC3E}">
        <p14:creationId xmlns:p14="http://schemas.microsoft.com/office/powerpoint/2010/main" val="3576810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857250"/>
          </a:xfrm>
        </p:spPr>
        <p:txBody>
          <a:bodyPr/>
          <a:lstStyle/>
          <a:p>
            <a:r>
              <a:rPr lang="it-IT" sz="3600" dirty="0">
                <a:solidFill>
                  <a:schemeClr val="accent2">
                    <a:lumMod val="50000"/>
                  </a:schemeClr>
                </a:solidFill>
              </a:rPr>
              <a:t>COSA È UN LINGUAGGIO DI PROGRAMMAZIONE</a:t>
            </a:r>
            <a:endParaRPr lang="it-IT" sz="3600" dirty="0"/>
          </a:p>
        </p:txBody>
      </p:sp>
      <p:sp>
        <p:nvSpPr>
          <p:cNvPr id="3" name="Segnaposto contenuto 2"/>
          <p:cNvSpPr>
            <a:spLocks noGrp="1"/>
          </p:cNvSpPr>
          <p:nvPr>
            <p:ph idx="1"/>
          </p:nvPr>
        </p:nvSpPr>
        <p:spPr>
          <a:xfrm>
            <a:off x="457200" y="1779662"/>
            <a:ext cx="8229600" cy="3096344"/>
          </a:xfrm>
        </p:spPr>
        <p:txBody>
          <a:bodyPr/>
          <a:lstStyle/>
          <a:p>
            <a:r>
              <a:rPr lang="it-IT" dirty="0" smtClean="0"/>
              <a:t>Serve a facilitare </a:t>
            </a:r>
            <a:r>
              <a:rPr lang="it-IT" dirty="0"/>
              <a:t>la programmazione dei calcolatori rendendo possibile descrivere gli algoritmi e le strutture dei dati in una forma più vicina a quella del linguaggio umano scritto. </a:t>
            </a:r>
          </a:p>
          <a:p>
            <a:endParaRPr lang="it-IT" dirty="0"/>
          </a:p>
        </p:txBody>
      </p:sp>
    </p:spTree>
    <p:extLst>
      <p:ext uri="{BB962C8B-B14F-4D97-AF65-F5344CB8AC3E}">
        <p14:creationId xmlns:p14="http://schemas.microsoft.com/office/powerpoint/2010/main" val="18989444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62372"/>
            <a:ext cx="8229600" cy="857250"/>
          </a:xfrm>
        </p:spPr>
        <p:txBody>
          <a:bodyPr/>
          <a:lstStyle/>
          <a:p>
            <a:r>
              <a:rPr lang="it-IT" sz="3600" dirty="0">
                <a:solidFill>
                  <a:srgbClr val="9FB8CD">
                    <a:lumMod val="50000"/>
                  </a:srgbClr>
                </a:solidFill>
              </a:rPr>
              <a:t>COSA È UN LINGUAGGIO DI PROGRAMMAZIONE</a:t>
            </a:r>
            <a:endParaRPr lang="it-IT" dirty="0"/>
          </a:p>
        </p:txBody>
      </p:sp>
      <p:sp>
        <p:nvSpPr>
          <p:cNvPr id="3" name="Segnaposto contenuto 2"/>
          <p:cNvSpPr>
            <a:spLocks noGrp="1"/>
          </p:cNvSpPr>
          <p:nvPr>
            <p:ph idx="1"/>
          </p:nvPr>
        </p:nvSpPr>
        <p:spPr>
          <a:xfrm>
            <a:off x="457200" y="1707654"/>
            <a:ext cx="8229600" cy="2952328"/>
          </a:xfrm>
        </p:spPr>
        <p:txBody>
          <a:bodyPr/>
          <a:lstStyle/>
          <a:p>
            <a:r>
              <a:rPr lang="it-IT" dirty="0"/>
              <a:t>A seconda del metodo utilizzato per tradurre il testo delle istruzioni in linguaggio macchina vengono suddivisi in due categorie: </a:t>
            </a:r>
            <a:r>
              <a:rPr lang="it-IT" dirty="0" smtClean="0"/>
              <a:t>compilati (e </a:t>
            </a:r>
            <a:r>
              <a:rPr lang="it-IT" dirty="0" err="1" smtClean="0"/>
              <a:t>semicompilati</a:t>
            </a:r>
            <a:r>
              <a:rPr lang="it-IT" dirty="0" smtClean="0"/>
              <a:t>) </a:t>
            </a:r>
            <a:r>
              <a:rPr lang="it-IT" dirty="0"/>
              <a:t>e </a:t>
            </a:r>
            <a:r>
              <a:rPr lang="it-IT" dirty="0" smtClean="0"/>
              <a:t>interpretati.</a:t>
            </a:r>
            <a:endParaRPr lang="it-IT" dirty="0"/>
          </a:p>
          <a:p>
            <a:endParaRPr lang="it-IT" dirty="0"/>
          </a:p>
        </p:txBody>
      </p:sp>
    </p:spTree>
    <p:extLst>
      <p:ext uri="{BB962C8B-B14F-4D97-AF65-F5344CB8AC3E}">
        <p14:creationId xmlns:p14="http://schemas.microsoft.com/office/powerpoint/2010/main" val="1817261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627534"/>
            <a:ext cx="8229600" cy="857250"/>
          </a:xfrm>
        </p:spPr>
        <p:txBody>
          <a:bodyPr>
            <a:noAutofit/>
          </a:bodyPr>
          <a:lstStyle/>
          <a:p>
            <a:pPr>
              <a:lnSpc>
                <a:spcPts val="3600"/>
              </a:lnSpc>
            </a:pPr>
            <a:r>
              <a:rPr lang="it-IT" sz="3200" dirty="0" smtClean="0">
                <a:solidFill>
                  <a:srgbClr val="006699"/>
                </a:solidFill>
              </a:rPr>
              <a:t>ARCHITETTURA CLIENT SERVER</a:t>
            </a:r>
            <a:endParaRPr lang="it-IT" sz="3200" dirty="0">
              <a:solidFill>
                <a:srgbClr val="006699"/>
              </a:solidFill>
            </a:endParaRPr>
          </a:p>
        </p:txBody>
      </p:sp>
      <p:pic>
        <p:nvPicPr>
          <p:cNvPr id="4" name="Segnaposto contenuto 3" descr="3076388-3146973570.png"/>
          <p:cNvPicPr>
            <a:picLocks noGrp="1" noChangeAspect="1"/>
          </p:cNvPicPr>
          <p:nvPr>
            <p:ph idx="1"/>
          </p:nvPr>
        </p:nvPicPr>
        <p:blipFill>
          <a:blip r:embed="rId2" cstate="print"/>
          <a:stretch>
            <a:fillRect/>
          </a:stretch>
        </p:blipFill>
        <p:spPr>
          <a:xfrm>
            <a:off x="6660232" y="1599642"/>
            <a:ext cx="1656184" cy="1512168"/>
          </a:xfrm>
        </p:spPr>
      </p:pic>
      <p:pic>
        <p:nvPicPr>
          <p:cNvPr id="1026" name="Picture 2" descr="C:\Users\Bruno\Documents\aabbaa 2.0\2010-2011\WebDesign (Lez. 1) 08-11-2010\Materiali\homer_computer.png"/>
          <p:cNvPicPr>
            <a:picLocks noChangeAspect="1" noChangeArrowheads="1"/>
          </p:cNvPicPr>
          <p:nvPr/>
        </p:nvPicPr>
        <p:blipFill>
          <a:blip r:embed="rId3" cstate="print"/>
          <a:srcRect/>
          <a:stretch>
            <a:fillRect/>
          </a:stretch>
        </p:blipFill>
        <p:spPr bwMode="auto">
          <a:xfrm>
            <a:off x="1331639" y="2355726"/>
            <a:ext cx="3240361" cy="1884403"/>
          </a:xfrm>
          <a:prstGeom prst="rect">
            <a:avLst/>
          </a:prstGeom>
          <a:noFill/>
        </p:spPr>
      </p:pic>
      <p:sp>
        <p:nvSpPr>
          <p:cNvPr id="14" name="Freccia curva 13"/>
          <p:cNvSpPr/>
          <p:nvPr/>
        </p:nvSpPr>
        <p:spPr>
          <a:xfrm>
            <a:off x="3851920" y="1653648"/>
            <a:ext cx="2664296" cy="972108"/>
          </a:xfrm>
          <a:prstGeom prst="bentArrow">
            <a:avLst/>
          </a:prstGeom>
          <a:effectLst>
            <a:outerShdw blurRad="50800" dist="38100" dir="2700000" algn="tl" rotWithShape="0">
              <a:prstClr val="black">
                <a:alpha val="40000"/>
              </a:prstClr>
            </a:outerShdw>
          </a:effectLst>
        </p:spPr>
        <p:style>
          <a:lnRef idx="1">
            <a:schemeClr val="accent4"/>
          </a:lnRef>
          <a:fillRef idx="3">
            <a:schemeClr val="accent4"/>
          </a:fillRef>
          <a:effectRef idx="2">
            <a:schemeClr val="accent4"/>
          </a:effectRef>
          <a:fontRef idx="minor">
            <a:schemeClr val="lt1"/>
          </a:fontRef>
        </p:style>
        <p:txBody>
          <a:bodyPr rtlCol="0" anchor="ctr"/>
          <a:lstStyle/>
          <a:p>
            <a:pPr algn="ctr"/>
            <a:r>
              <a:rPr lang="it-IT" dirty="0" smtClean="0">
                <a:solidFill>
                  <a:schemeClr val="tx1"/>
                </a:solidFill>
              </a:rPr>
              <a:t/>
            </a:r>
            <a:br>
              <a:rPr lang="it-IT" dirty="0" smtClean="0">
                <a:solidFill>
                  <a:schemeClr val="tx1"/>
                </a:solidFill>
              </a:rPr>
            </a:br>
            <a:r>
              <a:rPr lang="it-IT" dirty="0" smtClean="0">
                <a:solidFill>
                  <a:schemeClr val="tx1"/>
                </a:solidFill>
              </a:rPr>
              <a:t>Richiesta</a:t>
            </a:r>
          </a:p>
          <a:p>
            <a:pPr algn="ctr"/>
            <a:r>
              <a:rPr lang="it-IT" dirty="0" smtClean="0">
                <a:solidFill>
                  <a:schemeClr val="tx1"/>
                </a:solidFill>
              </a:rPr>
              <a:t>(</a:t>
            </a:r>
            <a:r>
              <a:rPr lang="it-IT" dirty="0" err="1">
                <a:solidFill>
                  <a:schemeClr val="tx1"/>
                </a:solidFill>
              </a:rPr>
              <a:t>R</a:t>
            </a:r>
            <a:r>
              <a:rPr lang="it-IT" dirty="0" err="1" smtClean="0">
                <a:solidFill>
                  <a:schemeClr val="tx1"/>
                </a:solidFill>
              </a:rPr>
              <a:t>equest</a:t>
            </a:r>
            <a:r>
              <a:rPr lang="it-IT" dirty="0" smtClean="0">
                <a:solidFill>
                  <a:schemeClr val="tx1"/>
                </a:solidFill>
              </a:rPr>
              <a:t>)</a:t>
            </a:r>
          </a:p>
        </p:txBody>
      </p:sp>
      <p:sp>
        <p:nvSpPr>
          <p:cNvPr id="16" name="Freccia curva 15"/>
          <p:cNvSpPr/>
          <p:nvPr/>
        </p:nvSpPr>
        <p:spPr>
          <a:xfrm rot="10800000">
            <a:off x="4788024" y="3273828"/>
            <a:ext cx="2664296" cy="972108"/>
          </a:xfrm>
          <a:prstGeom prst="bentArrow">
            <a:avLst>
              <a:gd name="adj1" fmla="val 25850"/>
              <a:gd name="adj2" fmla="val 25000"/>
              <a:gd name="adj3" fmla="val 25000"/>
              <a:gd name="adj4" fmla="val 43750"/>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it-IT" b="1" dirty="0">
              <a:solidFill>
                <a:schemeClr val="tx1"/>
              </a:solidFill>
            </a:endParaRPr>
          </a:p>
        </p:txBody>
      </p:sp>
      <p:sp>
        <p:nvSpPr>
          <p:cNvPr id="18" name="Rettangolo 17"/>
          <p:cNvSpPr/>
          <p:nvPr/>
        </p:nvSpPr>
        <p:spPr>
          <a:xfrm>
            <a:off x="4788024" y="3057804"/>
            <a:ext cx="2088232" cy="9181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Rettangolo 18"/>
          <p:cNvSpPr/>
          <p:nvPr/>
        </p:nvSpPr>
        <p:spPr>
          <a:xfrm>
            <a:off x="5364088" y="3273828"/>
            <a:ext cx="1368152" cy="59406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Risposta</a:t>
            </a:r>
          </a:p>
          <a:p>
            <a:pPr algn="ctr"/>
            <a:r>
              <a:rPr lang="it-IT" dirty="0" smtClean="0">
                <a:solidFill>
                  <a:schemeClr val="tx1"/>
                </a:solidFill>
              </a:rPr>
              <a:t>(</a:t>
            </a:r>
            <a:r>
              <a:rPr lang="it-IT" dirty="0" err="1" smtClean="0">
                <a:solidFill>
                  <a:schemeClr val="tx1"/>
                </a:solidFill>
              </a:rPr>
              <a:t>Response</a:t>
            </a:r>
            <a:r>
              <a:rPr lang="it-IT" dirty="0" smtClean="0">
                <a:solidFill>
                  <a:schemeClr val="tx1"/>
                </a:solidFill>
              </a:rPr>
              <a:t>)</a:t>
            </a:r>
            <a:endParaRPr lang="it-IT" dirty="0">
              <a:solidFill>
                <a:schemeClr val="tx1"/>
              </a:solidFill>
            </a:endParaRPr>
          </a:p>
        </p:txBody>
      </p:sp>
      <p:sp>
        <p:nvSpPr>
          <p:cNvPr id="20" name="Rettangolo 19"/>
          <p:cNvSpPr/>
          <p:nvPr/>
        </p:nvSpPr>
        <p:spPr>
          <a:xfrm>
            <a:off x="4499992" y="1491630"/>
            <a:ext cx="1368152" cy="3240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URL/URI</a:t>
            </a:r>
            <a:endParaRPr lang="it-IT" dirty="0">
              <a:solidFill>
                <a:schemeClr val="tx1"/>
              </a:solidFill>
            </a:endParaRPr>
          </a:p>
        </p:txBody>
      </p:sp>
      <p:sp>
        <p:nvSpPr>
          <p:cNvPr id="21" name="Rettangolo 20"/>
          <p:cNvSpPr/>
          <p:nvPr/>
        </p:nvSpPr>
        <p:spPr>
          <a:xfrm>
            <a:off x="5436096" y="4137924"/>
            <a:ext cx="1368152" cy="3240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Pagina</a:t>
            </a:r>
            <a:endParaRPr lang="it-IT"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LINGUAGGI COMPILATI</a:t>
            </a:r>
            <a:endParaRPr lang="it-IT" dirty="0">
              <a:solidFill>
                <a:srgbClr val="006699"/>
              </a:solidFill>
            </a:endParaRPr>
          </a:p>
        </p:txBody>
      </p:sp>
      <p:sp>
        <p:nvSpPr>
          <p:cNvPr id="3" name="Segnaposto contenuto 2"/>
          <p:cNvSpPr>
            <a:spLocks noGrp="1"/>
          </p:cNvSpPr>
          <p:nvPr>
            <p:ph idx="1"/>
          </p:nvPr>
        </p:nvSpPr>
        <p:spPr>
          <a:xfrm>
            <a:off x="457200" y="1347614"/>
            <a:ext cx="8229600" cy="3394472"/>
          </a:xfrm>
        </p:spPr>
        <p:txBody>
          <a:bodyPr/>
          <a:lstStyle/>
          <a:p>
            <a:r>
              <a:rPr lang="it-IT" sz="2400" dirty="0" smtClean="0"/>
              <a:t>Il sorgente (un file di testo con le operazioni da eseguire) viene </a:t>
            </a:r>
            <a:r>
              <a:rPr lang="it-IT" sz="2400" b="1" dirty="0" smtClean="0">
                <a:solidFill>
                  <a:srgbClr val="006699"/>
                </a:solidFill>
              </a:rPr>
              <a:t>compilato</a:t>
            </a:r>
            <a:r>
              <a:rPr lang="it-IT" sz="2400" b="1" dirty="0" smtClean="0"/>
              <a:t> </a:t>
            </a:r>
            <a:r>
              <a:rPr lang="it-IT" sz="2400" dirty="0" smtClean="0"/>
              <a:t>in </a:t>
            </a:r>
            <a:r>
              <a:rPr lang="it-IT" sz="2400" b="1" dirty="0" smtClean="0">
                <a:solidFill>
                  <a:srgbClr val="006699"/>
                </a:solidFill>
              </a:rPr>
              <a:t>codice macchina</a:t>
            </a:r>
            <a:r>
              <a:rPr lang="it-IT" sz="2400" dirty="0" smtClean="0"/>
              <a:t> e viene impacchettato in un particolare file detto eseguibile che il computer è in grado di eseguire direttamente senza bisogno di altro software;</a:t>
            </a:r>
          </a:p>
          <a:p>
            <a:r>
              <a:rPr lang="it-IT" sz="2400" dirty="0" smtClean="0"/>
              <a:t>È specifico di un determinato sistema operativo e la compatibilità tra sistemi diversi può essere garantita solo dal fatto che esistano compilatori specifici per ogni sistema.</a:t>
            </a:r>
          </a:p>
          <a:p>
            <a:endParaRPr lang="it-IT"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468313" y="627534"/>
            <a:ext cx="8229600" cy="529829"/>
          </a:xfrm>
          <a:prstGeom prst="rect">
            <a:avLst/>
          </a:prstGeom>
          <a:noFill/>
          <a:ln w="9525">
            <a:noFill/>
            <a:miter lim="800000"/>
            <a:headEnd/>
            <a:tailEnd/>
          </a:ln>
          <a:effectLst/>
        </p:spPr>
        <p:txBody>
          <a:bodyPr anchor="ctr"/>
          <a:lstStyle/>
          <a:p>
            <a:pPr algn="ctr"/>
            <a:r>
              <a:rPr lang="it-IT" sz="4000" u="none" dirty="0">
                <a:solidFill>
                  <a:srgbClr val="006699"/>
                </a:solidFill>
                <a:latin typeface="hooge 05_53" pitchFamily="2" charset="0"/>
              </a:rPr>
              <a:t>Linguaggi </a:t>
            </a:r>
            <a:r>
              <a:rPr lang="it-IT" sz="4000" u="none" dirty="0" smtClean="0">
                <a:solidFill>
                  <a:srgbClr val="006699"/>
                </a:solidFill>
                <a:latin typeface="hooge 05_53" pitchFamily="2" charset="0"/>
              </a:rPr>
              <a:t>compilati</a:t>
            </a:r>
          </a:p>
        </p:txBody>
      </p:sp>
      <p:sp>
        <p:nvSpPr>
          <p:cNvPr id="157699" name="Rectangle 3"/>
          <p:cNvSpPr>
            <a:spLocks noChangeArrowheads="1"/>
          </p:cNvSpPr>
          <p:nvPr/>
        </p:nvSpPr>
        <p:spPr bwMode="auto">
          <a:xfrm>
            <a:off x="34927" y="3723878"/>
            <a:ext cx="6119813" cy="1332705"/>
          </a:xfrm>
          <a:prstGeom prst="rect">
            <a:avLst/>
          </a:prstGeom>
          <a:noFill/>
          <a:ln w="9525">
            <a:noFill/>
            <a:miter lim="800000"/>
            <a:headEnd/>
            <a:tailEnd/>
          </a:ln>
          <a:effectLst/>
        </p:spPr>
        <p:txBody>
          <a:bodyPr/>
          <a:lstStyle/>
          <a:p>
            <a:pPr marL="342900" indent="-342900">
              <a:spcBef>
                <a:spcPct val="20000"/>
              </a:spcBef>
              <a:buFont typeface="Wingdings" pitchFamily="2" charset="2"/>
              <a:buNone/>
            </a:pPr>
            <a:r>
              <a:rPr lang="it-IT" u="none" dirty="0"/>
              <a:t>	</a:t>
            </a:r>
            <a:r>
              <a:rPr lang="it-IT" u="none" dirty="0" smtClean="0"/>
              <a:t>Un file di testo (file sorgente) viene trasformato in una serie di istruzioni semplici che il processore del computer è in grado di eseguire direttamente (codice macchina)</a:t>
            </a:r>
            <a:endParaRPr lang="it-IT" u="none" dirty="0"/>
          </a:p>
        </p:txBody>
      </p:sp>
      <p:sp>
        <p:nvSpPr>
          <p:cNvPr id="157700" name="Text Box 4"/>
          <p:cNvSpPr txBox="1">
            <a:spLocks noChangeArrowheads="1"/>
          </p:cNvSpPr>
          <p:nvPr/>
        </p:nvSpPr>
        <p:spPr bwMode="auto">
          <a:xfrm>
            <a:off x="251521" y="1977630"/>
            <a:ext cx="2017018" cy="1200329"/>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wrap="square">
            <a:spAutoFit/>
          </a:bodyPr>
          <a:lstStyle/>
          <a:p>
            <a:pPr algn="ctr">
              <a:spcBef>
                <a:spcPct val="50000"/>
              </a:spcBef>
            </a:pPr>
            <a:r>
              <a:rPr lang="it-IT" sz="1800" b="1" u="none" dirty="0">
                <a:solidFill>
                  <a:srgbClr val="006699"/>
                </a:solidFill>
              </a:rPr>
              <a:t>Script e </a:t>
            </a:r>
            <a:r>
              <a:rPr lang="it-IT" sz="1800" b="1" u="none" dirty="0" smtClean="0">
                <a:solidFill>
                  <a:srgbClr val="006699"/>
                </a:solidFill>
              </a:rPr>
              <a:t>risorse: (che variano a seconda del linguaggio usato)</a:t>
            </a:r>
            <a:endParaRPr lang="it-IT" sz="1800" b="1" u="none" dirty="0">
              <a:solidFill>
                <a:srgbClr val="006699"/>
              </a:solidFill>
            </a:endParaRPr>
          </a:p>
        </p:txBody>
      </p:sp>
      <p:sp>
        <p:nvSpPr>
          <p:cNvPr id="157701" name="Text Box 5"/>
          <p:cNvSpPr txBox="1">
            <a:spLocks noChangeArrowheads="1"/>
          </p:cNvSpPr>
          <p:nvPr/>
        </p:nvSpPr>
        <p:spPr bwMode="auto">
          <a:xfrm>
            <a:off x="2916241" y="1653648"/>
            <a:ext cx="1800225" cy="1938992"/>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2000" u="none" dirty="0" smtClean="0">
                <a:solidFill>
                  <a:srgbClr val="006699"/>
                </a:solidFill>
              </a:rPr>
              <a:t>Compilatore specifico del Sistema Operativo (Di solito in più passaggi)</a:t>
            </a:r>
            <a:endParaRPr lang="it-IT" sz="2000" u="none" dirty="0">
              <a:solidFill>
                <a:srgbClr val="006699"/>
              </a:solidFill>
            </a:endParaRPr>
          </a:p>
        </p:txBody>
      </p:sp>
      <p:sp>
        <p:nvSpPr>
          <p:cNvPr id="157702" name="Line 6"/>
          <p:cNvSpPr>
            <a:spLocks noChangeShapeType="1"/>
          </p:cNvSpPr>
          <p:nvPr/>
        </p:nvSpPr>
        <p:spPr bwMode="auto">
          <a:xfrm>
            <a:off x="2268538" y="2409825"/>
            <a:ext cx="647700" cy="0"/>
          </a:xfrm>
          <a:prstGeom prst="line">
            <a:avLst/>
          </a:prstGeom>
          <a:noFill/>
          <a:ln w="9525">
            <a:solidFill>
              <a:schemeClr val="tx1"/>
            </a:solidFill>
            <a:round/>
            <a:headEnd/>
            <a:tailEnd type="triangle" w="med" len="med"/>
          </a:ln>
          <a:effectLst/>
        </p:spPr>
        <p:txBody>
          <a:bodyPr anchor="ctr"/>
          <a:lstStyle/>
          <a:p>
            <a:endParaRPr lang="it-IT"/>
          </a:p>
        </p:txBody>
      </p:sp>
      <p:sp>
        <p:nvSpPr>
          <p:cNvPr id="157703" name="Line 7"/>
          <p:cNvSpPr>
            <a:spLocks noChangeShapeType="1"/>
          </p:cNvSpPr>
          <p:nvPr/>
        </p:nvSpPr>
        <p:spPr bwMode="auto">
          <a:xfrm flipV="1">
            <a:off x="6659563" y="1707356"/>
            <a:ext cx="576262" cy="323850"/>
          </a:xfrm>
          <a:prstGeom prst="line">
            <a:avLst/>
          </a:prstGeom>
          <a:ln>
            <a:prstDash val="dash"/>
            <a:headEn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endParaRPr lang="it-IT">
              <a:ln>
                <a:solidFill>
                  <a:schemeClr val="tx1"/>
                </a:solidFill>
                <a:prstDash val="sysDot"/>
              </a:ln>
            </a:endParaRPr>
          </a:p>
        </p:txBody>
      </p:sp>
      <p:sp>
        <p:nvSpPr>
          <p:cNvPr id="157704" name="Line 8"/>
          <p:cNvSpPr>
            <a:spLocks noChangeShapeType="1"/>
          </p:cNvSpPr>
          <p:nvPr/>
        </p:nvSpPr>
        <p:spPr bwMode="auto">
          <a:xfrm>
            <a:off x="6877050" y="2409826"/>
            <a:ext cx="863600" cy="377429"/>
          </a:xfrm>
          <a:prstGeom prst="line">
            <a:avLst/>
          </a:prstGeom>
          <a:ln>
            <a:prstDash val="dash"/>
            <a:headEn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endParaRPr lang="it-IT"/>
          </a:p>
        </p:txBody>
      </p:sp>
      <p:sp>
        <p:nvSpPr>
          <p:cNvPr id="157705" name="Line 9"/>
          <p:cNvSpPr>
            <a:spLocks noChangeShapeType="1"/>
          </p:cNvSpPr>
          <p:nvPr/>
        </p:nvSpPr>
        <p:spPr bwMode="auto">
          <a:xfrm>
            <a:off x="5940425" y="2733676"/>
            <a:ext cx="647700" cy="485775"/>
          </a:xfrm>
          <a:prstGeom prst="line">
            <a:avLst/>
          </a:prstGeom>
          <a:noFill/>
          <a:ln w="9525">
            <a:solidFill>
              <a:schemeClr val="tx1"/>
            </a:solidFill>
            <a:round/>
            <a:headEnd/>
            <a:tailEnd type="triangle" w="med" len="med"/>
          </a:ln>
          <a:effectLst/>
        </p:spPr>
        <p:txBody>
          <a:bodyPr anchor="ctr"/>
          <a:lstStyle/>
          <a:p>
            <a:endParaRPr lang="it-IT"/>
          </a:p>
        </p:txBody>
      </p:sp>
      <p:sp>
        <p:nvSpPr>
          <p:cNvPr id="157706" name="Text Box 10"/>
          <p:cNvSpPr txBox="1">
            <a:spLocks noChangeArrowheads="1"/>
          </p:cNvSpPr>
          <p:nvPr/>
        </p:nvSpPr>
        <p:spPr bwMode="auto">
          <a:xfrm>
            <a:off x="5076828" y="2240745"/>
            <a:ext cx="1800225" cy="369332"/>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1800" u="none" dirty="0">
                <a:solidFill>
                  <a:srgbClr val="006699"/>
                </a:solidFill>
              </a:rPr>
              <a:t>File </a:t>
            </a:r>
            <a:r>
              <a:rPr lang="it-IT" sz="1800" u="none" dirty="0" smtClean="0">
                <a:solidFill>
                  <a:srgbClr val="006699"/>
                </a:solidFill>
              </a:rPr>
              <a:t>eseguibile</a:t>
            </a:r>
            <a:endParaRPr lang="it-IT" sz="1800" u="none" dirty="0">
              <a:solidFill>
                <a:srgbClr val="006699"/>
              </a:solidFill>
            </a:endParaRPr>
          </a:p>
        </p:txBody>
      </p:sp>
      <p:sp>
        <p:nvSpPr>
          <p:cNvPr id="157707" name="computr2"/>
          <p:cNvSpPr>
            <a:spLocks noEditPoints="1" noChangeArrowheads="1"/>
          </p:cNvSpPr>
          <p:nvPr/>
        </p:nvSpPr>
        <p:spPr bwMode="auto">
          <a:xfrm>
            <a:off x="6156328" y="3274220"/>
            <a:ext cx="1439863" cy="1079897"/>
          </a:xfrm>
          <a:custGeom>
            <a:avLst/>
            <a:gdLst>
              <a:gd name="T0" fmla="*/ 10800 w 21600"/>
              <a:gd name="T1" fmla="*/ 0 h 21600"/>
              <a:gd name="T2" fmla="*/ 10800 w 21600"/>
              <a:gd name="T3" fmla="*/ 21600 h 21600"/>
              <a:gd name="T4" fmla="*/ 17326 w 21600"/>
              <a:gd name="T5" fmla="*/ 0 h 21600"/>
              <a:gd name="T6" fmla="*/ 4274 w 21600"/>
              <a:gd name="T7" fmla="*/ 0 h 21600"/>
              <a:gd name="T8" fmla="*/ 4274 w 21600"/>
              <a:gd name="T9" fmla="*/ 11631 h 21600"/>
              <a:gd name="T10" fmla="*/ 17326 w 21600"/>
              <a:gd name="T11" fmla="*/ 11631 h 21600"/>
              <a:gd name="T12" fmla="*/ 4274 w 21600"/>
              <a:gd name="T13" fmla="*/ 5816 h 21600"/>
              <a:gd name="T14" fmla="*/ 17326 w 21600"/>
              <a:gd name="T15" fmla="*/ 5816 h 21600"/>
              <a:gd name="T16" fmla="*/ 18828 w 21600"/>
              <a:gd name="T17" fmla="*/ 15785 h 21600"/>
              <a:gd name="T18" fmla="*/ 2772 w 21600"/>
              <a:gd name="T19" fmla="*/ 15785 h 21600"/>
              <a:gd name="T20" fmla="*/ 6194 w 21600"/>
              <a:gd name="T21" fmla="*/ 1913 h 21600"/>
              <a:gd name="T22" fmla="*/ 15565 w 21600"/>
              <a:gd name="T23" fmla="*/ 9747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21022" y="20295"/>
                </a:moveTo>
                <a:lnTo>
                  <a:pt x="18828" y="18396"/>
                </a:lnTo>
                <a:lnTo>
                  <a:pt x="18828" y="13174"/>
                </a:lnTo>
                <a:lnTo>
                  <a:pt x="15478" y="13174"/>
                </a:lnTo>
                <a:lnTo>
                  <a:pt x="15478" y="11631"/>
                </a:lnTo>
                <a:lnTo>
                  <a:pt x="17326" y="11631"/>
                </a:lnTo>
                <a:lnTo>
                  <a:pt x="17326" y="11156"/>
                </a:lnTo>
                <a:lnTo>
                  <a:pt x="17326" y="0"/>
                </a:lnTo>
                <a:lnTo>
                  <a:pt x="10858" y="0"/>
                </a:lnTo>
                <a:lnTo>
                  <a:pt x="4274" y="0"/>
                </a:lnTo>
                <a:lnTo>
                  <a:pt x="4274" y="11037"/>
                </a:lnTo>
                <a:lnTo>
                  <a:pt x="4274" y="11631"/>
                </a:lnTo>
                <a:lnTo>
                  <a:pt x="6122" y="11631"/>
                </a:lnTo>
                <a:lnTo>
                  <a:pt x="6122" y="13174"/>
                </a:lnTo>
                <a:lnTo>
                  <a:pt x="2772" y="13174"/>
                </a:lnTo>
                <a:lnTo>
                  <a:pt x="2772" y="18514"/>
                </a:lnTo>
                <a:lnTo>
                  <a:pt x="693" y="20295"/>
                </a:lnTo>
                <a:lnTo>
                  <a:pt x="462" y="20413"/>
                </a:lnTo>
                <a:lnTo>
                  <a:pt x="231" y="20651"/>
                </a:lnTo>
                <a:lnTo>
                  <a:pt x="116" y="20888"/>
                </a:lnTo>
                <a:lnTo>
                  <a:pt x="0" y="21125"/>
                </a:lnTo>
                <a:lnTo>
                  <a:pt x="0" y="21244"/>
                </a:lnTo>
                <a:lnTo>
                  <a:pt x="116" y="21363"/>
                </a:lnTo>
                <a:lnTo>
                  <a:pt x="116" y="21481"/>
                </a:lnTo>
                <a:lnTo>
                  <a:pt x="231" y="21481"/>
                </a:lnTo>
                <a:lnTo>
                  <a:pt x="347" y="21600"/>
                </a:lnTo>
                <a:lnTo>
                  <a:pt x="578" y="21600"/>
                </a:lnTo>
                <a:lnTo>
                  <a:pt x="693" y="21600"/>
                </a:lnTo>
                <a:lnTo>
                  <a:pt x="10858" y="21600"/>
                </a:lnTo>
                <a:lnTo>
                  <a:pt x="20907" y="21600"/>
                </a:lnTo>
                <a:lnTo>
                  <a:pt x="21138" y="21600"/>
                </a:lnTo>
                <a:lnTo>
                  <a:pt x="21253" y="21600"/>
                </a:lnTo>
                <a:lnTo>
                  <a:pt x="21369" y="21481"/>
                </a:lnTo>
                <a:lnTo>
                  <a:pt x="21484" y="21481"/>
                </a:lnTo>
                <a:lnTo>
                  <a:pt x="21600" y="21363"/>
                </a:lnTo>
                <a:lnTo>
                  <a:pt x="21600" y="21244"/>
                </a:lnTo>
                <a:lnTo>
                  <a:pt x="21600" y="21125"/>
                </a:lnTo>
                <a:lnTo>
                  <a:pt x="21484" y="20888"/>
                </a:lnTo>
                <a:lnTo>
                  <a:pt x="21369" y="20651"/>
                </a:lnTo>
                <a:lnTo>
                  <a:pt x="21253" y="20413"/>
                </a:lnTo>
                <a:lnTo>
                  <a:pt x="21022" y="20295"/>
                </a:lnTo>
                <a:close/>
              </a:path>
              <a:path w="21600" h="21600" extrusionOk="0">
                <a:moveTo>
                  <a:pt x="18019" y="18514"/>
                </a:moveTo>
                <a:lnTo>
                  <a:pt x="17326" y="17921"/>
                </a:lnTo>
                <a:lnTo>
                  <a:pt x="4389" y="17921"/>
                </a:lnTo>
                <a:lnTo>
                  <a:pt x="3696" y="18514"/>
                </a:lnTo>
                <a:lnTo>
                  <a:pt x="18019" y="18514"/>
                </a:lnTo>
                <a:close/>
              </a:path>
              <a:path w="21600" h="21600" extrusionOk="0">
                <a:moveTo>
                  <a:pt x="19174" y="19701"/>
                </a:moveTo>
                <a:lnTo>
                  <a:pt x="18481" y="19108"/>
                </a:lnTo>
                <a:lnTo>
                  <a:pt x="3119" y="19108"/>
                </a:lnTo>
                <a:lnTo>
                  <a:pt x="2426" y="19701"/>
                </a:lnTo>
                <a:lnTo>
                  <a:pt x="19174" y="19701"/>
                </a:lnTo>
                <a:close/>
              </a:path>
              <a:path w="21600" h="21600" extrusionOk="0">
                <a:moveTo>
                  <a:pt x="20560" y="20769"/>
                </a:moveTo>
                <a:lnTo>
                  <a:pt x="19867" y="20176"/>
                </a:lnTo>
                <a:lnTo>
                  <a:pt x="1848" y="20176"/>
                </a:lnTo>
                <a:lnTo>
                  <a:pt x="1155" y="20769"/>
                </a:lnTo>
                <a:lnTo>
                  <a:pt x="20560" y="20769"/>
                </a:lnTo>
                <a:close/>
              </a:path>
              <a:path w="21600" h="21600" extrusionOk="0">
                <a:moveTo>
                  <a:pt x="18828" y="18396"/>
                </a:moveTo>
                <a:lnTo>
                  <a:pt x="17442" y="17209"/>
                </a:lnTo>
                <a:lnTo>
                  <a:pt x="4158" y="17209"/>
                </a:lnTo>
                <a:lnTo>
                  <a:pt x="2772" y="18514"/>
                </a:lnTo>
                <a:moveTo>
                  <a:pt x="13168" y="14123"/>
                </a:moveTo>
                <a:lnTo>
                  <a:pt x="13168" y="14716"/>
                </a:lnTo>
                <a:lnTo>
                  <a:pt x="17788" y="14716"/>
                </a:lnTo>
                <a:lnTo>
                  <a:pt x="17788" y="14123"/>
                </a:lnTo>
                <a:lnTo>
                  <a:pt x="13168" y="14123"/>
                </a:lnTo>
                <a:close/>
              </a:path>
              <a:path w="21600" h="21600" extrusionOk="0">
                <a:moveTo>
                  <a:pt x="6122" y="1899"/>
                </a:moveTo>
                <a:lnTo>
                  <a:pt x="6122" y="9732"/>
                </a:lnTo>
                <a:lnTo>
                  <a:pt x="15478" y="9732"/>
                </a:lnTo>
                <a:lnTo>
                  <a:pt x="15478" y="1899"/>
                </a:lnTo>
                <a:lnTo>
                  <a:pt x="6122" y="1899"/>
                </a:lnTo>
                <a:moveTo>
                  <a:pt x="6122" y="11631"/>
                </a:moveTo>
                <a:lnTo>
                  <a:pt x="15478" y="11631"/>
                </a:lnTo>
                <a:lnTo>
                  <a:pt x="15478" y="13174"/>
                </a:lnTo>
                <a:lnTo>
                  <a:pt x="6122" y="13174"/>
                </a:lnTo>
                <a:lnTo>
                  <a:pt x="6122" y="11631"/>
                </a:lnTo>
                <a:close/>
              </a:path>
            </a:pathLst>
          </a:custGeom>
          <a:solidFill>
            <a:srgbClr val="FFFFCC"/>
          </a:solidFill>
          <a:ln w="9525">
            <a:solidFill>
              <a:srgbClr val="000000"/>
            </a:solidFill>
            <a:miter lim="800000"/>
            <a:headEnd/>
            <a:tailEnd/>
          </a:ln>
        </p:spPr>
        <p:txBody>
          <a:bodyPr/>
          <a:lstStyle/>
          <a:p>
            <a:endParaRPr lang="it-IT"/>
          </a:p>
        </p:txBody>
      </p:sp>
      <p:sp>
        <p:nvSpPr>
          <p:cNvPr id="157708" name="computr4"/>
          <p:cNvSpPr>
            <a:spLocks noEditPoints="1" noChangeArrowheads="1"/>
          </p:cNvSpPr>
          <p:nvPr/>
        </p:nvSpPr>
        <p:spPr bwMode="auto">
          <a:xfrm>
            <a:off x="7885113" y="2571750"/>
            <a:ext cx="862012" cy="864394"/>
          </a:xfrm>
          <a:custGeom>
            <a:avLst/>
            <a:gdLst>
              <a:gd name="T0" fmla="*/ 10800 w 21600"/>
              <a:gd name="T1" fmla="*/ 0 h 21600"/>
              <a:gd name="T2" fmla="*/ 21600 w 21600"/>
              <a:gd name="T3" fmla="*/ 10800 h 21600"/>
              <a:gd name="T4" fmla="*/ 10800 w 21600"/>
              <a:gd name="T5" fmla="*/ 21600 h 21600"/>
              <a:gd name="T6" fmla="*/ 0 w 21600"/>
              <a:gd name="T7" fmla="*/ 10800 h 21600"/>
              <a:gd name="T8" fmla="*/ 3509 w 21600"/>
              <a:gd name="T9" fmla="*/ 2414 h 21600"/>
              <a:gd name="T10" fmla="*/ 18090 w 21600"/>
              <a:gd name="T11" fmla="*/ 11028 h 21600"/>
            </a:gdLst>
            <a:ahLst/>
            <a:cxnLst>
              <a:cxn ang="0">
                <a:pos x="T0" y="T1"/>
              </a:cxn>
              <a:cxn ang="0">
                <a:pos x="T2" y="T3"/>
              </a:cxn>
              <a:cxn ang="0">
                <a:pos x="T4" y="T5"/>
              </a:cxn>
              <a:cxn ang="0">
                <a:pos x="T6" y="T7"/>
              </a:cxn>
            </a:cxnLst>
            <a:rect l="T8" t="T9" r="T10" b="T11"/>
            <a:pathLst>
              <a:path w="21600" h="21600" extrusionOk="0">
                <a:moveTo>
                  <a:pt x="10800" y="21600"/>
                </a:moveTo>
                <a:lnTo>
                  <a:pt x="19872" y="21600"/>
                </a:lnTo>
                <a:lnTo>
                  <a:pt x="19872" y="19623"/>
                </a:lnTo>
                <a:lnTo>
                  <a:pt x="21600" y="19623"/>
                </a:lnTo>
                <a:lnTo>
                  <a:pt x="21600" y="11104"/>
                </a:lnTo>
                <a:lnTo>
                  <a:pt x="21600" y="1217"/>
                </a:lnTo>
                <a:lnTo>
                  <a:pt x="21600" y="913"/>
                </a:lnTo>
                <a:lnTo>
                  <a:pt x="21384" y="761"/>
                </a:lnTo>
                <a:lnTo>
                  <a:pt x="21168" y="456"/>
                </a:lnTo>
                <a:lnTo>
                  <a:pt x="20952" y="304"/>
                </a:lnTo>
                <a:lnTo>
                  <a:pt x="20736" y="152"/>
                </a:lnTo>
                <a:lnTo>
                  <a:pt x="20520" y="0"/>
                </a:lnTo>
                <a:lnTo>
                  <a:pt x="19872" y="0"/>
                </a:lnTo>
                <a:lnTo>
                  <a:pt x="19440" y="0"/>
                </a:lnTo>
                <a:lnTo>
                  <a:pt x="10800" y="0"/>
                </a:lnTo>
                <a:lnTo>
                  <a:pt x="1944" y="0"/>
                </a:lnTo>
                <a:lnTo>
                  <a:pt x="1512" y="0"/>
                </a:lnTo>
                <a:lnTo>
                  <a:pt x="1080" y="0"/>
                </a:lnTo>
                <a:lnTo>
                  <a:pt x="648" y="152"/>
                </a:lnTo>
                <a:lnTo>
                  <a:pt x="432" y="304"/>
                </a:lnTo>
                <a:lnTo>
                  <a:pt x="216" y="456"/>
                </a:lnTo>
                <a:lnTo>
                  <a:pt x="0" y="761"/>
                </a:lnTo>
                <a:lnTo>
                  <a:pt x="0" y="913"/>
                </a:lnTo>
                <a:lnTo>
                  <a:pt x="0" y="1217"/>
                </a:lnTo>
                <a:lnTo>
                  <a:pt x="0" y="11104"/>
                </a:lnTo>
                <a:lnTo>
                  <a:pt x="0" y="19623"/>
                </a:lnTo>
                <a:lnTo>
                  <a:pt x="1728" y="19623"/>
                </a:lnTo>
                <a:lnTo>
                  <a:pt x="1728" y="21600"/>
                </a:lnTo>
                <a:lnTo>
                  <a:pt x="10800" y="21600"/>
                </a:lnTo>
                <a:close/>
              </a:path>
              <a:path w="21600" h="21600" extrusionOk="0">
                <a:moveTo>
                  <a:pt x="17496" y="11256"/>
                </a:moveTo>
                <a:lnTo>
                  <a:pt x="17712" y="11256"/>
                </a:lnTo>
                <a:lnTo>
                  <a:pt x="17928" y="11256"/>
                </a:lnTo>
                <a:lnTo>
                  <a:pt x="17928" y="11104"/>
                </a:lnTo>
                <a:lnTo>
                  <a:pt x="18144" y="11104"/>
                </a:lnTo>
                <a:lnTo>
                  <a:pt x="18144" y="10952"/>
                </a:lnTo>
                <a:lnTo>
                  <a:pt x="18144" y="10800"/>
                </a:lnTo>
                <a:lnTo>
                  <a:pt x="18144" y="2586"/>
                </a:lnTo>
                <a:lnTo>
                  <a:pt x="18144" y="2434"/>
                </a:lnTo>
                <a:lnTo>
                  <a:pt x="18144" y="2282"/>
                </a:lnTo>
                <a:lnTo>
                  <a:pt x="17928" y="2130"/>
                </a:lnTo>
                <a:lnTo>
                  <a:pt x="17712" y="1977"/>
                </a:lnTo>
                <a:lnTo>
                  <a:pt x="17496" y="1977"/>
                </a:lnTo>
                <a:lnTo>
                  <a:pt x="3888" y="1977"/>
                </a:lnTo>
                <a:lnTo>
                  <a:pt x="3672" y="1977"/>
                </a:lnTo>
                <a:lnTo>
                  <a:pt x="3456" y="1977"/>
                </a:lnTo>
                <a:lnTo>
                  <a:pt x="3456" y="2130"/>
                </a:lnTo>
                <a:lnTo>
                  <a:pt x="3240" y="2130"/>
                </a:lnTo>
                <a:lnTo>
                  <a:pt x="3240" y="2282"/>
                </a:lnTo>
                <a:lnTo>
                  <a:pt x="3024" y="2282"/>
                </a:lnTo>
                <a:lnTo>
                  <a:pt x="3024" y="2434"/>
                </a:lnTo>
                <a:lnTo>
                  <a:pt x="3024" y="2586"/>
                </a:lnTo>
                <a:lnTo>
                  <a:pt x="3024" y="10800"/>
                </a:lnTo>
                <a:lnTo>
                  <a:pt x="3024" y="10952"/>
                </a:lnTo>
                <a:lnTo>
                  <a:pt x="3240" y="11104"/>
                </a:lnTo>
                <a:lnTo>
                  <a:pt x="3456" y="11256"/>
                </a:lnTo>
                <a:lnTo>
                  <a:pt x="3672" y="11256"/>
                </a:lnTo>
                <a:lnTo>
                  <a:pt x="3888" y="11256"/>
                </a:lnTo>
                <a:lnTo>
                  <a:pt x="17496" y="11256"/>
                </a:lnTo>
                <a:moveTo>
                  <a:pt x="2808" y="19623"/>
                </a:moveTo>
                <a:lnTo>
                  <a:pt x="2808" y="19927"/>
                </a:lnTo>
                <a:lnTo>
                  <a:pt x="2808" y="21144"/>
                </a:lnTo>
                <a:lnTo>
                  <a:pt x="2808" y="21600"/>
                </a:lnTo>
                <a:lnTo>
                  <a:pt x="2808" y="19623"/>
                </a:lnTo>
                <a:moveTo>
                  <a:pt x="4104" y="19623"/>
                </a:moveTo>
                <a:lnTo>
                  <a:pt x="4104" y="19927"/>
                </a:lnTo>
                <a:lnTo>
                  <a:pt x="4104" y="21144"/>
                </a:lnTo>
                <a:lnTo>
                  <a:pt x="4104" y="21600"/>
                </a:lnTo>
                <a:lnTo>
                  <a:pt x="4104" y="19623"/>
                </a:lnTo>
                <a:moveTo>
                  <a:pt x="5184" y="19623"/>
                </a:moveTo>
                <a:lnTo>
                  <a:pt x="5184" y="19927"/>
                </a:lnTo>
                <a:lnTo>
                  <a:pt x="5184" y="21144"/>
                </a:lnTo>
                <a:lnTo>
                  <a:pt x="5184" y="21600"/>
                </a:lnTo>
                <a:lnTo>
                  <a:pt x="5184" y="19623"/>
                </a:lnTo>
                <a:moveTo>
                  <a:pt x="6480" y="19623"/>
                </a:moveTo>
                <a:lnTo>
                  <a:pt x="6480" y="19927"/>
                </a:lnTo>
                <a:lnTo>
                  <a:pt x="6480" y="21144"/>
                </a:lnTo>
                <a:lnTo>
                  <a:pt x="6480" y="21600"/>
                </a:lnTo>
                <a:lnTo>
                  <a:pt x="6480" y="19623"/>
                </a:lnTo>
                <a:moveTo>
                  <a:pt x="7560" y="19623"/>
                </a:moveTo>
                <a:lnTo>
                  <a:pt x="7560" y="19927"/>
                </a:lnTo>
                <a:lnTo>
                  <a:pt x="7560" y="21144"/>
                </a:lnTo>
                <a:lnTo>
                  <a:pt x="7560" y="21600"/>
                </a:lnTo>
                <a:lnTo>
                  <a:pt x="7560" y="19623"/>
                </a:lnTo>
                <a:moveTo>
                  <a:pt x="8856" y="19623"/>
                </a:moveTo>
                <a:lnTo>
                  <a:pt x="8856" y="19927"/>
                </a:lnTo>
                <a:lnTo>
                  <a:pt x="8856" y="21144"/>
                </a:lnTo>
                <a:lnTo>
                  <a:pt x="8856" y="21600"/>
                </a:lnTo>
                <a:lnTo>
                  <a:pt x="8856" y="19623"/>
                </a:lnTo>
                <a:moveTo>
                  <a:pt x="10152" y="19623"/>
                </a:moveTo>
                <a:lnTo>
                  <a:pt x="10152" y="19927"/>
                </a:lnTo>
                <a:lnTo>
                  <a:pt x="10152" y="21144"/>
                </a:lnTo>
                <a:lnTo>
                  <a:pt x="10152" y="21600"/>
                </a:lnTo>
                <a:lnTo>
                  <a:pt x="10152" y="19623"/>
                </a:lnTo>
                <a:moveTo>
                  <a:pt x="11232" y="19623"/>
                </a:moveTo>
                <a:lnTo>
                  <a:pt x="11232" y="19927"/>
                </a:lnTo>
                <a:lnTo>
                  <a:pt x="11232" y="21144"/>
                </a:lnTo>
                <a:lnTo>
                  <a:pt x="11232" y="21600"/>
                </a:lnTo>
                <a:lnTo>
                  <a:pt x="11232" y="19623"/>
                </a:lnTo>
                <a:moveTo>
                  <a:pt x="12528" y="19623"/>
                </a:moveTo>
                <a:lnTo>
                  <a:pt x="12528" y="19927"/>
                </a:lnTo>
                <a:lnTo>
                  <a:pt x="12528" y="21144"/>
                </a:lnTo>
                <a:lnTo>
                  <a:pt x="12528" y="21600"/>
                </a:lnTo>
                <a:lnTo>
                  <a:pt x="12528" y="19623"/>
                </a:lnTo>
                <a:moveTo>
                  <a:pt x="13608" y="19623"/>
                </a:moveTo>
                <a:lnTo>
                  <a:pt x="13608" y="19927"/>
                </a:lnTo>
                <a:lnTo>
                  <a:pt x="13608" y="21144"/>
                </a:lnTo>
                <a:lnTo>
                  <a:pt x="13608" y="21600"/>
                </a:lnTo>
                <a:lnTo>
                  <a:pt x="13608" y="19623"/>
                </a:lnTo>
                <a:moveTo>
                  <a:pt x="14904" y="19623"/>
                </a:moveTo>
                <a:lnTo>
                  <a:pt x="14904" y="19927"/>
                </a:lnTo>
                <a:lnTo>
                  <a:pt x="14904" y="21144"/>
                </a:lnTo>
                <a:lnTo>
                  <a:pt x="14904" y="21600"/>
                </a:lnTo>
                <a:lnTo>
                  <a:pt x="14904" y="19623"/>
                </a:lnTo>
                <a:moveTo>
                  <a:pt x="16200" y="19623"/>
                </a:moveTo>
                <a:lnTo>
                  <a:pt x="16200" y="19927"/>
                </a:lnTo>
                <a:lnTo>
                  <a:pt x="16200" y="21144"/>
                </a:lnTo>
                <a:lnTo>
                  <a:pt x="16200" y="21600"/>
                </a:lnTo>
                <a:lnTo>
                  <a:pt x="16200" y="19623"/>
                </a:lnTo>
                <a:moveTo>
                  <a:pt x="17280" y="19623"/>
                </a:moveTo>
                <a:lnTo>
                  <a:pt x="17280" y="19927"/>
                </a:lnTo>
                <a:lnTo>
                  <a:pt x="17280" y="21144"/>
                </a:lnTo>
                <a:lnTo>
                  <a:pt x="17280" y="21600"/>
                </a:lnTo>
                <a:lnTo>
                  <a:pt x="17280" y="19623"/>
                </a:lnTo>
                <a:moveTo>
                  <a:pt x="18576" y="19623"/>
                </a:moveTo>
                <a:lnTo>
                  <a:pt x="18576" y="19927"/>
                </a:lnTo>
                <a:lnTo>
                  <a:pt x="18576" y="21144"/>
                </a:lnTo>
                <a:lnTo>
                  <a:pt x="18576" y="21600"/>
                </a:lnTo>
                <a:lnTo>
                  <a:pt x="18576" y="19623"/>
                </a:lnTo>
                <a:moveTo>
                  <a:pt x="19872" y="19623"/>
                </a:moveTo>
                <a:lnTo>
                  <a:pt x="16848" y="19623"/>
                </a:lnTo>
                <a:lnTo>
                  <a:pt x="5400" y="19623"/>
                </a:lnTo>
                <a:lnTo>
                  <a:pt x="1728" y="19623"/>
                </a:lnTo>
                <a:lnTo>
                  <a:pt x="19872" y="19623"/>
                </a:lnTo>
                <a:moveTo>
                  <a:pt x="12096" y="14146"/>
                </a:moveTo>
                <a:lnTo>
                  <a:pt x="12096" y="13386"/>
                </a:lnTo>
                <a:lnTo>
                  <a:pt x="19224" y="13386"/>
                </a:lnTo>
                <a:lnTo>
                  <a:pt x="19224" y="14146"/>
                </a:lnTo>
                <a:lnTo>
                  <a:pt x="12096" y="14146"/>
                </a:lnTo>
              </a:path>
            </a:pathLst>
          </a:custGeom>
          <a:ln>
            <a:headEnd/>
            <a:tailEnd/>
          </a:ln>
        </p:spPr>
        <p:style>
          <a:lnRef idx="2">
            <a:schemeClr val="accent1"/>
          </a:lnRef>
          <a:fillRef idx="1">
            <a:schemeClr val="lt1"/>
          </a:fillRef>
          <a:effectRef idx="0">
            <a:schemeClr val="accent1"/>
          </a:effectRef>
          <a:fontRef idx="minor">
            <a:schemeClr val="dk1"/>
          </a:fontRef>
        </p:style>
        <p:txBody>
          <a:bodyPr/>
          <a:lstStyle/>
          <a:p>
            <a:endParaRPr lang="it-IT"/>
          </a:p>
        </p:txBody>
      </p:sp>
      <p:sp>
        <p:nvSpPr>
          <p:cNvPr id="157709" name="computr3"/>
          <p:cNvSpPr>
            <a:spLocks noEditPoints="1" noChangeArrowheads="1"/>
          </p:cNvSpPr>
          <p:nvPr/>
        </p:nvSpPr>
        <p:spPr bwMode="auto">
          <a:xfrm>
            <a:off x="7380291" y="1304926"/>
            <a:ext cx="1582737" cy="888206"/>
          </a:xfrm>
          <a:custGeom>
            <a:avLst/>
            <a:gdLst>
              <a:gd name="T0" fmla="*/ 0 w 21600"/>
              <a:gd name="T1" fmla="*/ 10800 h 21600"/>
              <a:gd name="T2" fmla="*/ 10800 w 21600"/>
              <a:gd name="T3" fmla="*/ 0 h 21600"/>
              <a:gd name="T4" fmla="*/ 10800 w 21600"/>
              <a:gd name="T5" fmla="*/ 21600 h 21600"/>
              <a:gd name="T6" fmla="*/ 18135 w 21600"/>
              <a:gd name="T7" fmla="*/ 10800 h 21600"/>
              <a:gd name="T8" fmla="*/ 7811 w 21600"/>
              <a:gd name="T9" fmla="*/ 2584 h 21600"/>
              <a:gd name="T10" fmla="*/ 16359 w 21600"/>
              <a:gd name="T11" fmla="*/ 11764 h 21600"/>
            </a:gdLst>
            <a:ahLst/>
            <a:cxnLst>
              <a:cxn ang="0">
                <a:pos x="T0" y="T1"/>
              </a:cxn>
              <a:cxn ang="0">
                <a:pos x="T2" y="T3"/>
              </a:cxn>
              <a:cxn ang="0">
                <a:pos x="T4" y="T5"/>
              </a:cxn>
              <a:cxn ang="0">
                <a:pos x="T6" y="T7"/>
              </a:cxn>
            </a:cxnLst>
            <a:rect l="T8" t="T9" r="T10" b="T11"/>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close/>
              </a:path>
              <a:path w="21600" h="21600" extrusionOk="0">
                <a:moveTo>
                  <a:pt x="578" y="4011"/>
                </a:moveTo>
                <a:moveTo>
                  <a:pt x="4043" y="4011"/>
                </a:moveTo>
                <a:lnTo>
                  <a:pt x="4043" y="4320"/>
                </a:lnTo>
                <a:lnTo>
                  <a:pt x="578" y="4320"/>
                </a:lnTo>
                <a:lnTo>
                  <a:pt x="578" y="4011"/>
                </a:lnTo>
                <a:close/>
                <a:moveTo>
                  <a:pt x="7624" y="14194"/>
                </a:moveTo>
                <a:lnTo>
                  <a:pt x="16402" y="14194"/>
                </a:lnTo>
                <a:lnTo>
                  <a:pt x="16402" y="16200"/>
                </a:lnTo>
                <a:lnTo>
                  <a:pt x="7624" y="16200"/>
                </a:lnTo>
              </a:path>
            </a:pathLst>
          </a:custGeom>
          <a:ln>
            <a:headEnd/>
            <a:tailEnd/>
          </a:ln>
        </p:spPr>
        <p:style>
          <a:lnRef idx="2">
            <a:schemeClr val="accent1"/>
          </a:lnRef>
          <a:fillRef idx="1">
            <a:schemeClr val="lt1"/>
          </a:fillRef>
          <a:effectRef idx="0">
            <a:schemeClr val="accent1"/>
          </a:effectRef>
          <a:fontRef idx="minor">
            <a:schemeClr val="dk1"/>
          </a:fontRef>
        </p:style>
        <p:txBody>
          <a:bodyPr/>
          <a:lstStyle/>
          <a:p>
            <a:endParaRPr lang="it-IT"/>
          </a:p>
        </p:txBody>
      </p:sp>
      <p:pic>
        <p:nvPicPr>
          <p:cNvPr id="157710" name="Picture 14" descr="intro_logo"/>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88128" y="3489722"/>
            <a:ext cx="576263" cy="114300"/>
          </a:xfrm>
          <a:prstGeom prst="rect">
            <a:avLst/>
          </a:prstGeom>
          <a:noFill/>
        </p:spPr>
      </p:pic>
      <p:pic>
        <p:nvPicPr>
          <p:cNvPr id="157711" name="Picture 15" descr="pinguino">
            <a:hlinkClick r:id="rId3"/>
          </p:cNvPr>
          <p:cNvPicPr>
            <a:picLocks noChangeAspect="1" noChangeArrowheads="1"/>
          </p:cNvPicPr>
          <p:nvPr/>
        </p:nvPicPr>
        <p:blipFill>
          <a:blip r:embed="rId4" cstate="print">
            <a:duotone>
              <a:schemeClr val="accent1">
                <a:shade val="45000"/>
                <a:satMod val="135000"/>
              </a:schemeClr>
              <a:prstClr val="white"/>
            </a:duotone>
          </a:blip>
          <a:srcRect/>
          <a:stretch>
            <a:fillRect/>
          </a:stretch>
        </p:blipFill>
        <p:spPr bwMode="auto">
          <a:xfrm>
            <a:off x="8101016" y="1438275"/>
            <a:ext cx="352425" cy="323850"/>
          </a:xfrm>
          <a:prstGeom prst="rect">
            <a:avLst/>
          </a:prstGeom>
          <a:noFill/>
        </p:spPr>
      </p:pic>
      <p:sp>
        <p:nvSpPr>
          <p:cNvPr id="157712" name="Text Box 16"/>
          <p:cNvSpPr txBox="1">
            <a:spLocks noChangeArrowheads="1"/>
          </p:cNvSpPr>
          <p:nvPr/>
        </p:nvSpPr>
        <p:spPr bwMode="auto">
          <a:xfrm>
            <a:off x="6157639" y="4332686"/>
            <a:ext cx="1500732" cy="461665"/>
          </a:xfrm>
          <a:prstGeom prst="rect">
            <a:avLst/>
          </a:prstGeom>
          <a:noFill/>
          <a:ln w="9525" algn="ctr">
            <a:noFill/>
            <a:miter lim="800000"/>
            <a:headEnd/>
            <a:tailEnd/>
          </a:ln>
          <a:effectLst/>
        </p:spPr>
        <p:txBody>
          <a:bodyPr wrap="none">
            <a:spAutoFit/>
          </a:bodyPr>
          <a:lstStyle/>
          <a:p>
            <a:pPr algn="ctr"/>
            <a:r>
              <a:rPr lang="it-IT" sz="2400" b="1" u="none" dirty="0" smtClean="0">
                <a:solidFill>
                  <a:srgbClr val="006699"/>
                </a:solidFill>
              </a:rPr>
              <a:t>Windows </a:t>
            </a:r>
            <a:endParaRPr lang="it-IT" sz="2400" b="1" u="none" dirty="0">
              <a:solidFill>
                <a:srgbClr val="006699"/>
              </a:solidFill>
            </a:endParaRPr>
          </a:p>
        </p:txBody>
      </p:sp>
      <p:sp>
        <p:nvSpPr>
          <p:cNvPr id="157713" name="Text Box 17"/>
          <p:cNvSpPr txBox="1">
            <a:spLocks noChangeArrowheads="1"/>
          </p:cNvSpPr>
          <p:nvPr/>
        </p:nvSpPr>
        <p:spPr bwMode="auto">
          <a:xfrm>
            <a:off x="7696229" y="2125329"/>
            <a:ext cx="1109598" cy="523220"/>
          </a:xfrm>
          <a:prstGeom prst="rect">
            <a:avLst/>
          </a:prstGeom>
          <a:noFill/>
          <a:ln w="9525" algn="ctr">
            <a:noFill/>
            <a:miter lim="800000"/>
            <a:headEnd/>
            <a:tailEnd/>
          </a:ln>
          <a:effectLst/>
        </p:spPr>
        <p:txBody>
          <a:bodyPr wrap="none">
            <a:spAutoFit/>
          </a:bodyPr>
          <a:lstStyle/>
          <a:p>
            <a:pPr algn="ctr"/>
            <a:r>
              <a:rPr lang="it-IT" sz="2800" b="1" u="none" dirty="0" smtClean="0">
                <a:solidFill>
                  <a:schemeClr val="accent1"/>
                </a:solidFill>
              </a:rPr>
              <a:t>Linux </a:t>
            </a:r>
            <a:endParaRPr lang="it-IT" sz="2800" b="1" u="none" dirty="0">
              <a:solidFill>
                <a:schemeClr val="accent1"/>
              </a:solidFill>
            </a:endParaRPr>
          </a:p>
        </p:txBody>
      </p:sp>
      <p:pic>
        <p:nvPicPr>
          <p:cNvPr id="157714" name="Picture 18" descr="apple_logo_rainbow_6_color">
            <a:hlinkClick r:id="rId5"/>
          </p:cNvPr>
          <p:cNvPicPr>
            <a:picLocks noChangeAspect="1" noChangeArrowheads="1"/>
          </p:cNvPicPr>
          <p:nvPr/>
        </p:nvPicPr>
        <p:blipFill>
          <a:blip r:embed="rId6" cstate="print">
            <a:clrChange>
              <a:clrFrom>
                <a:srgbClr val="FEFEFE"/>
              </a:clrFrom>
              <a:clrTo>
                <a:srgbClr val="FEFEFE">
                  <a:alpha val="0"/>
                </a:srgbClr>
              </a:clrTo>
            </a:clrChange>
            <a:duotone>
              <a:schemeClr val="accent1">
                <a:shade val="45000"/>
                <a:satMod val="135000"/>
              </a:schemeClr>
              <a:prstClr val="white"/>
            </a:duotone>
          </a:blip>
          <a:srcRect/>
          <a:stretch>
            <a:fillRect/>
          </a:stretch>
        </p:blipFill>
        <p:spPr bwMode="auto">
          <a:xfrm>
            <a:off x="8164513" y="2680099"/>
            <a:ext cx="311150" cy="269081"/>
          </a:xfrm>
          <a:prstGeom prst="rect">
            <a:avLst/>
          </a:prstGeom>
          <a:noFill/>
        </p:spPr>
      </p:pic>
      <p:sp>
        <p:nvSpPr>
          <p:cNvPr id="157715" name="Text Box 19"/>
          <p:cNvSpPr txBox="1">
            <a:spLocks noChangeArrowheads="1"/>
          </p:cNvSpPr>
          <p:nvPr/>
        </p:nvSpPr>
        <p:spPr bwMode="auto">
          <a:xfrm>
            <a:off x="7812362" y="3413635"/>
            <a:ext cx="1008609" cy="461665"/>
          </a:xfrm>
          <a:prstGeom prst="rect">
            <a:avLst/>
          </a:prstGeom>
          <a:noFill/>
          <a:ln w="9525" algn="ctr">
            <a:noFill/>
            <a:miter lim="800000"/>
            <a:headEnd/>
            <a:tailEnd/>
          </a:ln>
          <a:effectLst/>
        </p:spPr>
        <p:txBody>
          <a:bodyPr wrap="none">
            <a:spAutoFit/>
          </a:bodyPr>
          <a:lstStyle/>
          <a:p>
            <a:pPr algn="ctr"/>
            <a:r>
              <a:rPr lang="it-IT" sz="2400" b="1" u="none" dirty="0" smtClean="0">
                <a:solidFill>
                  <a:schemeClr val="accent1"/>
                </a:solidFill>
              </a:rPr>
              <a:t>Apple </a:t>
            </a:r>
            <a:endParaRPr lang="it-IT" sz="2400" b="1" u="none" dirty="0">
              <a:solidFill>
                <a:schemeClr val="accent1"/>
              </a:solidFill>
            </a:endParaRPr>
          </a:p>
        </p:txBody>
      </p:sp>
      <p:sp>
        <p:nvSpPr>
          <p:cNvPr id="157716" name="Line 20"/>
          <p:cNvSpPr>
            <a:spLocks noChangeShapeType="1"/>
          </p:cNvSpPr>
          <p:nvPr/>
        </p:nvSpPr>
        <p:spPr bwMode="auto">
          <a:xfrm>
            <a:off x="4716466" y="2356247"/>
            <a:ext cx="287337" cy="0"/>
          </a:xfrm>
          <a:prstGeom prst="line">
            <a:avLst/>
          </a:prstGeom>
          <a:noFill/>
          <a:ln w="9525">
            <a:solidFill>
              <a:schemeClr val="tx1"/>
            </a:solidFill>
            <a:round/>
            <a:headEnd/>
            <a:tailEnd type="triangle" w="med" len="med"/>
          </a:ln>
          <a:effectLst/>
        </p:spPr>
        <p:txBody>
          <a:bodyPr anchor="ctr"/>
          <a:lstStyle/>
          <a:p>
            <a:endParaRPr lang="it-IT"/>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sz="3600" dirty="0" smtClean="0">
                <a:solidFill>
                  <a:srgbClr val="006699"/>
                </a:solidFill>
              </a:rPr>
              <a:t>LINGUAGGI SEMICOMPILATI</a:t>
            </a:r>
            <a:endParaRPr lang="it-IT" sz="3600" dirty="0">
              <a:solidFill>
                <a:srgbClr val="006699"/>
              </a:solidFill>
            </a:endParaRPr>
          </a:p>
        </p:txBody>
      </p:sp>
      <p:sp>
        <p:nvSpPr>
          <p:cNvPr id="3" name="Segnaposto contenuto 2"/>
          <p:cNvSpPr>
            <a:spLocks noGrp="1"/>
          </p:cNvSpPr>
          <p:nvPr>
            <p:ph idx="1"/>
          </p:nvPr>
        </p:nvSpPr>
        <p:spPr/>
        <p:txBody>
          <a:bodyPr/>
          <a:lstStyle/>
          <a:p>
            <a:r>
              <a:rPr lang="it-IT" sz="2800" dirty="0" smtClean="0"/>
              <a:t>Per semplificare la gestione della compatibilità non si compila il sorgente per uno specifico ambiente ma per una macchina virtuale.</a:t>
            </a:r>
          </a:p>
          <a:p>
            <a:r>
              <a:rPr lang="it-IT" sz="2800" dirty="0" smtClean="0"/>
              <a:t>Per essere eseguiti i programmi presuppongono che la </a:t>
            </a:r>
            <a:r>
              <a:rPr lang="it-IT" sz="2800" dirty="0" err="1" smtClean="0"/>
              <a:t>macchiana</a:t>
            </a:r>
            <a:r>
              <a:rPr lang="it-IT" sz="2800" dirty="0" smtClean="0"/>
              <a:t> virtuale sia installata.</a:t>
            </a:r>
          </a:p>
          <a:p>
            <a:endParaRPr lang="it-IT"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468313" y="681038"/>
            <a:ext cx="8229600" cy="529829"/>
          </a:xfrm>
          <a:prstGeom prst="rect">
            <a:avLst/>
          </a:prstGeom>
          <a:noFill/>
          <a:ln w="9525">
            <a:noFill/>
            <a:miter lim="800000"/>
            <a:headEnd/>
            <a:tailEnd/>
          </a:ln>
          <a:effectLst/>
        </p:spPr>
        <p:txBody>
          <a:bodyPr anchor="ctr"/>
          <a:lstStyle/>
          <a:p>
            <a:pPr algn="ctr"/>
            <a:r>
              <a:rPr lang="it-IT" sz="4400" u="none" dirty="0">
                <a:solidFill>
                  <a:srgbClr val="006699"/>
                </a:solidFill>
                <a:latin typeface="hooge 05_53" pitchFamily="2" charset="0"/>
              </a:rPr>
              <a:t>Linguaggi compilati </a:t>
            </a:r>
          </a:p>
        </p:txBody>
      </p:sp>
      <p:sp>
        <p:nvSpPr>
          <p:cNvPr id="157699" name="Rectangle 3"/>
          <p:cNvSpPr>
            <a:spLocks noChangeArrowheads="1"/>
          </p:cNvSpPr>
          <p:nvPr/>
        </p:nvSpPr>
        <p:spPr bwMode="auto">
          <a:xfrm>
            <a:off x="34925" y="3543301"/>
            <a:ext cx="5905227" cy="972741"/>
          </a:xfrm>
          <a:prstGeom prst="rect">
            <a:avLst/>
          </a:prstGeom>
          <a:noFill/>
          <a:ln w="9525">
            <a:noFill/>
            <a:miter lim="800000"/>
            <a:headEnd/>
            <a:tailEnd/>
          </a:ln>
          <a:effectLst/>
        </p:spPr>
        <p:txBody>
          <a:bodyPr/>
          <a:lstStyle/>
          <a:p>
            <a:pPr marL="342900" indent="-342900">
              <a:spcBef>
                <a:spcPct val="20000"/>
              </a:spcBef>
              <a:buFont typeface="Wingdings" pitchFamily="2" charset="2"/>
              <a:buNone/>
            </a:pPr>
            <a:r>
              <a:rPr lang="it-IT" sz="2000" u="none" dirty="0"/>
              <a:t>	</a:t>
            </a:r>
            <a:r>
              <a:rPr lang="it-IT" sz="2000" u="none" dirty="0" smtClean="0"/>
              <a:t>Questo schema vale sia per la Java Virtual Machine che per la Virtual </a:t>
            </a:r>
            <a:r>
              <a:rPr lang="it-IT" sz="2000" u="none" dirty="0"/>
              <a:t>Machine </a:t>
            </a:r>
            <a:r>
              <a:rPr lang="it-IT" sz="2000" u="none" dirty="0" smtClean="0"/>
              <a:t>Flash (Adobe Air).</a:t>
            </a:r>
            <a:endParaRPr lang="it-IT" sz="2000" u="none" dirty="0"/>
          </a:p>
        </p:txBody>
      </p:sp>
      <p:sp>
        <p:nvSpPr>
          <p:cNvPr id="157700" name="Text Box 4"/>
          <p:cNvSpPr txBox="1">
            <a:spLocks noChangeArrowheads="1"/>
          </p:cNvSpPr>
          <p:nvPr/>
        </p:nvSpPr>
        <p:spPr bwMode="auto">
          <a:xfrm>
            <a:off x="468313" y="2139704"/>
            <a:ext cx="1800225" cy="646331"/>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1800" u="none" dirty="0">
                <a:solidFill>
                  <a:srgbClr val="006699"/>
                </a:solidFill>
              </a:rPr>
              <a:t>Script e </a:t>
            </a:r>
            <a:r>
              <a:rPr lang="it-IT" sz="1800" u="none" dirty="0" smtClean="0">
                <a:solidFill>
                  <a:srgbClr val="006699"/>
                </a:solidFill>
              </a:rPr>
              <a:t>componenti</a:t>
            </a:r>
            <a:endParaRPr lang="it-IT" sz="1800" u="none" dirty="0">
              <a:solidFill>
                <a:srgbClr val="006699"/>
              </a:solidFill>
            </a:endParaRPr>
          </a:p>
        </p:txBody>
      </p:sp>
      <p:sp>
        <p:nvSpPr>
          <p:cNvPr id="157701" name="Text Box 5"/>
          <p:cNvSpPr txBox="1">
            <a:spLocks noChangeArrowheads="1"/>
          </p:cNvSpPr>
          <p:nvPr/>
        </p:nvSpPr>
        <p:spPr bwMode="auto">
          <a:xfrm>
            <a:off x="2916241" y="2193131"/>
            <a:ext cx="1800225" cy="400110"/>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2000" u="none">
                <a:solidFill>
                  <a:srgbClr val="006699"/>
                </a:solidFill>
              </a:rPr>
              <a:t>Compilatore</a:t>
            </a:r>
          </a:p>
        </p:txBody>
      </p:sp>
      <p:sp>
        <p:nvSpPr>
          <p:cNvPr id="157702" name="Line 6"/>
          <p:cNvSpPr>
            <a:spLocks noChangeShapeType="1"/>
          </p:cNvSpPr>
          <p:nvPr/>
        </p:nvSpPr>
        <p:spPr bwMode="auto">
          <a:xfrm>
            <a:off x="2268538" y="2409825"/>
            <a:ext cx="647700" cy="0"/>
          </a:xfrm>
          <a:prstGeom prst="line">
            <a:avLst/>
          </a:prstGeom>
          <a:noFill/>
          <a:ln w="9525">
            <a:solidFill>
              <a:schemeClr val="tx1"/>
            </a:solidFill>
            <a:round/>
            <a:headEnd/>
            <a:tailEnd type="triangle" w="med" len="med"/>
          </a:ln>
          <a:effectLst/>
        </p:spPr>
        <p:txBody>
          <a:bodyPr anchor="ctr"/>
          <a:lstStyle/>
          <a:p>
            <a:endParaRPr lang="it-IT"/>
          </a:p>
        </p:txBody>
      </p:sp>
      <p:sp>
        <p:nvSpPr>
          <p:cNvPr id="157703" name="Line 7"/>
          <p:cNvSpPr>
            <a:spLocks noChangeShapeType="1"/>
          </p:cNvSpPr>
          <p:nvPr/>
        </p:nvSpPr>
        <p:spPr bwMode="auto">
          <a:xfrm flipV="1">
            <a:off x="6659563" y="1707356"/>
            <a:ext cx="576262" cy="323850"/>
          </a:xfrm>
          <a:prstGeom prst="line">
            <a:avLst/>
          </a:prstGeom>
          <a:noFill/>
          <a:ln w="9525">
            <a:solidFill>
              <a:schemeClr val="tx1"/>
            </a:solidFill>
            <a:round/>
            <a:headEnd/>
            <a:tailEnd type="triangle" w="med" len="med"/>
          </a:ln>
          <a:effectLst/>
        </p:spPr>
        <p:txBody>
          <a:bodyPr anchor="ctr"/>
          <a:lstStyle/>
          <a:p>
            <a:endParaRPr lang="it-IT"/>
          </a:p>
        </p:txBody>
      </p:sp>
      <p:sp>
        <p:nvSpPr>
          <p:cNvPr id="157704" name="Line 8"/>
          <p:cNvSpPr>
            <a:spLocks noChangeShapeType="1"/>
          </p:cNvSpPr>
          <p:nvPr/>
        </p:nvSpPr>
        <p:spPr bwMode="auto">
          <a:xfrm>
            <a:off x="6877050" y="2409826"/>
            <a:ext cx="863600" cy="377429"/>
          </a:xfrm>
          <a:prstGeom prst="line">
            <a:avLst/>
          </a:prstGeom>
          <a:noFill/>
          <a:ln w="9525">
            <a:solidFill>
              <a:schemeClr val="tx1"/>
            </a:solidFill>
            <a:round/>
            <a:headEnd/>
            <a:tailEnd type="triangle" w="med" len="med"/>
          </a:ln>
          <a:effectLst/>
        </p:spPr>
        <p:txBody>
          <a:bodyPr anchor="ctr"/>
          <a:lstStyle/>
          <a:p>
            <a:endParaRPr lang="it-IT"/>
          </a:p>
        </p:txBody>
      </p:sp>
      <p:sp>
        <p:nvSpPr>
          <p:cNvPr id="157705" name="Line 9"/>
          <p:cNvSpPr>
            <a:spLocks noChangeShapeType="1"/>
          </p:cNvSpPr>
          <p:nvPr/>
        </p:nvSpPr>
        <p:spPr bwMode="auto">
          <a:xfrm>
            <a:off x="5940425" y="2733676"/>
            <a:ext cx="647700" cy="485775"/>
          </a:xfrm>
          <a:prstGeom prst="line">
            <a:avLst/>
          </a:prstGeom>
          <a:noFill/>
          <a:ln w="9525">
            <a:solidFill>
              <a:schemeClr val="tx1"/>
            </a:solidFill>
            <a:round/>
            <a:headEnd/>
            <a:tailEnd type="triangle" w="med" len="med"/>
          </a:ln>
          <a:effectLst/>
        </p:spPr>
        <p:txBody>
          <a:bodyPr anchor="ctr"/>
          <a:lstStyle/>
          <a:p>
            <a:endParaRPr lang="it-IT"/>
          </a:p>
        </p:txBody>
      </p:sp>
      <p:sp>
        <p:nvSpPr>
          <p:cNvPr id="157706" name="Text Box 10"/>
          <p:cNvSpPr txBox="1">
            <a:spLocks noChangeArrowheads="1"/>
          </p:cNvSpPr>
          <p:nvPr/>
        </p:nvSpPr>
        <p:spPr bwMode="auto">
          <a:xfrm>
            <a:off x="5076828" y="2031206"/>
            <a:ext cx="1800225" cy="923330"/>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1800" u="none" dirty="0" smtClean="0">
                <a:solidFill>
                  <a:srgbClr val="006699"/>
                </a:solidFill>
              </a:rPr>
              <a:t>File eseguibile </a:t>
            </a:r>
            <a:r>
              <a:rPr lang="it-IT" sz="1800" u="none" dirty="0">
                <a:solidFill>
                  <a:srgbClr val="006699"/>
                </a:solidFill>
              </a:rPr>
              <a:t>sulla </a:t>
            </a:r>
            <a:r>
              <a:rPr lang="it-IT" sz="1800" u="none" dirty="0" err="1">
                <a:solidFill>
                  <a:srgbClr val="006699"/>
                </a:solidFill>
              </a:rPr>
              <a:t>Virtual</a:t>
            </a:r>
            <a:r>
              <a:rPr lang="it-IT" sz="1800" u="none" dirty="0">
                <a:solidFill>
                  <a:srgbClr val="006699"/>
                </a:solidFill>
              </a:rPr>
              <a:t> </a:t>
            </a:r>
            <a:r>
              <a:rPr lang="it-IT" sz="1800" u="none" dirty="0" err="1">
                <a:solidFill>
                  <a:srgbClr val="006699"/>
                </a:solidFill>
              </a:rPr>
              <a:t>Machine</a:t>
            </a:r>
            <a:endParaRPr lang="it-IT" sz="1800" u="none" dirty="0">
              <a:solidFill>
                <a:srgbClr val="006699"/>
              </a:solidFill>
            </a:endParaRPr>
          </a:p>
        </p:txBody>
      </p:sp>
      <p:sp>
        <p:nvSpPr>
          <p:cNvPr id="157707" name="computr2"/>
          <p:cNvSpPr>
            <a:spLocks noEditPoints="1" noChangeArrowheads="1"/>
          </p:cNvSpPr>
          <p:nvPr/>
        </p:nvSpPr>
        <p:spPr bwMode="auto">
          <a:xfrm>
            <a:off x="6156328" y="3274220"/>
            <a:ext cx="1439863" cy="1079897"/>
          </a:xfrm>
          <a:custGeom>
            <a:avLst/>
            <a:gdLst>
              <a:gd name="T0" fmla="*/ 10800 w 21600"/>
              <a:gd name="T1" fmla="*/ 0 h 21600"/>
              <a:gd name="T2" fmla="*/ 10800 w 21600"/>
              <a:gd name="T3" fmla="*/ 21600 h 21600"/>
              <a:gd name="T4" fmla="*/ 17326 w 21600"/>
              <a:gd name="T5" fmla="*/ 0 h 21600"/>
              <a:gd name="T6" fmla="*/ 4274 w 21600"/>
              <a:gd name="T7" fmla="*/ 0 h 21600"/>
              <a:gd name="T8" fmla="*/ 4274 w 21600"/>
              <a:gd name="T9" fmla="*/ 11631 h 21600"/>
              <a:gd name="T10" fmla="*/ 17326 w 21600"/>
              <a:gd name="T11" fmla="*/ 11631 h 21600"/>
              <a:gd name="T12" fmla="*/ 4274 w 21600"/>
              <a:gd name="T13" fmla="*/ 5816 h 21600"/>
              <a:gd name="T14" fmla="*/ 17326 w 21600"/>
              <a:gd name="T15" fmla="*/ 5816 h 21600"/>
              <a:gd name="T16" fmla="*/ 18828 w 21600"/>
              <a:gd name="T17" fmla="*/ 15785 h 21600"/>
              <a:gd name="T18" fmla="*/ 2772 w 21600"/>
              <a:gd name="T19" fmla="*/ 15785 h 21600"/>
              <a:gd name="T20" fmla="*/ 6194 w 21600"/>
              <a:gd name="T21" fmla="*/ 1913 h 21600"/>
              <a:gd name="T22" fmla="*/ 15565 w 21600"/>
              <a:gd name="T23" fmla="*/ 9747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21022" y="20295"/>
                </a:moveTo>
                <a:lnTo>
                  <a:pt x="18828" y="18396"/>
                </a:lnTo>
                <a:lnTo>
                  <a:pt x="18828" y="13174"/>
                </a:lnTo>
                <a:lnTo>
                  <a:pt x="15478" y="13174"/>
                </a:lnTo>
                <a:lnTo>
                  <a:pt x="15478" y="11631"/>
                </a:lnTo>
                <a:lnTo>
                  <a:pt x="17326" y="11631"/>
                </a:lnTo>
                <a:lnTo>
                  <a:pt x="17326" y="11156"/>
                </a:lnTo>
                <a:lnTo>
                  <a:pt x="17326" y="0"/>
                </a:lnTo>
                <a:lnTo>
                  <a:pt x="10858" y="0"/>
                </a:lnTo>
                <a:lnTo>
                  <a:pt x="4274" y="0"/>
                </a:lnTo>
                <a:lnTo>
                  <a:pt x="4274" y="11037"/>
                </a:lnTo>
                <a:lnTo>
                  <a:pt x="4274" y="11631"/>
                </a:lnTo>
                <a:lnTo>
                  <a:pt x="6122" y="11631"/>
                </a:lnTo>
                <a:lnTo>
                  <a:pt x="6122" y="13174"/>
                </a:lnTo>
                <a:lnTo>
                  <a:pt x="2772" y="13174"/>
                </a:lnTo>
                <a:lnTo>
                  <a:pt x="2772" y="18514"/>
                </a:lnTo>
                <a:lnTo>
                  <a:pt x="693" y="20295"/>
                </a:lnTo>
                <a:lnTo>
                  <a:pt x="462" y="20413"/>
                </a:lnTo>
                <a:lnTo>
                  <a:pt x="231" y="20651"/>
                </a:lnTo>
                <a:lnTo>
                  <a:pt x="116" y="20888"/>
                </a:lnTo>
                <a:lnTo>
                  <a:pt x="0" y="21125"/>
                </a:lnTo>
                <a:lnTo>
                  <a:pt x="0" y="21244"/>
                </a:lnTo>
                <a:lnTo>
                  <a:pt x="116" y="21363"/>
                </a:lnTo>
                <a:lnTo>
                  <a:pt x="116" y="21481"/>
                </a:lnTo>
                <a:lnTo>
                  <a:pt x="231" y="21481"/>
                </a:lnTo>
                <a:lnTo>
                  <a:pt x="347" y="21600"/>
                </a:lnTo>
                <a:lnTo>
                  <a:pt x="578" y="21600"/>
                </a:lnTo>
                <a:lnTo>
                  <a:pt x="693" y="21600"/>
                </a:lnTo>
                <a:lnTo>
                  <a:pt x="10858" y="21600"/>
                </a:lnTo>
                <a:lnTo>
                  <a:pt x="20907" y="21600"/>
                </a:lnTo>
                <a:lnTo>
                  <a:pt x="21138" y="21600"/>
                </a:lnTo>
                <a:lnTo>
                  <a:pt x="21253" y="21600"/>
                </a:lnTo>
                <a:lnTo>
                  <a:pt x="21369" y="21481"/>
                </a:lnTo>
                <a:lnTo>
                  <a:pt x="21484" y="21481"/>
                </a:lnTo>
                <a:lnTo>
                  <a:pt x="21600" y="21363"/>
                </a:lnTo>
                <a:lnTo>
                  <a:pt x="21600" y="21244"/>
                </a:lnTo>
                <a:lnTo>
                  <a:pt x="21600" y="21125"/>
                </a:lnTo>
                <a:lnTo>
                  <a:pt x="21484" y="20888"/>
                </a:lnTo>
                <a:lnTo>
                  <a:pt x="21369" y="20651"/>
                </a:lnTo>
                <a:lnTo>
                  <a:pt x="21253" y="20413"/>
                </a:lnTo>
                <a:lnTo>
                  <a:pt x="21022" y="20295"/>
                </a:lnTo>
                <a:close/>
              </a:path>
              <a:path w="21600" h="21600" extrusionOk="0">
                <a:moveTo>
                  <a:pt x="18019" y="18514"/>
                </a:moveTo>
                <a:lnTo>
                  <a:pt x="17326" y="17921"/>
                </a:lnTo>
                <a:lnTo>
                  <a:pt x="4389" y="17921"/>
                </a:lnTo>
                <a:lnTo>
                  <a:pt x="3696" y="18514"/>
                </a:lnTo>
                <a:lnTo>
                  <a:pt x="18019" y="18514"/>
                </a:lnTo>
                <a:close/>
              </a:path>
              <a:path w="21600" h="21600" extrusionOk="0">
                <a:moveTo>
                  <a:pt x="19174" y="19701"/>
                </a:moveTo>
                <a:lnTo>
                  <a:pt x="18481" y="19108"/>
                </a:lnTo>
                <a:lnTo>
                  <a:pt x="3119" y="19108"/>
                </a:lnTo>
                <a:lnTo>
                  <a:pt x="2426" y="19701"/>
                </a:lnTo>
                <a:lnTo>
                  <a:pt x="19174" y="19701"/>
                </a:lnTo>
                <a:close/>
              </a:path>
              <a:path w="21600" h="21600" extrusionOk="0">
                <a:moveTo>
                  <a:pt x="20560" y="20769"/>
                </a:moveTo>
                <a:lnTo>
                  <a:pt x="19867" y="20176"/>
                </a:lnTo>
                <a:lnTo>
                  <a:pt x="1848" y="20176"/>
                </a:lnTo>
                <a:lnTo>
                  <a:pt x="1155" y="20769"/>
                </a:lnTo>
                <a:lnTo>
                  <a:pt x="20560" y="20769"/>
                </a:lnTo>
                <a:close/>
              </a:path>
              <a:path w="21600" h="21600" extrusionOk="0">
                <a:moveTo>
                  <a:pt x="18828" y="18396"/>
                </a:moveTo>
                <a:lnTo>
                  <a:pt x="17442" y="17209"/>
                </a:lnTo>
                <a:lnTo>
                  <a:pt x="4158" y="17209"/>
                </a:lnTo>
                <a:lnTo>
                  <a:pt x="2772" y="18514"/>
                </a:lnTo>
                <a:moveTo>
                  <a:pt x="13168" y="14123"/>
                </a:moveTo>
                <a:lnTo>
                  <a:pt x="13168" y="14716"/>
                </a:lnTo>
                <a:lnTo>
                  <a:pt x="17788" y="14716"/>
                </a:lnTo>
                <a:lnTo>
                  <a:pt x="17788" y="14123"/>
                </a:lnTo>
                <a:lnTo>
                  <a:pt x="13168" y="14123"/>
                </a:lnTo>
                <a:close/>
              </a:path>
              <a:path w="21600" h="21600" extrusionOk="0">
                <a:moveTo>
                  <a:pt x="6122" y="1899"/>
                </a:moveTo>
                <a:lnTo>
                  <a:pt x="6122" y="9732"/>
                </a:lnTo>
                <a:lnTo>
                  <a:pt x="15478" y="9732"/>
                </a:lnTo>
                <a:lnTo>
                  <a:pt x="15478" y="1899"/>
                </a:lnTo>
                <a:lnTo>
                  <a:pt x="6122" y="1899"/>
                </a:lnTo>
                <a:moveTo>
                  <a:pt x="6122" y="11631"/>
                </a:moveTo>
                <a:lnTo>
                  <a:pt x="15478" y="11631"/>
                </a:lnTo>
                <a:lnTo>
                  <a:pt x="15478" y="13174"/>
                </a:lnTo>
                <a:lnTo>
                  <a:pt x="6122" y="13174"/>
                </a:lnTo>
                <a:lnTo>
                  <a:pt x="6122" y="11631"/>
                </a:lnTo>
                <a:close/>
              </a:path>
            </a:pathLst>
          </a:custGeom>
          <a:solidFill>
            <a:srgbClr val="FFFFCC"/>
          </a:solidFill>
          <a:ln w="9525">
            <a:solidFill>
              <a:srgbClr val="000000"/>
            </a:solidFill>
            <a:miter lim="800000"/>
            <a:headEnd/>
            <a:tailEnd/>
          </a:ln>
        </p:spPr>
        <p:txBody>
          <a:bodyPr/>
          <a:lstStyle/>
          <a:p>
            <a:endParaRPr lang="it-IT"/>
          </a:p>
        </p:txBody>
      </p:sp>
      <p:sp>
        <p:nvSpPr>
          <p:cNvPr id="157708" name="computr4"/>
          <p:cNvSpPr>
            <a:spLocks noEditPoints="1" noChangeArrowheads="1"/>
          </p:cNvSpPr>
          <p:nvPr/>
        </p:nvSpPr>
        <p:spPr bwMode="auto">
          <a:xfrm>
            <a:off x="7885113" y="2571750"/>
            <a:ext cx="862012" cy="864394"/>
          </a:xfrm>
          <a:custGeom>
            <a:avLst/>
            <a:gdLst>
              <a:gd name="T0" fmla="*/ 10800 w 21600"/>
              <a:gd name="T1" fmla="*/ 0 h 21600"/>
              <a:gd name="T2" fmla="*/ 21600 w 21600"/>
              <a:gd name="T3" fmla="*/ 10800 h 21600"/>
              <a:gd name="T4" fmla="*/ 10800 w 21600"/>
              <a:gd name="T5" fmla="*/ 21600 h 21600"/>
              <a:gd name="T6" fmla="*/ 0 w 21600"/>
              <a:gd name="T7" fmla="*/ 10800 h 21600"/>
              <a:gd name="T8" fmla="*/ 3509 w 21600"/>
              <a:gd name="T9" fmla="*/ 2414 h 21600"/>
              <a:gd name="T10" fmla="*/ 18090 w 21600"/>
              <a:gd name="T11" fmla="*/ 11028 h 21600"/>
            </a:gdLst>
            <a:ahLst/>
            <a:cxnLst>
              <a:cxn ang="0">
                <a:pos x="T0" y="T1"/>
              </a:cxn>
              <a:cxn ang="0">
                <a:pos x="T2" y="T3"/>
              </a:cxn>
              <a:cxn ang="0">
                <a:pos x="T4" y="T5"/>
              </a:cxn>
              <a:cxn ang="0">
                <a:pos x="T6" y="T7"/>
              </a:cxn>
            </a:cxnLst>
            <a:rect l="T8" t="T9" r="T10" b="T11"/>
            <a:pathLst>
              <a:path w="21600" h="21600" extrusionOk="0">
                <a:moveTo>
                  <a:pt x="10800" y="21600"/>
                </a:moveTo>
                <a:lnTo>
                  <a:pt x="19872" y="21600"/>
                </a:lnTo>
                <a:lnTo>
                  <a:pt x="19872" y="19623"/>
                </a:lnTo>
                <a:lnTo>
                  <a:pt x="21600" y="19623"/>
                </a:lnTo>
                <a:lnTo>
                  <a:pt x="21600" y="11104"/>
                </a:lnTo>
                <a:lnTo>
                  <a:pt x="21600" y="1217"/>
                </a:lnTo>
                <a:lnTo>
                  <a:pt x="21600" y="913"/>
                </a:lnTo>
                <a:lnTo>
                  <a:pt x="21384" y="761"/>
                </a:lnTo>
                <a:lnTo>
                  <a:pt x="21168" y="456"/>
                </a:lnTo>
                <a:lnTo>
                  <a:pt x="20952" y="304"/>
                </a:lnTo>
                <a:lnTo>
                  <a:pt x="20736" y="152"/>
                </a:lnTo>
                <a:lnTo>
                  <a:pt x="20520" y="0"/>
                </a:lnTo>
                <a:lnTo>
                  <a:pt x="19872" y="0"/>
                </a:lnTo>
                <a:lnTo>
                  <a:pt x="19440" y="0"/>
                </a:lnTo>
                <a:lnTo>
                  <a:pt x="10800" y="0"/>
                </a:lnTo>
                <a:lnTo>
                  <a:pt x="1944" y="0"/>
                </a:lnTo>
                <a:lnTo>
                  <a:pt x="1512" y="0"/>
                </a:lnTo>
                <a:lnTo>
                  <a:pt x="1080" y="0"/>
                </a:lnTo>
                <a:lnTo>
                  <a:pt x="648" y="152"/>
                </a:lnTo>
                <a:lnTo>
                  <a:pt x="432" y="304"/>
                </a:lnTo>
                <a:lnTo>
                  <a:pt x="216" y="456"/>
                </a:lnTo>
                <a:lnTo>
                  <a:pt x="0" y="761"/>
                </a:lnTo>
                <a:lnTo>
                  <a:pt x="0" y="913"/>
                </a:lnTo>
                <a:lnTo>
                  <a:pt x="0" y="1217"/>
                </a:lnTo>
                <a:lnTo>
                  <a:pt x="0" y="11104"/>
                </a:lnTo>
                <a:lnTo>
                  <a:pt x="0" y="19623"/>
                </a:lnTo>
                <a:lnTo>
                  <a:pt x="1728" y="19623"/>
                </a:lnTo>
                <a:lnTo>
                  <a:pt x="1728" y="21600"/>
                </a:lnTo>
                <a:lnTo>
                  <a:pt x="10800" y="21600"/>
                </a:lnTo>
                <a:close/>
              </a:path>
              <a:path w="21600" h="21600" extrusionOk="0">
                <a:moveTo>
                  <a:pt x="17496" y="11256"/>
                </a:moveTo>
                <a:lnTo>
                  <a:pt x="17712" y="11256"/>
                </a:lnTo>
                <a:lnTo>
                  <a:pt x="17928" y="11256"/>
                </a:lnTo>
                <a:lnTo>
                  <a:pt x="17928" y="11104"/>
                </a:lnTo>
                <a:lnTo>
                  <a:pt x="18144" y="11104"/>
                </a:lnTo>
                <a:lnTo>
                  <a:pt x="18144" y="10952"/>
                </a:lnTo>
                <a:lnTo>
                  <a:pt x="18144" y="10800"/>
                </a:lnTo>
                <a:lnTo>
                  <a:pt x="18144" y="2586"/>
                </a:lnTo>
                <a:lnTo>
                  <a:pt x="18144" y="2434"/>
                </a:lnTo>
                <a:lnTo>
                  <a:pt x="18144" y="2282"/>
                </a:lnTo>
                <a:lnTo>
                  <a:pt x="17928" y="2130"/>
                </a:lnTo>
                <a:lnTo>
                  <a:pt x="17712" y="1977"/>
                </a:lnTo>
                <a:lnTo>
                  <a:pt x="17496" y="1977"/>
                </a:lnTo>
                <a:lnTo>
                  <a:pt x="3888" y="1977"/>
                </a:lnTo>
                <a:lnTo>
                  <a:pt x="3672" y="1977"/>
                </a:lnTo>
                <a:lnTo>
                  <a:pt x="3456" y="1977"/>
                </a:lnTo>
                <a:lnTo>
                  <a:pt x="3456" y="2130"/>
                </a:lnTo>
                <a:lnTo>
                  <a:pt x="3240" y="2130"/>
                </a:lnTo>
                <a:lnTo>
                  <a:pt x="3240" y="2282"/>
                </a:lnTo>
                <a:lnTo>
                  <a:pt x="3024" y="2282"/>
                </a:lnTo>
                <a:lnTo>
                  <a:pt x="3024" y="2434"/>
                </a:lnTo>
                <a:lnTo>
                  <a:pt x="3024" y="2586"/>
                </a:lnTo>
                <a:lnTo>
                  <a:pt x="3024" y="10800"/>
                </a:lnTo>
                <a:lnTo>
                  <a:pt x="3024" y="10952"/>
                </a:lnTo>
                <a:lnTo>
                  <a:pt x="3240" y="11104"/>
                </a:lnTo>
                <a:lnTo>
                  <a:pt x="3456" y="11256"/>
                </a:lnTo>
                <a:lnTo>
                  <a:pt x="3672" y="11256"/>
                </a:lnTo>
                <a:lnTo>
                  <a:pt x="3888" y="11256"/>
                </a:lnTo>
                <a:lnTo>
                  <a:pt x="17496" y="11256"/>
                </a:lnTo>
                <a:moveTo>
                  <a:pt x="2808" y="19623"/>
                </a:moveTo>
                <a:lnTo>
                  <a:pt x="2808" y="19927"/>
                </a:lnTo>
                <a:lnTo>
                  <a:pt x="2808" y="21144"/>
                </a:lnTo>
                <a:lnTo>
                  <a:pt x="2808" y="21600"/>
                </a:lnTo>
                <a:lnTo>
                  <a:pt x="2808" y="19623"/>
                </a:lnTo>
                <a:moveTo>
                  <a:pt x="4104" y="19623"/>
                </a:moveTo>
                <a:lnTo>
                  <a:pt x="4104" y="19927"/>
                </a:lnTo>
                <a:lnTo>
                  <a:pt x="4104" y="21144"/>
                </a:lnTo>
                <a:lnTo>
                  <a:pt x="4104" y="21600"/>
                </a:lnTo>
                <a:lnTo>
                  <a:pt x="4104" y="19623"/>
                </a:lnTo>
                <a:moveTo>
                  <a:pt x="5184" y="19623"/>
                </a:moveTo>
                <a:lnTo>
                  <a:pt x="5184" y="19927"/>
                </a:lnTo>
                <a:lnTo>
                  <a:pt x="5184" y="21144"/>
                </a:lnTo>
                <a:lnTo>
                  <a:pt x="5184" y="21600"/>
                </a:lnTo>
                <a:lnTo>
                  <a:pt x="5184" y="19623"/>
                </a:lnTo>
                <a:moveTo>
                  <a:pt x="6480" y="19623"/>
                </a:moveTo>
                <a:lnTo>
                  <a:pt x="6480" y="19927"/>
                </a:lnTo>
                <a:lnTo>
                  <a:pt x="6480" y="21144"/>
                </a:lnTo>
                <a:lnTo>
                  <a:pt x="6480" y="21600"/>
                </a:lnTo>
                <a:lnTo>
                  <a:pt x="6480" y="19623"/>
                </a:lnTo>
                <a:moveTo>
                  <a:pt x="7560" y="19623"/>
                </a:moveTo>
                <a:lnTo>
                  <a:pt x="7560" y="19927"/>
                </a:lnTo>
                <a:lnTo>
                  <a:pt x="7560" y="21144"/>
                </a:lnTo>
                <a:lnTo>
                  <a:pt x="7560" y="21600"/>
                </a:lnTo>
                <a:lnTo>
                  <a:pt x="7560" y="19623"/>
                </a:lnTo>
                <a:moveTo>
                  <a:pt x="8856" y="19623"/>
                </a:moveTo>
                <a:lnTo>
                  <a:pt x="8856" y="19927"/>
                </a:lnTo>
                <a:lnTo>
                  <a:pt x="8856" y="21144"/>
                </a:lnTo>
                <a:lnTo>
                  <a:pt x="8856" y="21600"/>
                </a:lnTo>
                <a:lnTo>
                  <a:pt x="8856" y="19623"/>
                </a:lnTo>
                <a:moveTo>
                  <a:pt x="10152" y="19623"/>
                </a:moveTo>
                <a:lnTo>
                  <a:pt x="10152" y="19927"/>
                </a:lnTo>
                <a:lnTo>
                  <a:pt x="10152" y="21144"/>
                </a:lnTo>
                <a:lnTo>
                  <a:pt x="10152" y="21600"/>
                </a:lnTo>
                <a:lnTo>
                  <a:pt x="10152" y="19623"/>
                </a:lnTo>
                <a:moveTo>
                  <a:pt x="11232" y="19623"/>
                </a:moveTo>
                <a:lnTo>
                  <a:pt x="11232" y="19927"/>
                </a:lnTo>
                <a:lnTo>
                  <a:pt x="11232" y="21144"/>
                </a:lnTo>
                <a:lnTo>
                  <a:pt x="11232" y="21600"/>
                </a:lnTo>
                <a:lnTo>
                  <a:pt x="11232" y="19623"/>
                </a:lnTo>
                <a:moveTo>
                  <a:pt x="12528" y="19623"/>
                </a:moveTo>
                <a:lnTo>
                  <a:pt x="12528" y="19927"/>
                </a:lnTo>
                <a:lnTo>
                  <a:pt x="12528" y="21144"/>
                </a:lnTo>
                <a:lnTo>
                  <a:pt x="12528" y="21600"/>
                </a:lnTo>
                <a:lnTo>
                  <a:pt x="12528" y="19623"/>
                </a:lnTo>
                <a:moveTo>
                  <a:pt x="13608" y="19623"/>
                </a:moveTo>
                <a:lnTo>
                  <a:pt x="13608" y="19927"/>
                </a:lnTo>
                <a:lnTo>
                  <a:pt x="13608" y="21144"/>
                </a:lnTo>
                <a:lnTo>
                  <a:pt x="13608" y="21600"/>
                </a:lnTo>
                <a:lnTo>
                  <a:pt x="13608" y="19623"/>
                </a:lnTo>
                <a:moveTo>
                  <a:pt x="14904" y="19623"/>
                </a:moveTo>
                <a:lnTo>
                  <a:pt x="14904" y="19927"/>
                </a:lnTo>
                <a:lnTo>
                  <a:pt x="14904" y="21144"/>
                </a:lnTo>
                <a:lnTo>
                  <a:pt x="14904" y="21600"/>
                </a:lnTo>
                <a:lnTo>
                  <a:pt x="14904" y="19623"/>
                </a:lnTo>
                <a:moveTo>
                  <a:pt x="16200" y="19623"/>
                </a:moveTo>
                <a:lnTo>
                  <a:pt x="16200" y="19927"/>
                </a:lnTo>
                <a:lnTo>
                  <a:pt x="16200" y="21144"/>
                </a:lnTo>
                <a:lnTo>
                  <a:pt x="16200" y="21600"/>
                </a:lnTo>
                <a:lnTo>
                  <a:pt x="16200" y="19623"/>
                </a:lnTo>
                <a:moveTo>
                  <a:pt x="17280" y="19623"/>
                </a:moveTo>
                <a:lnTo>
                  <a:pt x="17280" y="19927"/>
                </a:lnTo>
                <a:lnTo>
                  <a:pt x="17280" y="21144"/>
                </a:lnTo>
                <a:lnTo>
                  <a:pt x="17280" y="21600"/>
                </a:lnTo>
                <a:lnTo>
                  <a:pt x="17280" y="19623"/>
                </a:lnTo>
                <a:moveTo>
                  <a:pt x="18576" y="19623"/>
                </a:moveTo>
                <a:lnTo>
                  <a:pt x="18576" y="19927"/>
                </a:lnTo>
                <a:lnTo>
                  <a:pt x="18576" y="21144"/>
                </a:lnTo>
                <a:lnTo>
                  <a:pt x="18576" y="21600"/>
                </a:lnTo>
                <a:lnTo>
                  <a:pt x="18576" y="19623"/>
                </a:lnTo>
                <a:moveTo>
                  <a:pt x="19872" y="19623"/>
                </a:moveTo>
                <a:lnTo>
                  <a:pt x="16848" y="19623"/>
                </a:lnTo>
                <a:lnTo>
                  <a:pt x="5400" y="19623"/>
                </a:lnTo>
                <a:lnTo>
                  <a:pt x="1728" y="19623"/>
                </a:lnTo>
                <a:lnTo>
                  <a:pt x="19872" y="19623"/>
                </a:lnTo>
                <a:moveTo>
                  <a:pt x="12096" y="14146"/>
                </a:moveTo>
                <a:lnTo>
                  <a:pt x="12096" y="13386"/>
                </a:lnTo>
                <a:lnTo>
                  <a:pt x="19224" y="13386"/>
                </a:lnTo>
                <a:lnTo>
                  <a:pt x="19224" y="14146"/>
                </a:lnTo>
                <a:lnTo>
                  <a:pt x="12096" y="14146"/>
                </a:lnTo>
              </a:path>
            </a:pathLst>
          </a:custGeom>
          <a:solidFill>
            <a:srgbClr val="FFFFCC"/>
          </a:solidFill>
          <a:ln w="9525">
            <a:solidFill>
              <a:srgbClr val="000000"/>
            </a:solidFill>
            <a:miter lim="800000"/>
            <a:headEnd/>
            <a:tailEnd/>
          </a:ln>
        </p:spPr>
        <p:txBody>
          <a:bodyPr/>
          <a:lstStyle/>
          <a:p>
            <a:endParaRPr lang="it-IT"/>
          </a:p>
        </p:txBody>
      </p:sp>
      <p:sp>
        <p:nvSpPr>
          <p:cNvPr id="157709" name="computr3"/>
          <p:cNvSpPr>
            <a:spLocks noEditPoints="1" noChangeArrowheads="1"/>
          </p:cNvSpPr>
          <p:nvPr/>
        </p:nvSpPr>
        <p:spPr bwMode="auto">
          <a:xfrm>
            <a:off x="7380291" y="1304926"/>
            <a:ext cx="1582737" cy="888206"/>
          </a:xfrm>
          <a:custGeom>
            <a:avLst/>
            <a:gdLst>
              <a:gd name="T0" fmla="*/ 0 w 21600"/>
              <a:gd name="T1" fmla="*/ 10800 h 21600"/>
              <a:gd name="T2" fmla="*/ 10800 w 21600"/>
              <a:gd name="T3" fmla="*/ 0 h 21600"/>
              <a:gd name="T4" fmla="*/ 10800 w 21600"/>
              <a:gd name="T5" fmla="*/ 21600 h 21600"/>
              <a:gd name="T6" fmla="*/ 18135 w 21600"/>
              <a:gd name="T7" fmla="*/ 10800 h 21600"/>
              <a:gd name="T8" fmla="*/ 7811 w 21600"/>
              <a:gd name="T9" fmla="*/ 2584 h 21600"/>
              <a:gd name="T10" fmla="*/ 16359 w 21600"/>
              <a:gd name="T11" fmla="*/ 11764 h 21600"/>
            </a:gdLst>
            <a:ahLst/>
            <a:cxnLst>
              <a:cxn ang="0">
                <a:pos x="T0" y="T1"/>
              </a:cxn>
              <a:cxn ang="0">
                <a:pos x="T2" y="T3"/>
              </a:cxn>
              <a:cxn ang="0">
                <a:pos x="T4" y="T5"/>
              </a:cxn>
              <a:cxn ang="0">
                <a:pos x="T6" y="T7"/>
              </a:cxn>
            </a:cxnLst>
            <a:rect l="T8" t="T9" r="T10" b="T11"/>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close/>
              </a:path>
              <a:path w="21600" h="21600" extrusionOk="0">
                <a:moveTo>
                  <a:pt x="578" y="4011"/>
                </a:moveTo>
                <a:moveTo>
                  <a:pt x="4043" y="4011"/>
                </a:moveTo>
                <a:lnTo>
                  <a:pt x="4043" y="4320"/>
                </a:lnTo>
                <a:lnTo>
                  <a:pt x="578" y="4320"/>
                </a:lnTo>
                <a:lnTo>
                  <a:pt x="578"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it-IT"/>
          </a:p>
        </p:txBody>
      </p:sp>
      <p:pic>
        <p:nvPicPr>
          <p:cNvPr id="157710" name="Picture 14" descr="intro_logo"/>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88128" y="3489722"/>
            <a:ext cx="576263" cy="114300"/>
          </a:xfrm>
          <a:prstGeom prst="rect">
            <a:avLst/>
          </a:prstGeom>
          <a:noFill/>
        </p:spPr>
      </p:pic>
      <p:pic>
        <p:nvPicPr>
          <p:cNvPr id="157711" name="Picture 15" descr="pinguino">
            <a:hlinkClick r:id="rId3"/>
          </p:cNvPr>
          <p:cNvPicPr>
            <a:picLocks noChangeAspect="1" noChangeArrowheads="1"/>
          </p:cNvPicPr>
          <p:nvPr/>
        </p:nvPicPr>
        <p:blipFill>
          <a:blip r:embed="rId4" cstate="print"/>
          <a:srcRect/>
          <a:stretch>
            <a:fillRect/>
          </a:stretch>
        </p:blipFill>
        <p:spPr bwMode="auto">
          <a:xfrm>
            <a:off x="8101016" y="1438275"/>
            <a:ext cx="352425" cy="323850"/>
          </a:xfrm>
          <a:prstGeom prst="rect">
            <a:avLst/>
          </a:prstGeom>
          <a:noFill/>
        </p:spPr>
      </p:pic>
      <p:sp>
        <p:nvSpPr>
          <p:cNvPr id="157712" name="Text Box 16"/>
          <p:cNvSpPr txBox="1">
            <a:spLocks noChangeArrowheads="1"/>
          </p:cNvSpPr>
          <p:nvPr/>
        </p:nvSpPr>
        <p:spPr bwMode="auto">
          <a:xfrm>
            <a:off x="6003756" y="4332686"/>
            <a:ext cx="1808507" cy="246221"/>
          </a:xfrm>
          <a:prstGeom prst="rect">
            <a:avLst/>
          </a:prstGeom>
          <a:noFill/>
          <a:ln w="9525" algn="ctr">
            <a:noFill/>
            <a:miter lim="800000"/>
            <a:headEnd/>
            <a:tailEnd/>
          </a:ln>
          <a:effectLst/>
        </p:spPr>
        <p:txBody>
          <a:bodyPr wrap="none">
            <a:spAutoFit/>
          </a:bodyPr>
          <a:lstStyle/>
          <a:p>
            <a:pPr algn="ctr"/>
            <a:r>
              <a:rPr lang="it-IT" sz="1000" b="1" u="none">
                <a:solidFill>
                  <a:srgbClr val="006699"/>
                </a:solidFill>
              </a:rPr>
              <a:t>Virtual machine su Windows </a:t>
            </a:r>
          </a:p>
        </p:txBody>
      </p:sp>
      <p:sp>
        <p:nvSpPr>
          <p:cNvPr id="157713" name="Text Box 17"/>
          <p:cNvSpPr txBox="1">
            <a:spLocks noChangeArrowheads="1"/>
          </p:cNvSpPr>
          <p:nvPr/>
        </p:nvSpPr>
        <p:spPr bwMode="auto">
          <a:xfrm>
            <a:off x="7455782" y="2172893"/>
            <a:ext cx="1590500" cy="246221"/>
          </a:xfrm>
          <a:prstGeom prst="rect">
            <a:avLst/>
          </a:prstGeom>
          <a:noFill/>
          <a:ln w="9525" algn="ctr">
            <a:noFill/>
            <a:miter lim="800000"/>
            <a:headEnd/>
            <a:tailEnd/>
          </a:ln>
          <a:effectLst/>
        </p:spPr>
        <p:txBody>
          <a:bodyPr wrap="none">
            <a:spAutoFit/>
          </a:bodyPr>
          <a:lstStyle/>
          <a:p>
            <a:pPr algn="ctr"/>
            <a:r>
              <a:rPr lang="it-IT" sz="1000" b="1" u="none">
                <a:solidFill>
                  <a:srgbClr val="006699"/>
                </a:solidFill>
              </a:rPr>
              <a:t>Virtual machine su Linux </a:t>
            </a:r>
          </a:p>
        </p:txBody>
      </p:sp>
      <p:pic>
        <p:nvPicPr>
          <p:cNvPr id="157714" name="Picture 18" descr="apple_logo_rainbow_6_color">
            <a:hlinkClick r:id="rId5"/>
          </p:cNvPr>
          <p:cNvPicPr>
            <a:picLocks noChangeAspect="1" noChangeArrowheads="1"/>
          </p:cNvPicPr>
          <p:nvPr/>
        </p:nvPicPr>
        <p:blipFill>
          <a:blip r:embed="rId6" cstate="print">
            <a:clrChange>
              <a:clrFrom>
                <a:srgbClr val="FEFEFE"/>
              </a:clrFrom>
              <a:clrTo>
                <a:srgbClr val="FEFEFE">
                  <a:alpha val="0"/>
                </a:srgbClr>
              </a:clrTo>
            </a:clrChange>
          </a:blip>
          <a:srcRect/>
          <a:stretch>
            <a:fillRect/>
          </a:stretch>
        </p:blipFill>
        <p:spPr bwMode="auto">
          <a:xfrm>
            <a:off x="8164513" y="2680099"/>
            <a:ext cx="311150" cy="269081"/>
          </a:xfrm>
          <a:prstGeom prst="rect">
            <a:avLst/>
          </a:prstGeom>
          <a:noFill/>
        </p:spPr>
      </p:pic>
      <p:sp>
        <p:nvSpPr>
          <p:cNvPr id="157715" name="Text Box 19"/>
          <p:cNvSpPr txBox="1">
            <a:spLocks noChangeArrowheads="1"/>
          </p:cNvSpPr>
          <p:nvPr/>
        </p:nvSpPr>
        <p:spPr bwMode="auto">
          <a:xfrm>
            <a:off x="7483488" y="3436145"/>
            <a:ext cx="1606530" cy="246221"/>
          </a:xfrm>
          <a:prstGeom prst="rect">
            <a:avLst/>
          </a:prstGeom>
          <a:noFill/>
          <a:ln w="9525" algn="ctr">
            <a:noFill/>
            <a:miter lim="800000"/>
            <a:headEnd/>
            <a:tailEnd/>
          </a:ln>
          <a:effectLst/>
        </p:spPr>
        <p:txBody>
          <a:bodyPr wrap="none">
            <a:spAutoFit/>
          </a:bodyPr>
          <a:lstStyle/>
          <a:p>
            <a:pPr algn="ctr"/>
            <a:r>
              <a:rPr lang="it-IT" sz="1000" b="1" u="none">
                <a:solidFill>
                  <a:srgbClr val="006699"/>
                </a:solidFill>
              </a:rPr>
              <a:t>Virtual machine su Apple </a:t>
            </a:r>
          </a:p>
        </p:txBody>
      </p:sp>
      <p:sp>
        <p:nvSpPr>
          <p:cNvPr id="157716" name="Line 20"/>
          <p:cNvSpPr>
            <a:spLocks noChangeShapeType="1"/>
          </p:cNvSpPr>
          <p:nvPr/>
        </p:nvSpPr>
        <p:spPr bwMode="auto">
          <a:xfrm>
            <a:off x="4716466" y="2356247"/>
            <a:ext cx="287337" cy="0"/>
          </a:xfrm>
          <a:prstGeom prst="line">
            <a:avLst/>
          </a:prstGeom>
          <a:noFill/>
          <a:ln w="9525">
            <a:solidFill>
              <a:schemeClr val="tx1"/>
            </a:solidFill>
            <a:round/>
            <a:headEnd/>
            <a:tailEnd type="triangle" w="med" len="med"/>
          </a:ln>
          <a:effectLst/>
        </p:spPr>
        <p:txBody>
          <a:bodyPr anchor="ctr"/>
          <a:lstStyle/>
          <a:p>
            <a:endParaRPr lang="it-IT"/>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468313" y="681038"/>
            <a:ext cx="8229600" cy="529829"/>
          </a:xfrm>
          <a:prstGeom prst="rect">
            <a:avLst/>
          </a:prstGeom>
          <a:noFill/>
          <a:ln w="9525">
            <a:noFill/>
            <a:miter lim="800000"/>
            <a:headEnd/>
            <a:tailEnd/>
          </a:ln>
          <a:effectLst/>
        </p:spPr>
        <p:txBody>
          <a:bodyPr anchor="ctr"/>
          <a:lstStyle/>
          <a:p>
            <a:pPr algn="ctr"/>
            <a:r>
              <a:rPr lang="it-IT" sz="3400" u="none">
                <a:solidFill>
                  <a:srgbClr val="006699"/>
                </a:solidFill>
                <a:latin typeface="hooge 05_53" pitchFamily="2" charset="0"/>
              </a:rPr>
              <a:t>Linguaggi interpretati</a:t>
            </a:r>
          </a:p>
        </p:txBody>
      </p:sp>
      <p:sp>
        <p:nvSpPr>
          <p:cNvPr id="156675" name="Rectangle 3"/>
          <p:cNvSpPr>
            <a:spLocks noChangeArrowheads="1"/>
          </p:cNvSpPr>
          <p:nvPr/>
        </p:nvSpPr>
        <p:spPr bwMode="auto">
          <a:xfrm>
            <a:off x="179388" y="3543300"/>
            <a:ext cx="6119812" cy="532210"/>
          </a:xfrm>
          <a:prstGeom prst="rect">
            <a:avLst/>
          </a:prstGeom>
          <a:noFill/>
          <a:ln w="9525">
            <a:noFill/>
            <a:miter lim="800000"/>
            <a:headEnd/>
            <a:tailEnd/>
          </a:ln>
          <a:effectLst/>
        </p:spPr>
        <p:txBody>
          <a:bodyPr/>
          <a:lstStyle/>
          <a:p>
            <a:pPr marL="342900" indent="-342900">
              <a:spcBef>
                <a:spcPct val="20000"/>
              </a:spcBef>
              <a:buFont typeface="Wingdings" pitchFamily="2" charset="2"/>
              <a:buNone/>
            </a:pPr>
            <a:r>
              <a:rPr lang="it-IT" sz="2000" u="none"/>
              <a:t>	Lo script viene eseguito immediatamente: uno script javascript viene interpretato dal browser e da un output sul monitor, sulla stampante, un output audio, ecc.</a:t>
            </a:r>
          </a:p>
        </p:txBody>
      </p:sp>
      <p:sp>
        <p:nvSpPr>
          <p:cNvPr id="156676" name="Text Box 4"/>
          <p:cNvSpPr txBox="1">
            <a:spLocks noChangeArrowheads="1"/>
          </p:cNvSpPr>
          <p:nvPr/>
        </p:nvSpPr>
        <p:spPr bwMode="auto">
          <a:xfrm>
            <a:off x="468313" y="2193133"/>
            <a:ext cx="1800225" cy="584775"/>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3200" u="none" dirty="0">
                <a:solidFill>
                  <a:srgbClr val="006699"/>
                </a:solidFill>
              </a:rPr>
              <a:t>Script</a:t>
            </a:r>
          </a:p>
        </p:txBody>
      </p:sp>
      <p:sp>
        <p:nvSpPr>
          <p:cNvPr id="156677" name="Text Box 5"/>
          <p:cNvSpPr txBox="1">
            <a:spLocks noChangeArrowheads="1"/>
          </p:cNvSpPr>
          <p:nvPr/>
        </p:nvSpPr>
        <p:spPr bwMode="auto">
          <a:xfrm>
            <a:off x="2916241" y="2193133"/>
            <a:ext cx="2160587" cy="584775"/>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3200" u="none" dirty="0">
                <a:solidFill>
                  <a:srgbClr val="006699"/>
                </a:solidFill>
              </a:rPr>
              <a:t>Interprete</a:t>
            </a:r>
          </a:p>
        </p:txBody>
      </p:sp>
      <p:sp>
        <p:nvSpPr>
          <p:cNvPr id="156678" name="monitor"/>
          <p:cNvSpPr>
            <a:spLocks noEditPoints="1" noChangeArrowheads="1"/>
          </p:cNvSpPr>
          <p:nvPr/>
        </p:nvSpPr>
        <p:spPr bwMode="auto">
          <a:xfrm>
            <a:off x="6732588" y="1059656"/>
            <a:ext cx="1511300" cy="1133475"/>
          </a:xfrm>
          <a:custGeom>
            <a:avLst/>
            <a:gdLst>
              <a:gd name="T0" fmla="*/ 6837 w 21600"/>
              <a:gd name="T1" fmla="*/ 21600 h 21600"/>
              <a:gd name="T2" fmla="*/ 3108 w 21600"/>
              <a:gd name="T3" fmla="*/ 19849 h 21600"/>
              <a:gd name="T4" fmla="*/ 0 w 21600"/>
              <a:gd name="T5" fmla="*/ 15178 h 21600"/>
              <a:gd name="T6" fmla="*/ 0 w 21600"/>
              <a:gd name="T7" fmla="*/ 10508 h 21600"/>
              <a:gd name="T8" fmla="*/ 0 w 21600"/>
              <a:gd name="T9" fmla="*/ 3941 h 21600"/>
              <a:gd name="T10" fmla="*/ 8081 w 21600"/>
              <a:gd name="T11" fmla="*/ 1168 h 21600"/>
              <a:gd name="T12" fmla="*/ 17871 w 21600"/>
              <a:gd name="T13" fmla="*/ 0 h 21600"/>
              <a:gd name="T14" fmla="*/ 21600 w 21600"/>
              <a:gd name="T15" fmla="*/ 1751 h 21600"/>
              <a:gd name="T16" fmla="*/ 21600 w 21600"/>
              <a:gd name="T17" fmla="*/ 10508 h 21600"/>
              <a:gd name="T18" fmla="*/ 21600 w 21600"/>
              <a:gd name="T19" fmla="*/ 16346 h 21600"/>
              <a:gd name="T20" fmla="*/ 10722 w 21600"/>
              <a:gd name="T21" fmla="*/ 20286 h 21600"/>
              <a:gd name="T22" fmla="*/ 1204 w 21600"/>
              <a:gd name="T23" fmla="*/ 22548 h 21600"/>
              <a:gd name="T24" fmla="*/ 20706 w 21600"/>
              <a:gd name="T25" fmla="*/ 28386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21600" h="21600" extrusionOk="0">
                <a:moveTo>
                  <a:pt x="6837" y="21600"/>
                </a:moveTo>
                <a:lnTo>
                  <a:pt x="3108" y="19849"/>
                </a:lnTo>
                <a:lnTo>
                  <a:pt x="3108" y="17659"/>
                </a:lnTo>
                <a:lnTo>
                  <a:pt x="0" y="15178"/>
                </a:lnTo>
                <a:lnTo>
                  <a:pt x="0" y="10508"/>
                </a:lnTo>
                <a:lnTo>
                  <a:pt x="0" y="3941"/>
                </a:lnTo>
                <a:lnTo>
                  <a:pt x="8081" y="1168"/>
                </a:lnTo>
                <a:lnTo>
                  <a:pt x="10722" y="1605"/>
                </a:lnTo>
                <a:lnTo>
                  <a:pt x="12587" y="1751"/>
                </a:lnTo>
                <a:lnTo>
                  <a:pt x="17871" y="0"/>
                </a:lnTo>
                <a:lnTo>
                  <a:pt x="21600" y="1751"/>
                </a:lnTo>
                <a:lnTo>
                  <a:pt x="21600" y="10508"/>
                </a:lnTo>
                <a:lnTo>
                  <a:pt x="21600" y="16346"/>
                </a:lnTo>
                <a:lnTo>
                  <a:pt x="10722" y="20286"/>
                </a:lnTo>
                <a:lnTo>
                  <a:pt x="6837" y="21600"/>
                </a:lnTo>
                <a:close/>
              </a:path>
              <a:path w="21600" h="21600" extrusionOk="0">
                <a:moveTo>
                  <a:pt x="3108" y="5254"/>
                </a:moveTo>
                <a:lnTo>
                  <a:pt x="2642" y="4962"/>
                </a:lnTo>
                <a:lnTo>
                  <a:pt x="777" y="4232"/>
                </a:lnTo>
                <a:lnTo>
                  <a:pt x="155" y="3941"/>
                </a:lnTo>
                <a:moveTo>
                  <a:pt x="6837" y="7005"/>
                </a:moveTo>
                <a:lnTo>
                  <a:pt x="6216" y="6714"/>
                </a:lnTo>
                <a:lnTo>
                  <a:pt x="3885" y="5546"/>
                </a:lnTo>
                <a:lnTo>
                  <a:pt x="3108" y="5254"/>
                </a:lnTo>
                <a:moveTo>
                  <a:pt x="19735" y="14595"/>
                </a:moveTo>
                <a:lnTo>
                  <a:pt x="19735" y="4816"/>
                </a:lnTo>
                <a:lnTo>
                  <a:pt x="9790" y="8319"/>
                </a:lnTo>
                <a:lnTo>
                  <a:pt x="9790" y="18243"/>
                </a:lnTo>
                <a:lnTo>
                  <a:pt x="19735" y="14595"/>
                </a:lnTo>
                <a:moveTo>
                  <a:pt x="3108" y="17659"/>
                </a:moveTo>
                <a:lnTo>
                  <a:pt x="3108" y="5254"/>
                </a:lnTo>
                <a:lnTo>
                  <a:pt x="12742" y="1751"/>
                </a:lnTo>
                <a:moveTo>
                  <a:pt x="21600" y="1751"/>
                </a:moveTo>
                <a:lnTo>
                  <a:pt x="6837" y="7005"/>
                </a:lnTo>
                <a:lnTo>
                  <a:pt x="6837" y="21600"/>
                </a:lnTo>
              </a:path>
            </a:pathLst>
          </a:custGeom>
          <a:solidFill>
            <a:srgbClr val="FFFFCC"/>
          </a:solidFill>
          <a:ln w="9525">
            <a:solidFill>
              <a:srgbClr val="000000"/>
            </a:solidFill>
            <a:miter lim="800000"/>
            <a:headEnd/>
            <a:tailEnd/>
          </a:ln>
        </p:spPr>
        <p:txBody>
          <a:bodyPr/>
          <a:lstStyle/>
          <a:p>
            <a:endParaRPr lang="it-IT"/>
          </a:p>
        </p:txBody>
      </p:sp>
      <p:sp>
        <p:nvSpPr>
          <p:cNvPr id="156679" name="printer2"/>
          <p:cNvSpPr>
            <a:spLocks noEditPoints="1" noChangeArrowheads="1"/>
          </p:cNvSpPr>
          <p:nvPr/>
        </p:nvSpPr>
        <p:spPr bwMode="auto">
          <a:xfrm>
            <a:off x="6659563" y="2409826"/>
            <a:ext cx="1809750" cy="678656"/>
          </a:xfrm>
          <a:custGeom>
            <a:avLst/>
            <a:gdLst>
              <a:gd name="T0" fmla="*/ 10673 w 21600"/>
              <a:gd name="T1" fmla="*/ 0 h 21600"/>
              <a:gd name="T2" fmla="*/ 19186 w 21600"/>
              <a:gd name="T3" fmla="*/ 0 h 21600"/>
              <a:gd name="T4" fmla="*/ 21600 w 21600"/>
              <a:gd name="T5" fmla="*/ 4703 h 21600"/>
              <a:gd name="T6" fmla="*/ 21600 w 21600"/>
              <a:gd name="T7" fmla="*/ 10800 h 21600"/>
              <a:gd name="T8" fmla="*/ 21600 w 21600"/>
              <a:gd name="T9" fmla="*/ 16548 h 21600"/>
              <a:gd name="T10" fmla="*/ 18042 w 21600"/>
              <a:gd name="T11" fmla="*/ 21600 h 21600"/>
              <a:gd name="T12" fmla="*/ 10673 w 21600"/>
              <a:gd name="T13" fmla="*/ 21600 h 21600"/>
              <a:gd name="T14" fmla="*/ 3176 w 21600"/>
              <a:gd name="T15" fmla="*/ 21600 h 21600"/>
              <a:gd name="T16" fmla="*/ 0 w 21600"/>
              <a:gd name="T17" fmla="*/ 16548 h 21600"/>
              <a:gd name="T18" fmla="*/ 0 w 21600"/>
              <a:gd name="T19" fmla="*/ 10800 h 21600"/>
              <a:gd name="T20" fmla="*/ 0 w 21600"/>
              <a:gd name="T21" fmla="*/ 4703 h 21600"/>
              <a:gd name="T22" fmla="*/ 2414 w 21600"/>
              <a:gd name="T23" fmla="*/ 0 h 21600"/>
              <a:gd name="T24" fmla="*/ 1397 w 21600"/>
              <a:gd name="T25" fmla="*/ 23298 h 21600"/>
              <a:gd name="T26" fmla="*/ 20266 w 21600"/>
              <a:gd name="T27" fmla="*/ 31137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10673" y="0"/>
                </a:moveTo>
                <a:lnTo>
                  <a:pt x="19186" y="0"/>
                </a:lnTo>
                <a:lnTo>
                  <a:pt x="21600" y="4703"/>
                </a:lnTo>
                <a:lnTo>
                  <a:pt x="21600" y="10800"/>
                </a:lnTo>
                <a:lnTo>
                  <a:pt x="21600" y="16548"/>
                </a:lnTo>
                <a:lnTo>
                  <a:pt x="18042" y="16548"/>
                </a:lnTo>
                <a:lnTo>
                  <a:pt x="18042" y="21600"/>
                </a:lnTo>
                <a:lnTo>
                  <a:pt x="10673" y="21600"/>
                </a:lnTo>
                <a:lnTo>
                  <a:pt x="3176" y="21600"/>
                </a:lnTo>
                <a:lnTo>
                  <a:pt x="3176" y="16548"/>
                </a:lnTo>
                <a:lnTo>
                  <a:pt x="0" y="16548"/>
                </a:lnTo>
                <a:lnTo>
                  <a:pt x="0" y="10800"/>
                </a:lnTo>
                <a:lnTo>
                  <a:pt x="0" y="4703"/>
                </a:lnTo>
                <a:lnTo>
                  <a:pt x="2414" y="0"/>
                </a:lnTo>
                <a:lnTo>
                  <a:pt x="10673" y="0"/>
                </a:lnTo>
                <a:close/>
              </a:path>
              <a:path w="21600" h="21600" extrusionOk="0">
                <a:moveTo>
                  <a:pt x="0" y="4703"/>
                </a:moveTo>
                <a:lnTo>
                  <a:pt x="3558" y="4703"/>
                </a:lnTo>
                <a:lnTo>
                  <a:pt x="17026" y="4703"/>
                </a:lnTo>
                <a:lnTo>
                  <a:pt x="21600" y="4703"/>
                </a:lnTo>
                <a:lnTo>
                  <a:pt x="0" y="4703"/>
                </a:lnTo>
                <a:moveTo>
                  <a:pt x="16518" y="4703"/>
                </a:moveTo>
                <a:lnTo>
                  <a:pt x="16518" y="10452"/>
                </a:lnTo>
                <a:lnTo>
                  <a:pt x="0" y="10452"/>
                </a:lnTo>
                <a:moveTo>
                  <a:pt x="4320" y="16548"/>
                </a:moveTo>
                <a:lnTo>
                  <a:pt x="4320" y="17419"/>
                </a:lnTo>
                <a:lnTo>
                  <a:pt x="4320" y="20555"/>
                </a:lnTo>
                <a:lnTo>
                  <a:pt x="4320" y="21600"/>
                </a:lnTo>
                <a:lnTo>
                  <a:pt x="4320" y="16548"/>
                </a:lnTo>
                <a:moveTo>
                  <a:pt x="16899" y="16548"/>
                </a:moveTo>
                <a:lnTo>
                  <a:pt x="16899" y="17419"/>
                </a:lnTo>
                <a:lnTo>
                  <a:pt x="16899" y="20555"/>
                </a:lnTo>
                <a:lnTo>
                  <a:pt x="16899" y="21600"/>
                </a:lnTo>
                <a:lnTo>
                  <a:pt x="16899" y="16548"/>
                </a:lnTo>
                <a:moveTo>
                  <a:pt x="15247" y="14981"/>
                </a:moveTo>
                <a:lnTo>
                  <a:pt x="15247" y="10452"/>
                </a:lnTo>
                <a:lnTo>
                  <a:pt x="16899" y="16548"/>
                </a:lnTo>
                <a:lnTo>
                  <a:pt x="18042" y="16548"/>
                </a:lnTo>
                <a:lnTo>
                  <a:pt x="16518" y="10452"/>
                </a:lnTo>
                <a:moveTo>
                  <a:pt x="15247" y="14981"/>
                </a:moveTo>
                <a:lnTo>
                  <a:pt x="15247" y="14981"/>
                </a:lnTo>
                <a:lnTo>
                  <a:pt x="16772" y="17942"/>
                </a:lnTo>
                <a:lnTo>
                  <a:pt x="4447" y="17942"/>
                </a:lnTo>
                <a:lnTo>
                  <a:pt x="5972" y="14981"/>
                </a:lnTo>
                <a:lnTo>
                  <a:pt x="5972" y="10452"/>
                </a:lnTo>
                <a:lnTo>
                  <a:pt x="4320" y="16548"/>
                </a:lnTo>
                <a:lnTo>
                  <a:pt x="3176" y="16548"/>
                </a:lnTo>
                <a:lnTo>
                  <a:pt x="4701" y="10452"/>
                </a:lnTo>
                <a:moveTo>
                  <a:pt x="20202" y="5574"/>
                </a:moveTo>
                <a:lnTo>
                  <a:pt x="20711" y="5574"/>
                </a:lnTo>
                <a:lnTo>
                  <a:pt x="20711" y="7839"/>
                </a:lnTo>
                <a:lnTo>
                  <a:pt x="20202" y="7839"/>
                </a:lnTo>
                <a:lnTo>
                  <a:pt x="20202" y="5574"/>
                </a:lnTo>
                <a:moveTo>
                  <a:pt x="5972" y="14981"/>
                </a:moveTo>
                <a:lnTo>
                  <a:pt x="7496" y="14981"/>
                </a:lnTo>
                <a:lnTo>
                  <a:pt x="13341" y="14981"/>
                </a:lnTo>
                <a:lnTo>
                  <a:pt x="15247" y="14981"/>
                </a:lnTo>
              </a:path>
            </a:pathLst>
          </a:custGeom>
          <a:solidFill>
            <a:srgbClr val="FFFFCC"/>
          </a:solidFill>
          <a:ln w="9525">
            <a:solidFill>
              <a:srgbClr val="000000"/>
            </a:solidFill>
            <a:miter lim="800000"/>
            <a:headEnd/>
            <a:tailEnd/>
          </a:ln>
        </p:spPr>
        <p:txBody>
          <a:bodyPr/>
          <a:lstStyle/>
          <a:p>
            <a:endParaRPr lang="it-IT"/>
          </a:p>
        </p:txBody>
      </p:sp>
      <p:sp>
        <p:nvSpPr>
          <p:cNvPr id="156680" name="Sound"/>
          <p:cNvSpPr>
            <a:spLocks noEditPoints="1" noChangeArrowheads="1"/>
          </p:cNvSpPr>
          <p:nvPr/>
        </p:nvSpPr>
        <p:spPr bwMode="auto">
          <a:xfrm>
            <a:off x="6707188" y="3232547"/>
            <a:ext cx="1320800" cy="99060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it-IT"/>
          </a:p>
        </p:txBody>
      </p:sp>
      <p:sp>
        <p:nvSpPr>
          <p:cNvPr id="156681" name="Line 9"/>
          <p:cNvSpPr>
            <a:spLocks noChangeShapeType="1"/>
          </p:cNvSpPr>
          <p:nvPr/>
        </p:nvSpPr>
        <p:spPr bwMode="auto">
          <a:xfrm>
            <a:off x="2268538" y="2409825"/>
            <a:ext cx="647700" cy="0"/>
          </a:xfrm>
          <a:prstGeom prst="line">
            <a:avLst/>
          </a:prstGeom>
          <a:noFill/>
          <a:ln w="9525">
            <a:solidFill>
              <a:schemeClr val="tx1"/>
            </a:solidFill>
            <a:round/>
            <a:headEnd/>
            <a:tailEnd type="triangle" w="med" len="med"/>
          </a:ln>
          <a:effectLst/>
        </p:spPr>
        <p:txBody>
          <a:bodyPr anchor="ctr"/>
          <a:lstStyle/>
          <a:p>
            <a:endParaRPr lang="it-IT"/>
          </a:p>
        </p:txBody>
      </p:sp>
      <p:sp>
        <p:nvSpPr>
          <p:cNvPr id="156682" name="Line 10"/>
          <p:cNvSpPr>
            <a:spLocks noChangeShapeType="1"/>
          </p:cNvSpPr>
          <p:nvPr/>
        </p:nvSpPr>
        <p:spPr bwMode="auto">
          <a:xfrm flipV="1">
            <a:off x="5076825" y="1653778"/>
            <a:ext cx="1511300" cy="594122"/>
          </a:xfrm>
          <a:prstGeom prst="line">
            <a:avLst/>
          </a:prstGeom>
          <a:noFill/>
          <a:ln w="9525">
            <a:solidFill>
              <a:schemeClr val="tx1"/>
            </a:solidFill>
            <a:round/>
            <a:headEnd/>
            <a:tailEnd type="triangle" w="med" len="med"/>
          </a:ln>
          <a:effectLst/>
        </p:spPr>
        <p:txBody>
          <a:bodyPr anchor="ctr"/>
          <a:lstStyle/>
          <a:p>
            <a:endParaRPr lang="it-IT"/>
          </a:p>
        </p:txBody>
      </p:sp>
      <p:sp>
        <p:nvSpPr>
          <p:cNvPr id="156683" name="Line 11"/>
          <p:cNvSpPr>
            <a:spLocks noChangeShapeType="1"/>
          </p:cNvSpPr>
          <p:nvPr/>
        </p:nvSpPr>
        <p:spPr bwMode="auto">
          <a:xfrm>
            <a:off x="5076825" y="2409826"/>
            <a:ext cx="1366838" cy="161925"/>
          </a:xfrm>
          <a:prstGeom prst="line">
            <a:avLst/>
          </a:prstGeom>
          <a:noFill/>
          <a:ln w="9525">
            <a:solidFill>
              <a:schemeClr val="tx1"/>
            </a:solidFill>
            <a:round/>
            <a:headEnd/>
            <a:tailEnd type="triangle" w="med" len="med"/>
          </a:ln>
          <a:effectLst/>
        </p:spPr>
        <p:txBody>
          <a:bodyPr anchor="ctr"/>
          <a:lstStyle/>
          <a:p>
            <a:endParaRPr lang="it-IT"/>
          </a:p>
        </p:txBody>
      </p:sp>
      <p:sp>
        <p:nvSpPr>
          <p:cNvPr id="156684" name="Line 12"/>
          <p:cNvSpPr>
            <a:spLocks noChangeShapeType="1"/>
          </p:cNvSpPr>
          <p:nvPr/>
        </p:nvSpPr>
        <p:spPr bwMode="auto">
          <a:xfrm>
            <a:off x="5076825" y="2571750"/>
            <a:ext cx="1511300" cy="971550"/>
          </a:xfrm>
          <a:prstGeom prst="line">
            <a:avLst/>
          </a:prstGeom>
          <a:noFill/>
          <a:ln w="9525">
            <a:solidFill>
              <a:schemeClr val="tx1"/>
            </a:solidFill>
            <a:round/>
            <a:headEnd/>
            <a:tailEnd type="triangle" w="med" len="med"/>
          </a:ln>
          <a:effectLst/>
        </p:spPr>
        <p:txBody>
          <a:bodyPr anchor="ctr"/>
          <a:lstStyle/>
          <a:p>
            <a:endParaRPr lang="it-IT"/>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19523"/>
            <a:ext cx="8229600" cy="543707"/>
          </a:xfrm>
        </p:spPr>
        <p:txBody>
          <a:bodyPr/>
          <a:lstStyle/>
          <a:p>
            <a:r>
              <a:rPr lang="it-IT" sz="3200" dirty="0" smtClean="0">
                <a:solidFill>
                  <a:srgbClr val="006699"/>
                </a:solidFill>
              </a:rPr>
              <a:t>COMPILATO &lt;&gt; INTERPRETATO</a:t>
            </a:r>
            <a:endParaRPr lang="it-IT" sz="3200" dirty="0">
              <a:solidFill>
                <a:srgbClr val="006699"/>
              </a:solidFill>
            </a:endParaRPr>
          </a:p>
        </p:txBody>
      </p:sp>
      <p:sp>
        <p:nvSpPr>
          <p:cNvPr id="3" name="Segnaposto contenuto 2"/>
          <p:cNvSpPr>
            <a:spLocks noGrp="1"/>
          </p:cNvSpPr>
          <p:nvPr>
            <p:ph idx="1"/>
          </p:nvPr>
        </p:nvSpPr>
        <p:spPr>
          <a:xfrm>
            <a:off x="457200" y="1203598"/>
            <a:ext cx="8229600" cy="3456384"/>
          </a:xfrm>
        </p:spPr>
        <p:txBody>
          <a:bodyPr/>
          <a:lstStyle/>
          <a:p>
            <a:r>
              <a:rPr lang="it-IT" sz="2800" dirty="0" smtClean="0"/>
              <a:t>compilazione:</a:t>
            </a:r>
          </a:p>
          <a:p>
            <a:pPr lvl="1"/>
            <a:r>
              <a:rPr lang="it-IT" sz="2400" dirty="0" smtClean="0"/>
              <a:t>lo script viene elaborato dal compilatore prima di essere eseguito e la maggior parte degli errori di sintassi vengono individuati</a:t>
            </a:r>
          </a:p>
          <a:p>
            <a:r>
              <a:rPr lang="it-IT" sz="2800" dirty="0" smtClean="0"/>
              <a:t>interpretazione:</a:t>
            </a:r>
          </a:p>
          <a:p>
            <a:pPr lvl="1"/>
            <a:r>
              <a:rPr lang="it-IT" sz="2400" dirty="0" smtClean="0"/>
              <a:t>Lo script viene eseguito così com'è, il controllo della correttezza del codice è affidato direttamente all'esecuzione dello stesso.</a:t>
            </a:r>
            <a:endParaRPr lang="it-IT"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3888"/>
            <a:ext cx="8229600" cy="489701"/>
          </a:xfrm>
        </p:spPr>
        <p:txBody>
          <a:bodyPr/>
          <a:lstStyle/>
          <a:p>
            <a:r>
              <a:rPr lang="it-IT" dirty="0" smtClean="0">
                <a:solidFill>
                  <a:srgbClr val="006699"/>
                </a:solidFill>
              </a:rPr>
              <a:t>COSA È JAVASCRIPT</a:t>
            </a:r>
            <a:endParaRPr lang="it-IT" dirty="0">
              <a:solidFill>
                <a:srgbClr val="006699"/>
              </a:solidFill>
            </a:endParaRPr>
          </a:p>
        </p:txBody>
      </p:sp>
      <p:sp>
        <p:nvSpPr>
          <p:cNvPr id="3" name="Segnaposto contenuto 2"/>
          <p:cNvSpPr>
            <a:spLocks noGrp="1"/>
          </p:cNvSpPr>
          <p:nvPr>
            <p:ph idx="1"/>
          </p:nvPr>
        </p:nvSpPr>
        <p:spPr>
          <a:xfrm>
            <a:off x="457200" y="1347613"/>
            <a:ext cx="8229600" cy="3247009"/>
          </a:xfrm>
        </p:spPr>
        <p:txBody>
          <a:bodyPr/>
          <a:lstStyle/>
          <a:p>
            <a:r>
              <a:rPr lang="it-IT" sz="2800" b="1" dirty="0" smtClean="0">
                <a:solidFill>
                  <a:srgbClr val="006699"/>
                </a:solidFill>
              </a:rPr>
              <a:t>Script</a:t>
            </a:r>
            <a:r>
              <a:rPr lang="it-IT" sz="2800" dirty="0" smtClean="0"/>
              <a:t> in inglese significa "copione" o "sceneggiatura",.</a:t>
            </a:r>
          </a:p>
          <a:p>
            <a:r>
              <a:rPr lang="it-IT" sz="2800" dirty="0" smtClean="0"/>
              <a:t>Il browser legge una riga, la interpreta e la esegue, poi passa alla successiva e fa la stessa cosa, e così di seguito fino alla fine dello script.</a:t>
            </a:r>
          </a:p>
          <a:p>
            <a:r>
              <a:rPr lang="it-IT" sz="2800" dirty="0" smtClean="0"/>
              <a:t>Javascript è un linguaggio interpretato</a:t>
            </a:r>
          </a:p>
          <a:p>
            <a:r>
              <a:rPr lang="it-IT" sz="2800" dirty="0" smtClean="0"/>
              <a:t>L’interprete utilizzato per eseguirlo è il browser</a:t>
            </a:r>
            <a:br>
              <a:rPr lang="it-IT" sz="2800" dirty="0" smtClean="0"/>
            </a:br>
            <a:endParaRPr lang="it-IT"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19523"/>
            <a:ext cx="8229600" cy="543707"/>
          </a:xfrm>
        </p:spPr>
        <p:txBody>
          <a:bodyPr/>
          <a:lstStyle/>
          <a:p>
            <a:r>
              <a:rPr lang="it-IT" dirty="0" smtClean="0">
                <a:solidFill>
                  <a:srgbClr val="006699"/>
                </a:solidFill>
              </a:rPr>
              <a:t>JAVASCRIPT NON È JAVA</a:t>
            </a:r>
            <a:endParaRPr lang="it-IT" dirty="0">
              <a:solidFill>
                <a:srgbClr val="006699"/>
              </a:solidFill>
            </a:endParaRPr>
          </a:p>
        </p:txBody>
      </p:sp>
      <p:sp>
        <p:nvSpPr>
          <p:cNvPr id="3" name="Segnaposto contenuto 2"/>
          <p:cNvSpPr>
            <a:spLocks noGrp="1"/>
          </p:cNvSpPr>
          <p:nvPr>
            <p:ph idx="1"/>
          </p:nvPr>
        </p:nvSpPr>
        <p:spPr/>
        <p:txBody>
          <a:bodyPr/>
          <a:lstStyle/>
          <a:p>
            <a:r>
              <a:rPr lang="it-IT" dirty="0" smtClean="0"/>
              <a:t>Con </a:t>
            </a:r>
            <a:r>
              <a:rPr lang="it-IT" b="1" dirty="0" smtClean="0">
                <a:solidFill>
                  <a:srgbClr val="006699"/>
                </a:solidFill>
              </a:rPr>
              <a:t>java</a:t>
            </a:r>
            <a:r>
              <a:rPr lang="it-IT" dirty="0" smtClean="0"/>
              <a:t> si realizzano:</a:t>
            </a:r>
          </a:p>
          <a:p>
            <a:pPr lvl="1"/>
            <a:r>
              <a:rPr lang="it-IT" dirty="0" smtClean="0"/>
              <a:t>programmi (come </a:t>
            </a:r>
            <a:r>
              <a:rPr lang="it-IT" dirty="0" err="1" smtClean="0"/>
              <a:t>StarOffice</a:t>
            </a:r>
            <a:r>
              <a:rPr lang="it-IT" dirty="0" smtClean="0"/>
              <a:t> e </a:t>
            </a:r>
            <a:r>
              <a:rPr lang="it-IT" dirty="0" err="1" smtClean="0"/>
              <a:t>OpenOffice</a:t>
            </a:r>
            <a:r>
              <a:rPr lang="it-IT" dirty="0" smtClean="0"/>
              <a:t>)</a:t>
            </a:r>
          </a:p>
          <a:p>
            <a:pPr lvl="1"/>
            <a:r>
              <a:rPr lang="it-IT" dirty="0" smtClean="0"/>
              <a:t>applet (ma sono in disuso)</a:t>
            </a:r>
          </a:p>
          <a:p>
            <a:pPr lvl="1"/>
            <a:r>
              <a:rPr lang="it-IT" dirty="0" smtClean="0"/>
              <a:t>applicazioni lato server (J2EE, </a:t>
            </a:r>
            <a:r>
              <a:rPr lang="it-IT" dirty="0" err="1" smtClean="0"/>
              <a:t>servlet</a:t>
            </a:r>
            <a:r>
              <a:rPr lang="it-IT" dirty="0" smtClean="0"/>
              <a:t>, </a:t>
            </a:r>
            <a:r>
              <a:rPr lang="it-IT" dirty="0" err="1" smtClean="0"/>
              <a:t>jsp</a:t>
            </a:r>
            <a:r>
              <a:rPr lang="it-IT" dirty="0" smtClean="0"/>
              <a:t>...)</a:t>
            </a:r>
          </a:p>
          <a:p>
            <a:r>
              <a:rPr lang="it-IT" dirty="0" smtClean="0"/>
              <a:t>Con </a:t>
            </a:r>
            <a:r>
              <a:rPr lang="it-IT" dirty="0" err="1" smtClean="0"/>
              <a:t>JavaScript</a:t>
            </a:r>
            <a:r>
              <a:rPr lang="it-IT" dirty="0" smtClean="0"/>
              <a:t> potete intervenire "solo" sulle vostre pagine web.</a:t>
            </a:r>
            <a:endParaRPr lang="it-IT"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COSA È JAVASCRIPT</a:t>
            </a:r>
            <a:endParaRPr lang="it-IT" dirty="0">
              <a:solidFill>
                <a:schemeClr val="accent2">
                  <a:lumMod val="75000"/>
                </a:schemeClr>
              </a:solidFill>
            </a:endParaRPr>
          </a:p>
        </p:txBody>
      </p:sp>
      <p:sp>
        <p:nvSpPr>
          <p:cNvPr id="3" name="Segnaposto contenuto 2"/>
          <p:cNvSpPr>
            <a:spLocks noGrp="1"/>
          </p:cNvSpPr>
          <p:nvPr>
            <p:ph idx="1"/>
          </p:nvPr>
        </p:nvSpPr>
        <p:spPr/>
        <p:txBody>
          <a:bodyPr/>
          <a:lstStyle/>
          <a:p>
            <a:r>
              <a:rPr lang="it-IT" sz="2800" dirty="0" smtClean="0"/>
              <a:t>è un linguaggio debolmente (o dinamicamente) tipizzato </a:t>
            </a:r>
          </a:p>
          <a:p>
            <a:r>
              <a:rPr lang="it-IT" sz="2800" dirty="0" smtClean="0"/>
              <a:t>è in grado di reagire agli eventi. </a:t>
            </a:r>
          </a:p>
          <a:p>
            <a:pPr lvl="1"/>
            <a:r>
              <a:rPr lang="it-IT" sz="2400" dirty="0" smtClean="0"/>
              <a:t>Normalmente si scrive codice </a:t>
            </a:r>
            <a:r>
              <a:rPr lang="it-IT" sz="2400" dirty="0" err="1" smtClean="0"/>
              <a:t>JavaScript</a:t>
            </a:r>
            <a:r>
              <a:rPr lang="it-IT" sz="2400" dirty="0" smtClean="0"/>
              <a:t> da eseguire quando una pagina web ha terminato il caricamento, oppure quando un utente fa click su un determinato elemento HTML</a:t>
            </a:r>
            <a:endParaRPr lang="it-IT"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COSA È JAVASCRIPT</a:t>
            </a:r>
            <a:endParaRPr lang="it-IT" dirty="0">
              <a:solidFill>
                <a:schemeClr val="accent2">
                  <a:lumMod val="75000"/>
                </a:schemeClr>
              </a:solidFill>
            </a:endParaRPr>
          </a:p>
        </p:txBody>
      </p:sp>
      <p:sp>
        <p:nvSpPr>
          <p:cNvPr id="3" name="Segnaposto contenuto 2"/>
          <p:cNvSpPr>
            <a:spLocks noGrp="1"/>
          </p:cNvSpPr>
          <p:nvPr>
            <p:ph idx="1"/>
          </p:nvPr>
        </p:nvSpPr>
        <p:spPr/>
        <p:txBody>
          <a:bodyPr/>
          <a:lstStyle/>
          <a:p>
            <a:r>
              <a:rPr lang="it-IT" sz="2800" dirty="0" smtClean="0"/>
              <a:t>è in grado di leggere e scrivere gli elementi HTML. </a:t>
            </a:r>
          </a:p>
          <a:p>
            <a:pPr lvl="1"/>
            <a:r>
              <a:rPr lang="it-IT" sz="2400" dirty="0" smtClean="0"/>
              <a:t>Tramite </a:t>
            </a:r>
            <a:r>
              <a:rPr lang="it-IT" sz="2400" dirty="0" err="1" smtClean="0"/>
              <a:t>JavaScript</a:t>
            </a:r>
            <a:r>
              <a:rPr lang="it-IT" sz="2400" dirty="0" smtClean="0"/>
              <a:t> è possibile modificare la struttura del documento HTML in tempo reale, senza interagire con il server</a:t>
            </a:r>
          </a:p>
          <a:p>
            <a:r>
              <a:rPr lang="it-IT" sz="2800" dirty="0" smtClean="0"/>
              <a:t>può essere utilizzato per convalidare i dati inseriti dall'utente prima di inviarli al server. </a:t>
            </a:r>
            <a:endParaRPr lang="it-IT"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19522"/>
            <a:ext cx="8229600" cy="695232"/>
          </a:xfrm>
        </p:spPr>
        <p:txBody>
          <a:bodyPr>
            <a:noAutofit/>
          </a:bodyPr>
          <a:lstStyle/>
          <a:p>
            <a:r>
              <a:rPr lang="it-IT" sz="3200" dirty="0" smtClean="0">
                <a:solidFill>
                  <a:schemeClr val="accent1">
                    <a:lumMod val="75000"/>
                  </a:schemeClr>
                </a:solidFill>
              </a:rPr>
              <a:t>ARCHITETTURA CLIENT-SERVER </a:t>
            </a:r>
            <a:endParaRPr lang="it-IT" sz="3200" dirty="0">
              <a:solidFill>
                <a:schemeClr val="accent1">
                  <a:lumMod val="75000"/>
                </a:schemeClr>
              </a:solidFill>
            </a:endParaRPr>
          </a:p>
        </p:txBody>
      </p:sp>
      <p:sp>
        <p:nvSpPr>
          <p:cNvPr id="3" name="Segnaposto contenuto 2"/>
          <p:cNvSpPr>
            <a:spLocks noGrp="1"/>
          </p:cNvSpPr>
          <p:nvPr>
            <p:ph idx="1"/>
          </p:nvPr>
        </p:nvSpPr>
        <p:spPr>
          <a:xfrm>
            <a:off x="457200" y="1275606"/>
            <a:ext cx="8229600" cy="3528391"/>
          </a:xfrm>
        </p:spPr>
        <p:txBody>
          <a:bodyPr>
            <a:normAutofit/>
          </a:bodyPr>
          <a:lstStyle/>
          <a:p>
            <a:pPr>
              <a:lnSpc>
                <a:spcPct val="110000"/>
              </a:lnSpc>
            </a:pPr>
            <a:r>
              <a:rPr lang="it-IT" sz="2000" b="1" dirty="0" smtClean="0">
                <a:solidFill>
                  <a:schemeClr val="accent1">
                    <a:lumMod val="75000"/>
                  </a:schemeClr>
                </a:solidFill>
              </a:rPr>
              <a:t>Server</a:t>
            </a:r>
            <a:endParaRPr lang="it-IT" sz="2000" b="1" dirty="0">
              <a:solidFill>
                <a:schemeClr val="accent1">
                  <a:lumMod val="75000"/>
                </a:schemeClr>
              </a:solidFill>
            </a:endParaRPr>
          </a:p>
          <a:p>
            <a:pPr lvl="1">
              <a:lnSpc>
                <a:spcPct val="110000"/>
              </a:lnSpc>
            </a:pPr>
            <a:r>
              <a:rPr lang="it-IT" sz="1800" dirty="0" smtClean="0"/>
              <a:t>Programma </a:t>
            </a:r>
            <a:r>
              <a:rPr lang="it-IT" sz="1800" i="1" dirty="0" smtClean="0"/>
              <a:t>in ascolto </a:t>
            </a:r>
            <a:r>
              <a:rPr lang="it-IT" sz="1800" dirty="0"/>
              <a:t>su una porta (punto di accesso)</a:t>
            </a:r>
          </a:p>
          <a:p>
            <a:pPr lvl="1">
              <a:lnSpc>
                <a:spcPct val="110000"/>
              </a:lnSpc>
            </a:pPr>
            <a:r>
              <a:rPr lang="it-IT" sz="1800" dirty="0" smtClean="0"/>
              <a:t>Quando </a:t>
            </a:r>
            <a:r>
              <a:rPr lang="it-IT" sz="1800" dirty="0"/>
              <a:t>arriva una richiesta da un </a:t>
            </a:r>
            <a:r>
              <a:rPr lang="it-IT" sz="1800" b="1" dirty="0"/>
              <a:t>client, il server </a:t>
            </a:r>
            <a:r>
              <a:rPr lang="it-IT" sz="1800" b="1" dirty="0" smtClean="0"/>
              <a:t>analizza </a:t>
            </a:r>
            <a:r>
              <a:rPr lang="it-IT" sz="1800" dirty="0" smtClean="0"/>
              <a:t>questa </a:t>
            </a:r>
            <a:r>
              <a:rPr lang="it-IT" sz="1800" b="1" dirty="0"/>
              <a:t>richiesta (eventualmente con l’aiuto di </a:t>
            </a:r>
            <a:r>
              <a:rPr lang="it-IT" sz="1800" b="1" dirty="0" smtClean="0"/>
              <a:t>altri </a:t>
            </a:r>
            <a:r>
              <a:rPr lang="it-IT" sz="1800" dirty="0" smtClean="0"/>
              <a:t>programmi</a:t>
            </a:r>
            <a:r>
              <a:rPr lang="it-IT" sz="1800" dirty="0"/>
              <a:t>), elabora una </a:t>
            </a:r>
            <a:r>
              <a:rPr lang="it-IT" sz="1800" b="1" dirty="0"/>
              <a:t>risposta (anche in questo </a:t>
            </a:r>
            <a:r>
              <a:rPr lang="it-IT" sz="1800" b="1" dirty="0" smtClean="0"/>
              <a:t>caso, </a:t>
            </a:r>
            <a:r>
              <a:rPr lang="it-IT" sz="1800" dirty="0" smtClean="0"/>
              <a:t>eventualmente </a:t>
            </a:r>
            <a:r>
              <a:rPr lang="it-IT" sz="1800" dirty="0"/>
              <a:t>con l’aiuto di altri programmi ) e la invia </a:t>
            </a:r>
            <a:r>
              <a:rPr lang="it-IT" sz="1800" dirty="0" smtClean="0"/>
              <a:t>al client</a:t>
            </a:r>
            <a:r>
              <a:rPr lang="it-IT" sz="1800" dirty="0"/>
              <a:t>.</a:t>
            </a:r>
          </a:p>
          <a:p>
            <a:pPr lvl="1">
              <a:lnSpc>
                <a:spcPct val="110000"/>
              </a:lnSpc>
            </a:pPr>
            <a:r>
              <a:rPr lang="it-IT" sz="1800" dirty="0" smtClean="0"/>
              <a:t>Un </a:t>
            </a:r>
            <a:r>
              <a:rPr lang="it-IT" sz="1800" dirty="0"/>
              <a:t>server, generalmente, </a:t>
            </a:r>
            <a:r>
              <a:rPr lang="it-IT" sz="1800" dirty="0" smtClean="0"/>
              <a:t>serve più client contemporaneamente</a:t>
            </a:r>
            <a:endParaRPr lang="it-IT" sz="1800" dirty="0"/>
          </a:p>
          <a:p>
            <a:pPr>
              <a:lnSpc>
                <a:spcPct val="110000"/>
              </a:lnSpc>
            </a:pPr>
            <a:r>
              <a:rPr lang="it-IT" sz="2000" b="1" dirty="0" smtClean="0">
                <a:solidFill>
                  <a:schemeClr val="accent1">
                    <a:lumMod val="75000"/>
                  </a:schemeClr>
                </a:solidFill>
              </a:rPr>
              <a:t>Client</a:t>
            </a:r>
            <a:endParaRPr lang="it-IT" sz="2000" b="1" dirty="0">
              <a:solidFill>
                <a:schemeClr val="accent1">
                  <a:lumMod val="75000"/>
                </a:schemeClr>
              </a:solidFill>
            </a:endParaRPr>
          </a:p>
          <a:p>
            <a:pPr lvl="1">
              <a:lnSpc>
                <a:spcPct val="110000"/>
              </a:lnSpc>
            </a:pPr>
            <a:r>
              <a:rPr lang="it-IT" sz="1800" dirty="0" smtClean="0"/>
              <a:t>Un </a:t>
            </a:r>
            <a:r>
              <a:rPr lang="it-IT" sz="1800" b="1" dirty="0"/>
              <a:t>client è un programma che si connette ad un server, </a:t>
            </a:r>
            <a:r>
              <a:rPr lang="it-IT" sz="1800" b="1" dirty="0" smtClean="0"/>
              <a:t>fa </a:t>
            </a:r>
            <a:r>
              <a:rPr lang="it-IT" sz="1800" dirty="0" smtClean="0"/>
              <a:t>una </a:t>
            </a:r>
            <a:r>
              <a:rPr lang="it-IT" sz="1800" dirty="0"/>
              <a:t>richiesta ed aspetta una </a:t>
            </a:r>
            <a:r>
              <a:rPr lang="it-IT" sz="1800" dirty="0" smtClean="0"/>
              <a:t>risposta. Quando la risposta arriva la elabora.</a:t>
            </a:r>
            <a:endParaRPr lang="it-IT"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COSA È JAVASCRIPT</a:t>
            </a:r>
            <a:endParaRPr lang="it-IT" dirty="0">
              <a:solidFill>
                <a:schemeClr val="accent2">
                  <a:lumMod val="75000"/>
                </a:schemeClr>
              </a:solidFill>
            </a:endParaRPr>
          </a:p>
        </p:txBody>
      </p:sp>
      <p:sp>
        <p:nvSpPr>
          <p:cNvPr id="3" name="Segnaposto contenuto 2"/>
          <p:cNvSpPr>
            <a:spLocks noGrp="1"/>
          </p:cNvSpPr>
          <p:nvPr>
            <p:ph idx="1"/>
          </p:nvPr>
        </p:nvSpPr>
        <p:spPr>
          <a:xfrm>
            <a:off x="457200" y="1409526"/>
            <a:ext cx="8229600" cy="3466480"/>
          </a:xfrm>
        </p:spPr>
        <p:txBody>
          <a:bodyPr/>
          <a:lstStyle/>
          <a:p>
            <a:r>
              <a:rPr lang="it-IT" sz="2800" dirty="0" smtClean="0"/>
              <a:t>può essere utilizzato per avere informazioni sul Browser del visitatore. </a:t>
            </a:r>
          </a:p>
          <a:p>
            <a:pPr lvl="1"/>
            <a:r>
              <a:rPr lang="it-IT" sz="2400" dirty="0" smtClean="0"/>
              <a:t>In questo modo possiamo decidere come comportarci a seconda del Browser che sta leggendo la pagina </a:t>
            </a:r>
          </a:p>
          <a:p>
            <a:r>
              <a:rPr lang="it-IT" sz="2800" dirty="0" smtClean="0"/>
              <a:t>può essere utilizzato per creare i cookie e quindi archiviare e recuperare informazioni sul computer del visitatore</a:t>
            </a:r>
            <a:endParaRPr lang="it-IT"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COME FUNZIONA</a:t>
            </a:r>
            <a:endParaRPr lang="it-IT" dirty="0">
              <a:solidFill>
                <a:schemeClr val="accent2">
                  <a:lumMod val="75000"/>
                </a:schemeClr>
              </a:solidFill>
            </a:endParaRPr>
          </a:p>
        </p:txBody>
      </p:sp>
      <p:sp>
        <p:nvSpPr>
          <p:cNvPr id="3" name="Segnaposto contenuto 2"/>
          <p:cNvSpPr>
            <a:spLocks noGrp="1"/>
          </p:cNvSpPr>
          <p:nvPr>
            <p:ph idx="1"/>
          </p:nvPr>
        </p:nvSpPr>
        <p:spPr>
          <a:xfrm>
            <a:off x="457200" y="1409526"/>
            <a:ext cx="8229600" cy="3466480"/>
          </a:xfrm>
        </p:spPr>
        <p:txBody>
          <a:bodyPr/>
          <a:lstStyle/>
          <a:p>
            <a:r>
              <a:rPr lang="it-IT" sz="2800" dirty="0" smtClean="0"/>
              <a:t>è necessario comunicare al Browser sia la presenza di uno script sia il linguaggio in cui lo script è scritto.</a:t>
            </a:r>
          </a:p>
          <a:p>
            <a:r>
              <a:rPr lang="it-IT" sz="2800" dirty="0" smtClean="0"/>
              <a:t>il meccanismo è simile a quello che abbiamo visto per i </a:t>
            </a:r>
            <a:r>
              <a:rPr lang="it-IT" sz="2800" dirty="0" err="1" smtClean="0"/>
              <a:t>forgli</a:t>
            </a:r>
            <a:r>
              <a:rPr lang="it-IT" sz="2800" dirty="0" smtClean="0"/>
              <a:t> di stile.</a:t>
            </a:r>
            <a:endParaRPr lang="it-IT"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57504"/>
            <a:ext cx="8229600" cy="756084"/>
          </a:xfrm>
        </p:spPr>
        <p:txBody>
          <a:bodyPr>
            <a:noAutofit/>
          </a:bodyPr>
          <a:lstStyle/>
          <a:p>
            <a:r>
              <a:rPr lang="it-IT" sz="4000" spc="600" dirty="0" smtClean="0">
                <a:solidFill>
                  <a:schemeClr val="accent1">
                    <a:lumMod val="75000"/>
                  </a:schemeClr>
                </a:solidFill>
                <a:latin typeface="+mn-lt"/>
              </a:rPr>
              <a:t>FOGLI INCORPORATI</a:t>
            </a:r>
            <a:endParaRPr lang="it-IT" sz="4000" spc="600" dirty="0">
              <a:solidFill>
                <a:schemeClr val="accent1">
                  <a:lumMod val="75000"/>
                </a:schemeClr>
              </a:solidFill>
              <a:latin typeface="+mn-lt"/>
            </a:endParaRPr>
          </a:p>
        </p:txBody>
      </p:sp>
      <p:sp>
        <p:nvSpPr>
          <p:cNvPr id="8" name="Segnaposto contenuto 7"/>
          <p:cNvSpPr>
            <a:spLocks noGrp="1"/>
          </p:cNvSpPr>
          <p:nvPr>
            <p:ph idx="1"/>
          </p:nvPr>
        </p:nvSpPr>
        <p:spPr>
          <a:xfrm>
            <a:off x="323528" y="1059582"/>
            <a:ext cx="8424936" cy="3816424"/>
          </a:xfrm>
        </p:spPr>
        <p:txBody>
          <a:bodyPr>
            <a:noAutofit/>
          </a:bodyPr>
          <a:lstStyle/>
          <a:p>
            <a:r>
              <a:rPr lang="it-IT" sz="2000" dirty="0" smtClean="0"/>
              <a:t>I fogli incorporati sono quelli inseriti direttamente nel documento (X)HTML tramite l'elemento &lt;style&gt;. Anche in questo caso la dichiarazione va posta all'interno della sezione &lt;head&gt;:</a:t>
            </a:r>
          </a:p>
          <a:p>
            <a:pPr lvl="2">
              <a:buNone/>
            </a:pPr>
            <a:r>
              <a:rPr lang="it-IT" sz="1400" dirty="0" smtClean="0">
                <a:latin typeface="Courier New" pitchFamily="49" charset="0"/>
                <a:cs typeface="Courier New" pitchFamily="49" charset="0"/>
              </a:rPr>
              <a:t>&lt;html&gt;</a:t>
            </a:r>
          </a:p>
          <a:p>
            <a:pPr lvl="2">
              <a:buNone/>
            </a:pPr>
            <a:r>
              <a:rPr lang="it-IT" sz="1400" dirty="0" smtClean="0">
                <a:latin typeface="Courier New" pitchFamily="49" charset="0"/>
                <a:cs typeface="Courier New" pitchFamily="49" charset="0"/>
              </a:rPr>
              <a:t>   &lt;head&gt;</a:t>
            </a:r>
          </a:p>
          <a:p>
            <a:pPr lvl="2">
              <a:buNone/>
            </a:pPr>
            <a:r>
              <a:rPr lang="it-IT" sz="1400" dirty="0" smtClean="0">
                <a:latin typeface="Courier New" pitchFamily="49" charset="0"/>
                <a:cs typeface="Courier New" pitchFamily="49" charset="0"/>
              </a:rPr>
              <a:t>       &lt;</a:t>
            </a:r>
            <a:r>
              <a:rPr lang="it-IT" sz="1400" dirty="0" err="1" smtClean="0">
                <a:latin typeface="Courier New" pitchFamily="49" charset="0"/>
                <a:cs typeface="Courier New" pitchFamily="49" charset="0"/>
              </a:rPr>
              <a:t>title</a:t>
            </a:r>
            <a:r>
              <a:rPr lang="it-IT" sz="1400" dirty="0" smtClean="0">
                <a:latin typeface="Courier New" pitchFamily="49" charset="0"/>
                <a:cs typeface="Courier New" pitchFamily="49" charset="0"/>
              </a:rPr>
              <a:t>&gt;Inserire i fogli di stile in un documento&lt;/</a:t>
            </a:r>
            <a:r>
              <a:rPr lang="it-IT" sz="1400" dirty="0" err="1" smtClean="0">
                <a:latin typeface="Courier New" pitchFamily="49" charset="0"/>
                <a:cs typeface="Courier New" pitchFamily="49" charset="0"/>
              </a:rPr>
              <a:t>title</a:t>
            </a:r>
            <a:r>
              <a:rPr lang="it-IT" sz="1400" dirty="0" smtClean="0">
                <a:latin typeface="Courier New" pitchFamily="49" charset="0"/>
                <a:cs typeface="Courier New" pitchFamily="49" charset="0"/>
              </a:rPr>
              <a:t>&gt;</a:t>
            </a:r>
          </a:p>
          <a:p>
            <a:pPr lvl="2">
              <a:buNone/>
            </a:pPr>
            <a:r>
              <a:rPr lang="it-IT" sz="1400" b="1" dirty="0" smtClean="0">
                <a:solidFill>
                  <a:schemeClr val="accent1">
                    <a:lumMod val="75000"/>
                  </a:schemeClr>
                </a:solidFill>
                <a:latin typeface="Courier New" pitchFamily="49" charset="0"/>
                <a:cs typeface="Courier New" pitchFamily="49" charset="0"/>
              </a:rPr>
              <a:t>	    &lt;style </a:t>
            </a:r>
            <a:r>
              <a:rPr lang="it-IT" sz="1400" b="1" dirty="0" err="1" smtClean="0">
                <a:solidFill>
                  <a:schemeClr val="accent1">
                    <a:lumMod val="75000"/>
                  </a:schemeClr>
                </a:solidFill>
                <a:latin typeface="Courier New" pitchFamily="49" charset="0"/>
                <a:cs typeface="Courier New" pitchFamily="49" charset="0"/>
              </a:rPr>
              <a:t>type=</a:t>
            </a:r>
            <a:r>
              <a:rPr lang="it-IT" sz="1400" b="1" dirty="0" smtClean="0">
                <a:solidFill>
                  <a:schemeClr val="accent1">
                    <a:lumMod val="75000"/>
                  </a:schemeClr>
                </a:solidFill>
                <a:latin typeface="Courier New" pitchFamily="49" charset="0"/>
                <a:cs typeface="Courier New" pitchFamily="49" charset="0"/>
              </a:rPr>
              <a:t>"text/</a:t>
            </a:r>
            <a:r>
              <a:rPr lang="it-IT" sz="1400" b="1" dirty="0" err="1" smtClean="0">
                <a:solidFill>
                  <a:schemeClr val="accent1">
                    <a:lumMod val="75000"/>
                  </a:schemeClr>
                </a:solidFill>
                <a:latin typeface="Courier New" pitchFamily="49" charset="0"/>
                <a:cs typeface="Courier New" pitchFamily="49" charset="0"/>
              </a:rPr>
              <a:t>css</a:t>
            </a:r>
            <a:r>
              <a:rPr lang="it-IT" sz="1400" b="1" dirty="0" smtClean="0">
                <a:solidFill>
                  <a:schemeClr val="accent1">
                    <a:lumMod val="75000"/>
                  </a:schemeClr>
                </a:solidFill>
                <a:latin typeface="Courier New" pitchFamily="49" charset="0"/>
                <a:cs typeface="Courier New" pitchFamily="49" charset="0"/>
              </a:rPr>
              <a:t>"&gt; </a:t>
            </a:r>
          </a:p>
          <a:p>
            <a:pPr lvl="2">
              <a:buNone/>
            </a:pPr>
            <a:r>
              <a:rPr lang="it-IT" sz="1400" b="1" dirty="0" smtClean="0">
                <a:solidFill>
                  <a:schemeClr val="accent1">
                    <a:lumMod val="75000"/>
                  </a:schemeClr>
                </a:solidFill>
                <a:latin typeface="Courier New" pitchFamily="49" charset="0"/>
                <a:cs typeface="Courier New" pitchFamily="49" charset="0"/>
              </a:rPr>
              <a:t>	         body {</a:t>
            </a:r>
          </a:p>
          <a:p>
            <a:pPr lvl="2">
              <a:buNone/>
            </a:pPr>
            <a:r>
              <a:rPr lang="it-IT" sz="1400" b="1" dirty="0" smtClean="0">
                <a:solidFill>
                  <a:schemeClr val="accent1">
                    <a:lumMod val="75000"/>
                  </a:schemeClr>
                </a:solidFill>
                <a:latin typeface="Courier New" pitchFamily="49" charset="0"/>
                <a:cs typeface="Courier New" pitchFamily="49" charset="0"/>
              </a:rPr>
              <a:t>  	               background: </a:t>
            </a:r>
            <a:r>
              <a:rPr lang="it-IT" sz="1400" b="1" dirty="0" err="1" smtClean="0">
                <a:solidFill>
                  <a:schemeClr val="accent1">
                    <a:lumMod val="75000"/>
                  </a:schemeClr>
                </a:solidFill>
                <a:latin typeface="Courier New" pitchFamily="49" charset="0"/>
                <a:cs typeface="Courier New" pitchFamily="49" charset="0"/>
              </a:rPr>
              <a:t>#FFFFCC</a:t>
            </a:r>
            <a:r>
              <a:rPr lang="it-IT" sz="1400" b="1" dirty="0" smtClean="0">
                <a:solidFill>
                  <a:schemeClr val="accent1">
                    <a:lumMod val="75000"/>
                  </a:schemeClr>
                </a:solidFill>
                <a:latin typeface="Courier New" pitchFamily="49" charset="0"/>
                <a:cs typeface="Courier New" pitchFamily="49" charset="0"/>
              </a:rPr>
              <a:t>;</a:t>
            </a:r>
          </a:p>
          <a:p>
            <a:pPr lvl="2">
              <a:buNone/>
            </a:pPr>
            <a:r>
              <a:rPr lang="it-IT" sz="1400" b="1" dirty="0" smtClean="0">
                <a:solidFill>
                  <a:schemeClr val="accent1">
                    <a:lumMod val="75000"/>
                  </a:schemeClr>
                </a:solidFill>
                <a:latin typeface="Courier New" pitchFamily="49" charset="0"/>
                <a:cs typeface="Courier New" pitchFamily="49" charset="0"/>
              </a:rPr>
              <a:t>	          }</a:t>
            </a:r>
          </a:p>
          <a:p>
            <a:pPr lvl="2">
              <a:buNone/>
            </a:pPr>
            <a:r>
              <a:rPr lang="it-IT" sz="1400" b="1" dirty="0" smtClean="0">
                <a:solidFill>
                  <a:schemeClr val="accent1">
                    <a:lumMod val="75000"/>
                  </a:schemeClr>
                </a:solidFill>
                <a:latin typeface="Courier New" pitchFamily="49" charset="0"/>
                <a:cs typeface="Courier New" pitchFamily="49" charset="0"/>
              </a:rPr>
              <a:t>	     &lt;/style&gt;</a:t>
            </a:r>
          </a:p>
          <a:p>
            <a:pPr lvl="2">
              <a:buNone/>
            </a:pPr>
            <a:r>
              <a:rPr lang="it-IT" sz="1400" dirty="0" smtClean="0">
                <a:latin typeface="Courier New" pitchFamily="49" charset="0"/>
                <a:cs typeface="Courier New" pitchFamily="49" charset="0"/>
              </a:rPr>
              <a:t>    &lt;/head&gt;</a:t>
            </a:r>
          </a:p>
          <a:p>
            <a:pPr lvl="2">
              <a:buNone/>
            </a:pPr>
            <a:r>
              <a:rPr lang="it-IT" sz="1400" dirty="0" smtClean="0">
                <a:latin typeface="Courier New" pitchFamily="49" charset="0"/>
                <a:cs typeface="Courier New" pitchFamily="49" charset="0"/>
              </a:rPr>
              <a:t>&lt;body&gt;</a:t>
            </a:r>
          </a:p>
          <a:p>
            <a:pPr lvl="2">
              <a:buNone/>
            </a:pPr>
            <a:r>
              <a:rPr lang="it-IT" sz="1400" dirty="0" smtClean="0"/>
              <a:t>.. . .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IL TAG SCRIPT</a:t>
            </a:r>
            <a:endParaRPr lang="it-IT" dirty="0">
              <a:solidFill>
                <a:srgbClr val="006699"/>
              </a:solidFill>
            </a:endParaRPr>
          </a:p>
        </p:txBody>
      </p:sp>
      <p:sp>
        <p:nvSpPr>
          <p:cNvPr id="3" name="Segnaposto contenuto 2"/>
          <p:cNvSpPr>
            <a:spLocks noGrp="1"/>
          </p:cNvSpPr>
          <p:nvPr>
            <p:ph idx="1"/>
          </p:nvPr>
        </p:nvSpPr>
        <p:spPr>
          <a:xfrm>
            <a:off x="457200" y="1200150"/>
            <a:ext cx="8229600" cy="3675855"/>
          </a:xfrm>
        </p:spPr>
        <p:txBody>
          <a:bodyPr/>
          <a:lstStyle/>
          <a:p>
            <a:r>
              <a:rPr lang="it-IT" sz="2400" dirty="0" smtClean="0"/>
              <a:t>Per scrivere la sintassi è sufficiente aprire il </a:t>
            </a:r>
            <a:r>
              <a:rPr lang="it-IT" sz="2400" dirty="0" err="1" smtClean="0"/>
              <a:t>tag</a:t>
            </a:r>
            <a:r>
              <a:rPr lang="it-IT" sz="2400" dirty="0" smtClean="0"/>
              <a:t> </a:t>
            </a:r>
            <a:r>
              <a:rPr lang="it-IT" sz="2400" b="1" dirty="0" smtClean="0">
                <a:solidFill>
                  <a:srgbClr val="006699"/>
                </a:solidFill>
              </a:rPr>
              <a:t>&lt;SCRIPT&gt;</a:t>
            </a:r>
            <a:r>
              <a:rPr lang="it-IT" sz="2400" dirty="0" smtClean="0">
                <a:solidFill>
                  <a:srgbClr val="006699"/>
                </a:solidFill>
              </a:rPr>
              <a:t>. </a:t>
            </a:r>
            <a:r>
              <a:rPr lang="it-IT" sz="2400" dirty="0" smtClean="0"/>
              <a:t>Il codice </a:t>
            </a:r>
            <a:r>
              <a:rPr lang="it-IT" sz="2400" dirty="0" err="1" smtClean="0"/>
              <a:t>JavaScript</a:t>
            </a:r>
            <a:r>
              <a:rPr lang="it-IT" sz="2400" dirty="0" smtClean="0"/>
              <a:t> va inserito tra l'apertura e la chiusura del </a:t>
            </a:r>
            <a:r>
              <a:rPr lang="it-IT" sz="2400" dirty="0" err="1" smtClean="0"/>
              <a:t>tag</a:t>
            </a:r>
            <a:r>
              <a:rPr lang="it-IT" sz="2400" dirty="0" smtClean="0"/>
              <a:t>. Così:</a:t>
            </a:r>
          </a:p>
          <a:p>
            <a:endParaRPr lang="it-IT" sz="2400" dirty="0" smtClean="0"/>
          </a:p>
          <a:p>
            <a:endParaRPr lang="it-IT" sz="2400" dirty="0" smtClean="0"/>
          </a:p>
          <a:p>
            <a:endParaRPr lang="it-IT" sz="2400" dirty="0" smtClean="0"/>
          </a:p>
          <a:p>
            <a:r>
              <a:rPr lang="it-IT" sz="2400" dirty="0" smtClean="0"/>
              <a:t>Possiamo inserire il codice </a:t>
            </a:r>
            <a:r>
              <a:rPr lang="it-IT" sz="2400" dirty="0" err="1" smtClean="0"/>
              <a:t>JavaScript</a:t>
            </a:r>
            <a:r>
              <a:rPr lang="it-IT" sz="2400" dirty="0" smtClean="0"/>
              <a:t> in qualsiasi parte del documento (nella head oppure nel body) a seconda delle nostre esigenze.</a:t>
            </a:r>
          </a:p>
          <a:p>
            <a:endParaRPr lang="it-IT" sz="2400" dirty="0"/>
          </a:p>
        </p:txBody>
      </p:sp>
      <p:sp>
        <p:nvSpPr>
          <p:cNvPr id="4" name="Rettangolo 3"/>
          <p:cNvSpPr/>
          <p:nvPr/>
        </p:nvSpPr>
        <p:spPr>
          <a:xfrm>
            <a:off x="899592" y="2427734"/>
            <a:ext cx="7560840" cy="1200329"/>
          </a:xfrm>
          <a:prstGeom prst="rect">
            <a:avLst/>
          </a:prstGeom>
          <a:solidFill>
            <a:srgbClr val="FFFF99"/>
          </a:solidFill>
          <a:ln>
            <a:solidFill>
              <a:schemeClr val="tx1"/>
            </a:solidFill>
            <a:prstDash val="dash"/>
          </a:ln>
        </p:spPr>
        <p:txBody>
          <a:bodyPr wrap="square">
            <a:spAutoFit/>
          </a:bodyPr>
          <a:lstStyle/>
          <a:p>
            <a:r>
              <a:rPr lang="it-IT" sz="2400" b="1" dirty="0">
                <a:latin typeface="Courier New" pitchFamily="49" charset="0"/>
                <a:cs typeface="Courier New" pitchFamily="49" charset="0"/>
              </a:rPr>
              <a:t>&lt;script </a:t>
            </a:r>
            <a:r>
              <a:rPr lang="it-IT" sz="2400" b="1" dirty="0" err="1">
                <a:latin typeface="Courier New" pitchFamily="49" charset="0"/>
                <a:cs typeface="Courier New" pitchFamily="49" charset="0"/>
              </a:rPr>
              <a:t>type=</a:t>
            </a:r>
            <a:r>
              <a:rPr lang="it-IT" sz="2400" b="1" dirty="0">
                <a:latin typeface="Courier New" pitchFamily="49" charset="0"/>
                <a:cs typeface="Courier New" pitchFamily="49" charset="0"/>
              </a:rPr>
              <a:t>"text/javascript"&gt;</a:t>
            </a:r>
            <a:br>
              <a:rPr lang="it-IT" sz="2400" b="1" dirty="0">
                <a:latin typeface="Courier New" pitchFamily="49" charset="0"/>
                <a:cs typeface="Courier New" pitchFamily="49" charset="0"/>
              </a:rPr>
            </a:br>
            <a:r>
              <a:rPr lang="it-IT" sz="2400" b="1" dirty="0">
                <a:latin typeface="Courier New" pitchFamily="49" charset="0"/>
                <a:cs typeface="Courier New" pitchFamily="49" charset="0"/>
              </a:rPr>
              <a:t>  </a:t>
            </a:r>
            <a:r>
              <a:rPr lang="it-IT" sz="2400" b="1" dirty="0" err="1">
                <a:latin typeface="Courier New" pitchFamily="49" charset="0"/>
                <a:cs typeface="Courier New" pitchFamily="49" charset="0"/>
              </a:rPr>
              <a:t>alert</a:t>
            </a:r>
            <a:r>
              <a:rPr lang="it-IT" sz="2400" b="1" dirty="0">
                <a:latin typeface="Courier New" pitchFamily="49" charset="0"/>
                <a:cs typeface="Courier New" pitchFamily="49" charset="0"/>
              </a:rPr>
              <a:t>("ciao");</a:t>
            </a:r>
            <a:br>
              <a:rPr lang="it-IT" sz="2400" b="1" dirty="0">
                <a:latin typeface="Courier New" pitchFamily="49" charset="0"/>
                <a:cs typeface="Courier New" pitchFamily="49" charset="0"/>
              </a:rPr>
            </a:br>
            <a:r>
              <a:rPr lang="it-IT" sz="2400" b="1" dirty="0">
                <a:latin typeface="Courier New" pitchFamily="49" charset="0"/>
                <a:cs typeface="Courier New" pitchFamily="49" charset="0"/>
              </a:rPr>
              <a:t>&lt;/script&gt;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65516"/>
            <a:ext cx="8229600" cy="756084"/>
          </a:xfrm>
        </p:spPr>
        <p:txBody>
          <a:bodyPr>
            <a:noAutofit/>
          </a:bodyPr>
          <a:lstStyle/>
          <a:p>
            <a:r>
              <a:rPr lang="it-IT" sz="4000" spc="600" dirty="0" smtClean="0">
                <a:solidFill>
                  <a:schemeClr val="accent1">
                    <a:lumMod val="75000"/>
                  </a:schemeClr>
                </a:solidFill>
                <a:latin typeface="+mn-lt"/>
              </a:rPr>
              <a:t>FOGLI COLLEGATI</a:t>
            </a:r>
            <a:endParaRPr lang="it-IT" sz="4000" spc="600" dirty="0">
              <a:solidFill>
                <a:schemeClr val="accent1">
                  <a:lumMod val="75000"/>
                </a:schemeClr>
              </a:solidFill>
              <a:latin typeface="+mn-lt"/>
            </a:endParaRPr>
          </a:p>
        </p:txBody>
      </p:sp>
      <p:sp>
        <p:nvSpPr>
          <p:cNvPr id="8" name="Segnaposto contenuto 7"/>
          <p:cNvSpPr>
            <a:spLocks noGrp="1"/>
          </p:cNvSpPr>
          <p:nvPr>
            <p:ph idx="1"/>
          </p:nvPr>
        </p:nvSpPr>
        <p:spPr>
          <a:xfrm>
            <a:off x="323528" y="1203598"/>
            <a:ext cx="8424936" cy="3600400"/>
          </a:xfrm>
        </p:spPr>
        <p:txBody>
          <a:bodyPr>
            <a:noAutofit/>
          </a:bodyPr>
          <a:lstStyle/>
          <a:p>
            <a:pPr algn="ctr">
              <a:buNone/>
            </a:pPr>
            <a:r>
              <a:rPr lang="it-IT" sz="2800" dirty="0" smtClean="0"/>
              <a:t>Uso dell'elemento &lt;LINK&gt;</a:t>
            </a:r>
          </a:p>
          <a:p>
            <a:r>
              <a:rPr lang="it-IT" sz="1800" dirty="0" smtClean="0"/>
              <a:t>La dichiarazione va sempre collocata all'interno della sezione &lt;HEAD&gt; del documento (X)HTML:</a:t>
            </a:r>
          </a:p>
          <a:p>
            <a:pPr lvl="1">
              <a:buNone/>
            </a:pPr>
            <a:r>
              <a:rPr lang="it-IT" sz="1800" dirty="0" smtClean="0">
                <a:latin typeface="Courier New" pitchFamily="49" charset="0"/>
                <a:cs typeface="Courier New" pitchFamily="49" charset="0"/>
              </a:rPr>
              <a:t>&lt;html&gt;</a:t>
            </a:r>
          </a:p>
          <a:p>
            <a:pPr lvl="1">
              <a:buNone/>
            </a:pPr>
            <a:r>
              <a:rPr lang="it-IT" sz="1800" dirty="0" smtClean="0">
                <a:latin typeface="Courier New" pitchFamily="49" charset="0"/>
                <a:cs typeface="Courier New" pitchFamily="49" charset="0"/>
              </a:rPr>
              <a:t>	&lt;head&gt;</a:t>
            </a:r>
          </a:p>
          <a:p>
            <a:pPr lvl="1">
              <a:buNone/>
            </a:pPr>
            <a:r>
              <a:rPr lang="it-IT" sz="1800" dirty="0" smtClean="0">
                <a:latin typeface="Courier New" pitchFamily="49" charset="0"/>
                <a:cs typeface="Courier New" pitchFamily="49" charset="0"/>
              </a:rPr>
              <a:t>		. . . .</a:t>
            </a:r>
          </a:p>
          <a:p>
            <a:pPr lvl="1">
              <a:buNone/>
            </a:pPr>
            <a:r>
              <a:rPr lang="it-IT" sz="1800" dirty="0" smtClean="0">
                <a:latin typeface="Courier New" pitchFamily="49" charset="0"/>
                <a:cs typeface="Courier New" pitchFamily="49" charset="0"/>
              </a:rPr>
              <a:t>		</a:t>
            </a:r>
            <a:r>
              <a:rPr lang="it-IT" sz="1800" b="1" dirty="0" smtClean="0">
                <a:solidFill>
                  <a:schemeClr val="accent1">
                    <a:lumMod val="75000"/>
                  </a:schemeClr>
                </a:solidFill>
                <a:latin typeface="Courier New" pitchFamily="49" charset="0"/>
                <a:cs typeface="Courier New" pitchFamily="49" charset="0"/>
              </a:rPr>
              <a:t>&lt;link </a:t>
            </a:r>
            <a:r>
              <a:rPr lang="it-IT" sz="1800" b="1" dirty="0" err="1" smtClean="0">
                <a:solidFill>
                  <a:schemeClr val="accent1">
                    <a:lumMod val="75000"/>
                  </a:schemeClr>
                </a:solidFill>
                <a:latin typeface="Courier New" pitchFamily="49" charset="0"/>
                <a:cs typeface="Courier New" pitchFamily="49" charset="0"/>
              </a:rPr>
              <a:t>rel=</a:t>
            </a:r>
            <a:r>
              <a:rPr lang="it-IT" sz="1800" b="1" dirty="0" smtClean="0">
                <a:solidFill>
                  <a:schemeClr val="accent1">
                    <a:lumMod val="75000"/>
                  </a:schemeClr>
                </a:solidFill>
                <a:latin typeface="Courier New" pitchFamily="49" charset="0"/>
                <a:cs typeface="Courier New" pitchFamily="49" charset="0"/>
              </a:rPr>
              <a:t>"</a:t>
            </a:r>
            <a:r>
              <a:rPr lang="it-IT" sz="1800" b="1" dirty="0" err="1" smtClean="0">
                <a:solidFill>
                  <a:schemeClr val="accent1">
                    <a:lumMod val="75000"/>
                  </a:schemeClr>
                </a:solidFill>
                <a:latin typeface="Courier New" pitchFamily="49" charset="0"/>
                <a:cs typeface="Courier New" pitchFamily="49" charset="0"/>
              </a:rPr>
              <a:t>stylesheet</a:t>
            </a:r>
            <a:r>
              <a:rPr lang="it-IT" sz="1800" b="1" dirty="0" smtClean="0">
                <a:solidFill>
                  <a:schemeClr val="accent1">
                    <a:lumMod val="75000"/>
                  </a:schemeClr>
                </a:solidFill>
                <a:latin typeface="Courier New" pitchFamily="49" charset="0"/>
                <a:cs typeface="Courier New" pitchFamily="49" charset="0"/>
              </a:rPr>
              <a:t>" </a:t>
            </a:r>
            <a:r>
              <a:rPr lang="it-IT" sz="1800" b="1" dirty="0" err="1" smtClean="0">
                <a:solidFill>
                  <a:schemeClr val="accent1">
                    <a:lumMod val="75000"/>
                  </a:schemeClr>
                </a:solidFill>
                <a:latin typeface="Courier New" pitchFamily="49" charset="0"/>
                <a:cs typeface="Courier New" pitchFamily="49" charset="0"/>
              </a:rPr>
              <a:t>type=</a:t>
            </a:r>
            <a:r>
              <a:rPr lang="it-IT" sz="1800" b="1" dirty="0" smtClean="0">
                <a:solidFill>
                  <a:schemeClr val="accent1">
                    <a:lumMod val="75000"/>
                  </a:schemeClr>
                </a:solidFill>
                <a:latin typeface="Courier New" pitchFamily="49" charset="0"/>
                <a:cs typeface="Courier New" pitchFamily="49" charset="0"/>
              </a:rPr>
              <a:t>"text/</a:t>
            </a:r>
            <a:r>
              <a:rPr lang="it-IT" sz="1800" b="1" dirty="0" err="1" smtClean="0">
                <a:solidFill>
                  <a:schemeClr val="accent1">
                    <a:lumMod val="75000"/>
                  </a:schemeClr>
                </a:solidFill>
                <a:latin typeface="Courier New" pitchFamily="49" charset="0"/>
                <a:cs typeface="Courier New" pitchFamily="49" charset="0"/>
              </a:rPr>
              <a:t>css</a:t>
            </a:r>
            <a:r>
              <a:rPr lang="it-IT" sz="1800" b="1" dirty="0" smtClean="0">
                <a:solidFill>
                  <a:schemeClr val="accent1">
                    <a:lumMod val="75000"/>
                  </a:schemeClr>
                </a:solidFill>
                <a:latin typeface="Courier New" pitchFamily="49" charset="0"/>
                <a:cs typeface="Courier New" pitchFamily="49" charset="0"/>
              </a:rPr>
              <a:t>" </a:t>
            </a:r>
            <a:r>
              <a:rPr lang="it-IT" sz="1800" b="1" dirty="0" err="1" smtClean="0">
                <a:solidFill>
                  <a:schemeClr val="accent1">
                    <a:lumMod val="75000"/>
                  </a:schemeClr>
                </a:solidFill>
                <a:latin typeface="Courier New" pitchFamily="49" charset="0"/>
                <a:cs typeface="Courier New" pitchFamily="49" charset="0"/>
              </a:rPr>
              <a:t>href=</a:t>
            </a:r>
            <a:r>
              <a:rPr lang="it-IT" sz="1800" b="1" dirty="0" smtClean="0">
                <a:solidFill>
                  <a:schemeClr val="accent1">
                    <a:lumMod val="75000"/>
                  </a:schemeClr>
                </a:solidFill>
                <a:latin typeface="Courier New" pitchFamily="49" charset="0"/>
                <a:cs typeface="Courier New" pitchFamily="49" charset="0"/>
              </a:rPr>
              <a:t>"</a:t>
            </a:r>
            <a:r>
              <a:rPr lang="it-IT" sz="1800" b="1" dirty="0" err="1" smtClean="0">
                <a:solidFill>
                  <a:schemeClr val="accent1">
                    <a:lumMod val="75000"/>
                  </a:schemeClr>
                </a:solidFill>
                <a:latin typeface="Courier New" pitchFamily="49" charset="0"/>
                <a:cs typeface="Courier New" pitchFamily="49" charset="0"/>
              </a:rPr>
              <a:t>stile.css</a:t>
            </a:r>
            <a:r>
              <a:rPr lang="it-IT" sz="1800" b="1" dirty="0" smtClean="0">
                <a:solidFill>
                  <a:schemeClr val="accent1">
                    <a:lumMod val="75000"/>
                  </a:schemeClr>
                </a:solidFill>
                <a:latin typeface="Courier New" pitchFamily="49" charset="0"/>
                <a:cs typeface="Courier New" pitchFamily="49" charset="0"/>
              </a:rPr>
              <a:t>"&gt;</a:t>
            </a:r>
          </a:p>
          <a:p>
            <a:pPr lvl="1">
              <a:buNone/>
            </a:pPr>
            <a:r>
              <a:rPr lang="it-IT" sz="1800" dirty="0" smtClean="0">
                <a:latin typeface="Courier New" pitchFamily="49" charset="0"/>
                <a:cs typeface="Courier New" pitchFamily="49" charset="0"/>
              </a:rPr>
              <a:t>	&lt;/head&gt;</a:t>
            </a:r>
          </a:p>
          <a:p>
            <a:pPr lvl="1">
              <a:buNone/>
            </a:pPr>
            <a:r>
              <a:rPr lang="it-IT" sz="1800" dirty="0" smtClean="0">
                <a:latin typeface="Courier New" pitchFamily="49" charset="0"/>
                <a:cs typeface="Courier New" pitchFamily="49" charset="0"/>
              </a:rPr>
              <a:t>&lt;body&gt;</a:t>
            </a:r>
          </a:p>
          <a:p>
            <a:pPr lvl="1">
              <a:buNone/>
            </a:pPr>
            <a:r>
              <a:rPr lang="it-IT" sz="1800" dirty="0" smtClean="0">
                <a:latin typeface="Courier New" pitchFamily="49" charset="0"/>
                <a:cs typeface="Courier New" pitchFamily="49" charset="0"/>
              </a:rPr>
              <a:t>	. . . .</a:t>
            </a:r>
          </a:p>
        </p:txBody>
      </p:sp>
      <p:sp>
        <p:nvSpPr>
          <p:cNvPr id="56321" name="Rectangle 1"/>
          <p:cNvSpPr>
            <a:spLocks noChangeArrowheads="1"/>
          </p:cNvSpPr>
          <p:nvPr/>
        </p:nvSpPr>
        <p:spPr bwMode="auto">
          <a:xfrm>
            <a:off x="0" y="-138499"/>
            <a:ext cx="65" cy="276999"/>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FILE ESTERNO</a:t>
            </a:r>
            <a:endParaRPr lang="it-IT" dirty="0">
              <a:solidFill>
                <a:srgbClr val="006699"/>
              </a:solidFill>
            </a:endParaRPr>
          </a:p>
        </p:txBody>
      </p:sp>
      <p:sp>
        <p:nvSpPr>
          <p:cNvPr id="3" name="Segnaposto contenuto 2"/>
          <p:cNvSpPr>
            <a:spLocks noGrp="1"/>
          </p:cNvSpPr>
          <p:nvPr>
            <p:ph idx="1"/>
          </p:nvPr>
        </p:nvSpPr>
        <p:spPr/>
        <p:txBody>
          <a:bodyPr/>
          <a:lstStyle/>
          <a:p>
            <a:r>
              <a:rPr lang="it-IT" sz="2800" dirty="0" smtClean="0"/>
              <a:t>Quando si scrive codice di una certa lunghezza e/o che potrebbe essere ripetuto su più pagine</a:t>
            </a:r>
          </a:p>
          <a:p>
            <a:r>
              <a:rPr lang="it-IT" sz="2800" dirty="0" smtClean="0"/>
              <a:t>Quando si utilizza un libreria Javascript esistente:</a:t>
            </a:r>
          </a:p>
          <a:p>
            <a:endParaRPr lang="it-IT" sz="2800" dirty="0" smtClean="0"/>
          </a:p>
        </p:txBody>
      </p:sp>
      <p:sp>
        <p:nvSpPr>
          <p:cNvPr id="4" name="Rettangolo 3"/>
          <p:cNvSpPr/>
          <p:nvPr/>
        </p:nvSpPr>
        <p:spPr>
          <a:xfrm>
            <a:off x="539552" y="3363838"/>
            <a:ext cx="8136904" cy="369332"/>
          </a:xfrm>
          <a:prstGeom prst="rect">
            <a:avLst/>
          </a:prstGeom>
          <a:solidFill>
            <a:srgbClr val="FFFF99"/>
          </a:solidFill>
          <a:ln>
            <a:solidFill>
              <a:schemeClr val="tx1"/>
            </a:solidFill>
            <a:prstDash val="dash"/>
          </a:ln>
        </p:spPr>
        <p:txBody>
          <a:bodyPr wrap="square">
            <a:spAutoFit/>
          </a:bodyPr>
          <a:lstStyle/>
          <a:p>
            <a:r>
              <a:rPr lang="it-IT" dirty="0">
                <a:latin typeface="Courier New" pitchFamily="49" charset="0"/>
                <a:cs typeface="Courier New" pitchFamily="49" charset="0"/>
              </a:rPr>
              <a:t>&lt;script </a:t>
            </a:r>
            <a:r>
              <a:rPr lang="it-IT" dirty="0" err="1">
                <a:latin typeface="Courier New" pitchFamily="49" charset="0"/>
                <a:cs typeface="Courier New" pitchFamily="49" charset="0"/>
              </a:rPr>
              <a:t>type=</a:t>
            </a:r>
            <a:r>
              <a:rPr lang="it-IT" dirty="0">
                <a:latin typeface="Courier New" pitchFamily="49" charset="0"/>
                <a:cs typeface="Courier New" pitchFamily="49" charset="0"/>
              </a:rPr>
              <a:t>"text/javascript" </a:t>
            </a:r>
            <a:r>
              <a:rPr lang="it-IT" dirty="0" err="1">
                <a:latin typeface="Courier New" pitchFamily="49" charset="0"/>
                <a:cs typeface="Courier New" pitchFamily="49" charset="0"/>
              </a:rPr>
              <a:t>src=</a:t>
            </a:r>
            <a:r>
              <a:rPr lang="it-IT" dirty="0">
                <a:latin typeface="Courier New" pitchFamily="49" charset="0"/>
                <a:cs typeface="Courier New" pitchFamily="49" charset="0"/>
              </a:rPr>
              <a:t>"</a:t>
            </a:r>
            <a:r>
              <a:rPr lang="it-IT" b="1" dirty="0" err="1" smtClean="0">
                <a:solidFill>
                  <a:srgbClr val="FF0000"/>
                </a:solidFill>
                <a:latin typeface="Courier New" pitchFamily="49" charset="0"/>
                <a:cs typeface="Courier New" pitchFamily="49" charset="0"/>
              </a:rPr>
              <a:t>miofile.js</a:t>
            </a:r>
            <a:r>
              <a:rPr lang="it-IT" dirty="0">
                <a:latin typeface="Courier New" pitchFamily="49" charset="0"/>
                <a:cs typeface="Courier New" pitchFamily="49" charset="0"/>
              </a:rPr>
              <a:t>"&gt;&lt;/script&gt;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57504"/>
            <a:ext cx="8229600" cy="756084"/>
          </a:xfrm>
        </p:spPr>
        <p:txBody>
          <a:bodyPr>
            <a:noAutofit/>
          </a:bodyPr>
          <a:lstStyle/>
          <a:p>
            <a:r>
              <a:rPr lang="it-IT" sz="4000" spc="600" dirty="0" smtClean="0">
                <a:solidFill>
                  <a:schemeClr val="accent1">
                    <a:lumMod val="75000"/>
                  </a:schemeClr>
                </a:solidFill>
                <a:latin typeface="+mn-lt"/>
              </a:rPr>
              <a:t>STILE IN LINEA</a:t>
            </a:r>
            <a:endParaRPr lang="it-IT" sz="4000" spc="600" dirty="0">
              <a:solidFill>
                <a:schemeClr val="accent1">
                  <a:lumMod val="75000"/>
                </a:schemeClr>
              </a:solidFill>
              <a:latin typeface="+mn-lt"/>
            </a:endParaRPr>
          </a:p>
        </p:txBody>
      </p:sp>
      <p:sp>
        <p:nvSpPr>
          <p:cNvPr id="8" name="Segnaposto contenuto 7"/>
          <p:cNvSpPr>
            <a:spLocks noGrp="1"/>
          </p:cNvSpPr>
          <p:nvPr>
            <p:ph idx="1"/>
          </p:nvPr>
        </p:nvSpPr>
        <p:spPr>
          <a:xfrm>
            <a:off x="323528" y="1059582"/>
            <a:ext cx="8424936" cy="3672408"/>
          </a:xfrm>
        </p:spPr>
        <p:txBody>
          <a:bodyPr>
            <a:noAutofit/>
          </a:bodyPr>
          <a:lstStyle/>
          <a:p>
            <a:pPr>
              <a:lnSpc>
                <a:spcPct val="120000"/>
              </a:lnSpc>
            </a:pPr>
            <a:r>
              <a:rPr lang="it-IT" sz="2000" dirty="0" smtClean="0"/>
              <a:t>L'ultimo modo per formattare un elemento con un foglio di stile consiste nell'uso dell'attributo 'style'. </a:t>
            </a:r>
          </a:p>
          <a:p>
            <a:pPr>
              <a:lnSpc>
                <a:spcPct val="120000"/>
              </a:lnSpc>
            </a:pPr>
            <a:r>
              <a:rPr lang="it-IT" sz="2000" dirty="0" smtClean="0"/>
              <a:t>Esso fa parte della collezione di attributi (X)HTML definita Common: si tratta di quegli attributi applicabili a tutti gli elementi. </a:t>
            </a:r>
          </a:p>
          <a:p>
            <a:pPr>
              <a:lnSpc>
                <a:spcPct val="120000"/>
              </a:lnSpc>
            </a:pPr>
            <a:r>
              <a:rPr lang="it-IT" sz="2000" dirty="0" smtClean="0"/>
              <a:t>La dichiarazione avviene a livello dei singoli </a:t>
            </a:r>
            <a:r>
              <a:rPr lang="it-IT" sz="2000" dirty="0" err="1" smtClean="0"/>
              <a:t>tag</a:t>
            </a:r>
            <a:r>
              <a:rPr lang="it-IT" sz="2000" dirty="0" smtClean="0"/>
              <a:t> contenuti nella pagina e per questo si parla di fogli di stile in linea. La sintassi generica è la seguente:</a:t>
            </a:r>
          </a:p>
          <a:p>
            <a:pPr lvl="1">
              <a:lnSpc>
                <a:spcPct val="120000"/>
              </a:lnSpc>
              <a:buNone/>
            </a:pPr>
            <a:r>
              <a:rPr lang="it-IT" sz="3200" dirty="0" smtClean="0">
                <a:latin typeface="Source Sans Pro" panose="020B0503030403020204" pitchFamily="34" charset="0"/>
              </a:rPr>
              <a:t>&lt;elemento </a:t>
            </a:r>
            <a:r>
              <a:rPr lang="it-IT" sz="3200" dirty="0" err="1" smtClean="0">
                <a:latin typeface="Source Sans Pro" panose="020B0503030403020204" pitchFamily="34" charset="0"/>
              </a:rPr>
              <a:t>style=</a:t>
            </a:r>
            <a:r>
              <a:rPr lang="it-IT" sz="3200" dirty="0" smtClean="0">
                <a:latin typeface="Source Sans Pro" panose="020B0503030403020204" pitchFamily="34" charset="0"/>
              </a:rPr>
              <a:t>"regole_di_stile"&gt;</a:t>
            </a:r>
            <a:endParaRPr lang="it-IT" sz="2400" dirty="0" smtClean="0">
              <a:latin typeface="Source Sans Pro" panose="020B0503030403020204"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sz="3600" dirty="0" smtClean="0">
                <a:solidFill>
                  <a:srgbClr val="006699"/>
                </a:solidFill>
              </a:rPr>
              <a:t>GESTIONE DIRETTA EVENTO</a:t>
            </a:r>
            <a:endParaRPr lang="it-IT" sz="3600" dirty="0">
              <a:solidFill>
                <a:srgbClr val="006699"/>
              </a:solidFill>
            </a:endParaRPr>
          </a:p>
        </p:txBody>
      </p:sp>
      <p:sp>
        <p:nvSpPr>
          <p:cNvPr id="3" name="Segnaposto contenuto 2"/>
          <p:cNvSpPr>
            <a:spLocks noGrp="1"/>
          </p:cNvSpPr>
          <p:nvPr>
            <p:ph idx="1"/>
          </p:nvPr>
        </p:nvSpPr>
        <p:spPr/>
        <p:txBody>
          <a:bodyPr/>
          <a:lstStyle/>
          <a:p>
            <a:r>
              <a:rPr lang="it-IT" sz="2400" dirty="0" smtClean="0"/>
              <a:t>Come abbiamo detto Javascript è fatto principalmente per rispondere a degli eventi, come quello di un utente che clicca un elemento della pagina</a:t>
            </a:r>
          </a:p>
          <a:p>
            <a:r>
              <a:rPr lang="it-IT" sz="2400" dirty="0" smtClean="0"/>
              <a:t>Si può associare direttamente del codice javascript all'evento di un elemento usando appositi attributi come </a:t>
            </a:r>
            <a:r>
              <a:rPr lang="it-IT" sz="2400" dirty="0" err="1" smtClean="0"/>
              <a:t>onclick</a:t>
            </a:r>
            <a:r>
              <a:rPr lang="it-IT" sz="2400" dirty="0" smtClean="0"/>
              <a:t>, </a:t>
            </a:r>
            <a:r>
              <a:rPr lang="it-IT" sz="2400" dirty="0" err="1" smtClean="0"/>
              <a:t>onload</a:t>
            </a:r>
            <a:r>
              <a:rPr lang="it-IT" sz="2400" dirty="0" smtClean="0"/>
              <a:t>, ecc:</a:t>
            </a:r>
          </a:p>
          <a:p>
            <a:endParaRPr lang="it-IT" sz="2400" dirty="0" smtClean="0"/>
          </a:p>
        </p:txBody>
      </p:sp>
      <p:sp>
        <p:nvSpPr>
          <p:cNvPr id="4" name="Rettangolo 3"/>
          <p:cNvSpPr/>
          <p:nvPr/>
        </p:nvSpPr>
        <p:spPr>
          <a:xfrm>
            <a:off x="539552" y="4011910"/>
            <a:ext cx="8136904" cy="369332"/>
          </a:xfrm>
          <a:prstGeom prst="rect">
            <a:avLst/>
          </a:prstGeom>
          <a:solidFill>
            <a:srgbClr val="FFFF99"/>
          </a:solidFill>
          <a:ln>
            <a:solidFill>
              <a:schemeClr val="tx1"/>
            </a:solidFill>
            <a:prstDash val="dash"/>
          </a:ln>
        </p:spPr>
        <p:txBody>
          <a:bodyPr wrap="square">
            <a:spAutoFit/>
          </a:bodyPr>
          <a:lstStyle/>
          <a:p>
            <a:r>
              <a:rPr lang="it-IT" dirty="0" smtClean="0">
                <a:latin typeface="Courier New" pitchFamily="49" charset="0"/>
                <a:cs typeface="Courier New" pitchFamily="49" charset="0"/>
              </a:rPr>
              <a:t>&lt;</a:t>
            </a:r>
            <a:r>
              <a:rPr lang="it-IT" dirty="0" err="1" smtClean="0">
                <a:latin typeface="Courier New" pitchFamily="49" charset="0"/>
                <a:cs typeface="Courier New" pitchFamily="49" charset="0"/>
              </a:rPr>
              <a:t>button</a:t>
            </a:r>
            <a:r>
              <a:rPr lang="it-IT" dirty="0" smtClean="0">
                <a:latin typeface="Courier New" pitchFamily="49" charset="0"/>
                <a:cs typeface="Courier New" pitchFamily="49" charset="0"/>
              </a:rPr>
              <a:t> </a:t>
            </a:r>
            <a:r>
              <a:rPr lang="it-IT" dirty="0" err="1" smtClean="0">
                <a:latin typeface="Courier New" pitchFamily="49" charset="0"/>
                <a:cs typeface="Courier New" pitchFamily="49" charset="0"/>
              </a:rPr>
              <a:t>onclick=</a:t>
            </a:r>
            <a:r>
              <a:rPr lang="it-IT" dirty="0" smtClean="0">
                <a:solidFill>
                  <a:srgbClr val="FF0000"/>
                </a:solidFill>
                <a:latin typeface="Courier New" pitchFamily="49" charset="0"/>
                <a:cs typeface="Courier New" pitchFamily="49" charset="0"/>
              </a:rPr>
              <a:t>"</a:t>
            </a:r>
            <a:r>
              <a:rPr lang="it-IT" b="1" dirty="0" err="1" smtClean="0">
                <a:solidFill>
                  <a:srgbClr val="FF0000"/>
                </a:solidFill>
                <a:latin typeface="Courier New" pitchFamily="49" charset="0"/>
                <a:cs typeface="Courier New" pitchFamily="49" charset="0"/>
              </a:rPr>
              <a:t>alert</a:t>
            </a:r>
            <a:r>
              <a:rPr lang="it-IT" b="1" dirty="0" smtClean="0">
                <a:solidFill>
                  <a:srgbClr val="FF0000"/>
                </a:solidFill>
                <a:latin typeface="Courier New" pitchFamily="49" charset="0"/>
                <a:cs typeface="Courier New" pitchFamily="49" charset="0"/>
              </a:rPr>
              <a:t>('Ciao!')"</a:t>
            </a:r>
            <a:r>
              <a:rPr lang="it-IT" dirty="0" smtClean="0">
                <a:latin typeface="Courier New" pitchFamily="49" charset="0"/>
                <a:cs typeface="Courier New" pitchFamily="49" charset="0"/>
              </a:rPr>
              <a:t>&gt;</a:t>
            </a:r>
            <a:r>
              <a:rPr lang="it-IT" dirty="0" err="1" smtClean="0">
                <a:latin typeface="Courier New" pitchFamily="49" charset="0"/>
                <a:cs typeface="Courier New" pitchFamily="49" charset="0"/>
              </a:rPr>
              <a:t>Cliccami</a:t>
            </a:r>
            <a:r>
              <a:rPr lang="it-IT" dirty="0" smtClean="0">
                <a:latin typeface="Courier New" pitchFamily="49" charset="0"/>
                <a:cs typeface="Courier New" pitchFamily="49" charset="0"/>
              </a:rPr>
              <a:t> !&lt;/</a:t>
            </a:r>
            <a:r>
              <a:rPr lang="it-IT" dirty="0" err="1" smtClean="0">
                <a:latin typeface="Courier New" pitchFamily="49" charset="0"/>
                <a:cs typeface="Courier New" pitchFamily="49" charset="0"/>
              </a:rPr>
              <a:t>button</a:t>
            </a:r>
            <a:r>
              <a:rPr lang="it-IT" dirty="0" smtClean="0">
                <a:latin typeface="Courier New" pitchFamily="49" charset="0"/>
                <a:cs typeface="Courier New" pitchFamily="49" charset="0"/>
              </a:rPr>
              <a:t>&gt;</a:t>
            </a:r>
            <a:endParaRPr lang="it-IT"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No script</a:t>
            </a:r>
            <a:endParaRPr lang="it-IT" dirty="0">
              <a:solidFill>
                <a:srgbClr val="006699"/>
              </a:solidFill>
            </a:endParaRPr>
          </a:p>
        </p:txBody>
      </p:sp>
      <p:sp>
        <p:nvSpPr>
          <p:cNvPr id="3" name="Segnaposto contenuto 2"/>
          <p:cNvSpPr>
            <a:spLocks noGrp="1"/>
          </p:cNvSpPr>
          <p:nvPr>
            <p:ph idx="1"/>
          </p:nvPr>
        </p:nvSpPr>
        <p:spPr>
          <a:xfrm>
            <a:off x="457200" y="1200151"/>
            <a:ext cx="8229600" cy="1263588"/>
          </a:xfrm>
        </p:spPr>
        <p:txBody>
          <a:bodyPr/>
          <a:lstStyle/>
          <a:p>
            <a:r>
              <a:rPr lang="it-IT" sz="2800" dirty="0" smtClean="0"/>
              <a:t>All'interno del </a:t>
            </a:r>
            <a:r>
              <a:rPr lang="it-IT" sz="2800" dirty="0" err="1" smtClean="0"/>
              <a:t>tag</a:t>
            </a:r>
            <a:r>
              <a:rPr lang="it-IT" sz="2800" dirty="0" smtClean="0"/>
              <a:t> </a:t>
            </a:r>
            <a:r>
              <a:rPr lang="it-IT" sz="2800" dirty="0" err="1" smtClean="0"/>
              <a:t>noscript</a:t>
            </a:r>
            <a:r>
              <a:rPr lang="it-IT" sz="2800" dirty="0" smtClean="0"/>
              <a:t> può essere utilizzata la sintassi HTML per visualizzare messaggi:</a:t>
            </a:r>
            <a:endParaRPr lang="it-IT" sz="2800" dirty="0"/>
          </a:p>
        </p:txBody>
      </p:sp>
      <p:sp>
        <p:nvSpPr>
          <p:cNvPr id="4" name="Rettangolo 3"/>
          <p:cNvSpPr/>
          <p:nvPr/>
        </p:nvSpPr>
        <p:spPr>
          <a:xfrm>
            <a:off x="683568" y="2211710"/>
            <a:ext cx="7848872" cy="2308324"/>
          </a:xfrm>
          <a:prstGeom prst="rect">
            <a:avLst/>
          </a:prstGeom>
          <a:solidFill>
            <a:srgbClr val="FFFF99"/>
          </a:solidFill>
          <a:ln>
            <a:solidFill>
              <a:schemeClr val="tx1"/>
            </a:solidFill>
            <a:prstDash val="dash"/>
          </a:ln>
        </p:spPr>
        <p:txBody>
          <a:bodyPr wrap="square">
            <a:spAutoFit/>
          </a:bodyPr>
          <a:lstStyle/>
          <a:p>
            <a:r>
              <a:rPr lang="it-IT" b="1" dirty="0">
                <a:latin typeface="Courier New" pitchFamily="49" charset="0"/>
                <a:cs typeface="Courier New" pitchFamily="49" charset="0"/>
              </a:rPr>
              <a:t>&lt;</a:t>
            </a:r>
            <a:r>
              <a:rPr lang="it-IT" b="1" dirty="0" err="1">
                <a:latin typeface="Courier New" pitchFamily="49" charset="0"/>
                <a:cs typeface="Courier New" pitchFamily="49" charset="0"/>
              </a:rPr>
              <a:t>noscript</a:t>
            </a:r>
            <a:r>
              <a:rPr lang="it-IT" b="1" dirty="0">
                <a:latin typeface="Courier New" pitchFamily="49" charset="0"/>
                <a:cs typeface="Courier New" pitchFamily="49" charset="0"/>
              </a:rPr>
              <a:t>&gt;</a:t>
            </a:r>
            <a:br>
              <a:rPr lang="it-IT" b="1" dirty="0">
                <a:latin typeface="Courier New" pitchFamily="49" charset="0"/>
                <a:cs typeface="Courier New" pitchFamily="49" charset="0"/>
              </a:rPr>
            </a:br>
            <a:r>
              <a:rPr lang="it-IT" b="1" dirty="0">
                <a:latin typeface="Courier New" pitchFamily="49" charset="0"/>
                <a:cs typeface="Courier New" pitchFamily="49" charset="0"/>
              </a:rPr>
              <a:t>&lt;</a:t>
            </a:r>
            <a:r>
              <a:rPr lang="it-IT" b="1" dirty="0" err="1">
                <a:latin typeface="Courier New" pitchFamily="49" charset="0"/>
                <a:cs typeface="Courier New" pitchFamily="49" charset="0"/>
              </a:rPr>
              <a:t>div</a:t>
            </a:r>
            <a:r>
              <a:rPr lang="it-IT" b="1" dirty="0">
                <a:latin typeface="Courier New" pitchFamily="49" charset="0"/>
                <a:cs typeface="Courier New" pitchFamily="49" charset="0"/>
              </a:rPr>
              <a:t> </a:t>
            </a:r>
            <a:r>
              <a:rPr lang="it-IT" b="1" dirty="0" err="1">
                <a:latin typeface="Courier New" pitchFamily="49" charset="0"/>
                <a:cs typeface="Courier New" pitchFamily="49" charset="0"/>
              </a:rPr>
              <a:t>align=</a:t>
            </a:r>
            <a:r>
              <a:rPr lang="it-IT" b="1" dirty="0">
                <a:latin typeface="Courier New" pitchFamily="49" charset="0"/>
                <a:cs typeface="Courier New" pitchFamily="49" charset="0"/>
              </a:rPr>
              <a:t>"center"&gt; </a:t>
            </a:r>
            <a:br>
              <a:rPr lang="it-IT" b="1" dirty="0">
                <a:latin typeface="Courier New" pitchFamily="49" charset="0"/>
                <a:cs typeface="Courier New" pitchFamily="49" charset="0"/>
              </a:rPr>
            </a:br>
            <a:r>
              <a:rPr lang="it-IT" b="1" dirty="0">
                <a:latin typeface="Courier New" pitchFamily="49" charset="0"/>
                <a:cs typeface="Courier New" pitchFamily="49" charset="0"/>
              </a:rPr>
              <a:t>  &lt;h3&gt;&lt;font </a:t>
            </a:r>
            <a:r>
              <a:rPr lang="it-IT" b="1" dirty="0" err="1">
                <a:latin typeface="Courier New" pitchFamily="49" charset="0"/>
                <a:cs typeface="Courier New" pitchFamily="49" charset="0"/>
              </a:rPr>
              <a:t>face=</a:t>
            </a:r>
            <a:r>
              <a:rPr lang="it-IT" b="1" dirty="0">
                <a:latin typeface="Courier New" pitchFamily="49" charset="0"/>
                <a:cs typeface="Courier New" pitchFamily="49" charset="0"/>
              </a:rPr>
              <a:t>"</a:t>
            </a:r>
            <a:r>
              <a:rPr lang="it-IT" b="1" dirty="0" err="1">
                <a:latin typeface="Courier New" pitchFamily="49" charset="0"/>
                <a:cs typeface="Courier New" pitchFamily="49" charset="0"/>
              </a:rPr>
              <a:t>Verdana</a:t>
            </a:r>
            <a:r>
              <a:rPr lang="it-IT" b="1" dirty="0">
                <a:latin typeface="Courier New" pitchFamily="49" charset="0"/>
                <a:cs typeface="Courier New" pitchFamily="49" charset="0"/>
              </a:rPr>
              <a:t>,</a:t>
            </a:r>
            <a:r>
              <a:rPr lang="it-IT" b="1" dirty="0" err="1">
                <a:latin typeface="Courier New" pitchFamily="49" charset="0"/>
                <a:cs typeface="Courier New" pitchFamily="49" charset="0"/>
              </a:rPr>
              <a:t>Arial</a:t>
            </a:r>
            <a:r>
              <a:rPr lang="it-IT" b="1" dirty="0">
                <a:latin typeface="Courier New" pitchFamily="49" charset="0"/>
                <a:cs typeface="Courier New" pitchFamily="49" charset="0"/>
              </a:rPr>
              <a:t>,</a:t>
            </a:r>
            <a:r>
              <a:rPr lang="it-IT" b="1" dirty="0" err="1">
                <a:latin typeface="Courier New" pitchFamily="49" charset="0"/>
                <a:cs typeface="Courier New" pitchFamily="49" charset="0"/>
              </a:rPr>
              <a:t>Helvetica</a:t>
            </a:r>
            <a:r>
              <a:rPr lang="it-IT" b="1" dirty="0">
                <a:latin typeface="Courier New" pitchFamily="49" charset="0"/>
                <a:cs typeface="Courier New" pitchFamily="49" charset="0"/>
              </a:rPr>
              <a:t>,</a:t>
            </a:r>
            <a:r>
              <a:rPr lang="it-IT" b="1" dirty="0" err="1">
                <a:latin typeface="Courier New" pitchFamily="49" charset="0"/>
                <a:cs typeface="Courier New" pitchFamily="49" charset="0"/>
              </a:rPr>
              <a:t>sans-serif</a:t>
            </a:r>
            <a:r>
              <a:rPr lang="it-IT" b="1" dirty="0">
                <a:latin typeface="Courier New" pitchFamily="49" charset="0"/>
                <a:cs typeface="Courier New" pitchFamily="49" charset="0"/>
              </a:rPr>
              <a:t>"&gt;</a:t>
            </a:r>
            <a:br>
              <a:rPr lang="it-IT" b="1" dirty="0">
                <a:latin typeface="Courier New" pitchFamily="49" charset="0"/>
                <a:cs typeface="Courier New" pitchFamily="49" charset="0"/>
              </a:rPr>
            </a:br>
            <a:r>
              <a:rPr lang="it-IT" b="1" dirty="0">
                <a:latin typeface="Courier New" pitchFamily="49" charset="0"/>
                <a:cs typeface="Courier New" pitchFamily="49" charset="0"/>
              </a:rPr>
              <a:t>    Per </a:t>
            </a:r>
            <a:r>
              <a:rPr lang="it-IT" b="1" dirty="0" err="1">
                <a:latin typeface="Courier New" pitchFamily="49" charset="0"/>
                <a:cs typeface="Courier New" pitchFamily="49" charset="0"/>
              </a:rPr>
              <a:t>visualzzare</a:t>
            </a:r>
            <a:r>
              <a:rPr lang="it-IT" b="1" dirty="0">
                <a:latin typeface="Courier New" pitchFamily="49" charset="0"/>
                <a:cs typeface="Courier New" pitchFamily="49" charset="0"/>
              </a:rPr>
              <a:t> correttamente il contenuto della </a:t>
            </a:r>
            <a:br>
              <a:rPr lang="it-IT" b="1" dirty="0">
                <a:latin typeface="Courier New" pitchFamily="49" charset="0"/>
                <a:cs typeface="Courier New" pitchFamily="49" charset="0"/>
              </a:rPr>
            </a:br>
            <a:r>
              <a:rPr lang="it-IT" b="1" dirty="0">
                <a:latin typeface="Courier New" pitchFamily="49" charset="0"/>
                <a:cs typeface="Courier New" pitchFamily="49" charset="0"/>
              </a:rPr>
              <a:t>    pagina occorre avere </a:t>
            </a:r>
            <a:r>
              <a:rPr lang="it-IT" b="1" dirty="0" err="1">
                <a:latin typeface="Courier New" pitchFamily="49" charset="0"/>
                <a:cs typeface="Courier New" pitchFamily="49" charset="0"/>
              </a:rPr>
              <a:t>JavaScript</a:t>
            </a:r>
            <a:r>
              <a:rPr lang="it-IT" b="1" dirty="0">
                <a:latin typeface="Courier New" pitchFamily="49" charset="0"/>
                <a:cs typeface="Courier New" pitchFamily="49" charset="0"/>
              </a:rPr>
              <a:t> abilitato.</a:t>
            </a:r>
            <a:br>
              <a:rPr lang="it-IT" b="1" dirty="0">
                <a:latin typeface="Courier New" pitchFamily="49" charset="0"/>
                <a:cs typeface="Courier New" pitchFamily="49" charset="0"/>
              </a:rPr>
            </a:br>
            <a:r>
              <a:rPr lang="it-IT" b="1" dirty="0">
                <a:latin typeface="Courier New" pitchFamily="49" charset="0"/>
                <a:cs typeface="Courier New" pitchFamily="49" charset="0"/>
              </a:rPr>
              <a:t>  &lt;/font&gt;&lt;/h3&gt;</a:t>
            </a:r>
            <a:br>
              <a:rPr lang="it-IT" b="1" dirty="0">
                <a:latin typeface="Courier New" pitchFamily="49" charset="0"/>
                <a:cs typeface="Courier New" pitchFamily="49" charset="0"/>
              </a:rPr>
            </a:br>
            <a:r>
              <a:rPr lang="it-IT" b="1" dirty="0">
                <a:latin typeface="Courier New" pitchFamily="49" charset="0"/>
                <a:cs typeface="Courier New" pitchFamily="49" charset="0"/>
              </a:rPr>
              <a:t>&lt;/</a:t>
            </a:r>
            <a:r>
              <a:rPr lang="it-IT" b="1" dirty="0" err="1">
                <a:latin typeface="Courier New" pitchFamily="49" charset="0"/>
                <a:cs typeface="Courier New" pitchFamily="49" charset="0"/>
              </a:rPr>
              <a:t>div</a:t>
            </a:r>
            <a:r>
              <a:rPr lang="it-IT" b="1" dirty="0">
                <a:latin typeface="Courier New" pitchFamily="49" charset="0"/>
                <a:cs typeface="Courier New" pitchFamily="49" charset="0"/>
              </a:rPr>
              <a:t>&gt;</a:t>
            </a:r>
            <a:br>
              <a:rPr lang="it-IT" b="1" dirty="0">
                <a:latin typeface="Courier New" pitchFamily="49" charset="0"/>
                <a:cs typeface="Courier New" pitchFamily="49" charset="0"/>
              </a:rPr>
            </a:br>
            <a:r>
              <a:rPr lang="it-IT" b="1" dirty="0">
                <a:latin typeface="Courier New" pitchFamily="49" charset="0"/>
                <a:cs typeface="Courier New" pitchFamily="49" charset="0"/>
              </a:rPr>
              <a:t>&lt;/</a:t>
            </a:r>
            <a:r>
              <a:rPr lang="it-IT" b="1" dirty="0" err="1">
                <a:latin typeface="Courier New" pitchFamily="49" charset="0"/>
                <a:cs typeface="Courier New" pitchFamily="49" charset="0"/>
              </a:rPr>
              <a:t>noscript</a:t>
            </a:r>
            <a:r>
              <a:rPr lang="it-IT" b="1" dirty="0">
                <a:latin typeface="Courier New" pitchFamily="49" charset="0"/>
                <a:cs typeface="Courier New" pitchFamily="49" charset="0"/>
              </a:rPr>
              <a:t>&gt;</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5800" y="1901429"/>
            <a:ext cx="7772400" cy="1102519"/>
          </a:xfrm>
          <a:prstGeom prst="rect">
            <a:avLst/>
          </a:prstGeom>
          <a:noFill/>
          <a:ln w="9525">
            <a:noFill/>
            <a:miter lim="800000"/>
            <a:headEnd/>
            <a:tailEnd/>
          </a:ln>
        </p:spPr>
        <p:txBody>
          <a:bodyPr anchor="ctr"/>
          <a:lstStyle/>
          <a:p>
            <a:pPr algn="ctr"/>
            <a:r>
              <a:rPr lang="it-IT" sz="4400" u="none" spc="600" dirty="0" err="1" smtClean="0">
                <a:solidFill>
                  <a:srgbClr val="006699"/>
                </a:solidFill>
                <a:latin typeface="+mj-lt"/>
              </a:rPr>
              <a:t>jsfiddle.net</a:t>
            </a:r>
            <a:endParaRPr lang="it-IT" sz="4400" u="none" spc="600" dirty="0">
              <a:solidFill>
                <a:srgbClr val="006699"/>
              </a:solidFill>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19522"/>
            <a:ext cx="8229600" cy="543707"/>
          </a:xfrm>
        </p:spPr>
        <p:txBody>
          <a:bodyPr>
            <a:normAutofit fontScale="90000"/>
          </a:bodyPr>
          <a:lstStyle/>
          <a:p>
            <a:r>
              <a:rPr lang="it-IT" dirty="0" smtClean="0">
                <a:solidFill>
                  <a:schemeClr val="accent1">
                    <a:lumMod val="75000"/>
                  </a:schemeClr>
                </a:solidFill>
              </a:rPr>
              <a:t>WEB SERVER</a:t>
            </a:r>
            <a:endParaRPr lang="it-IT" dirty="0">
              <a:solidFill>
                <a:schemeClr val="accent1">
                  <a:lumMod val="75000"/>
                </a:schemeClr>
              </a:solidFill>
            </a:endParaRPr>
          </a:p>
        </p:txBody>
      </p:sp>
      <p:sp>
        <p:nvSpPr>
          <p:cNvPr id="3" name="Segnaposto contenuto 2"/>
          <p:cNvSpPr>
            <a:spLocks noGrp="1"/>
          </p:cNvSpPr>
          <p:nvPr>
            <p:ph idx="1"/>
          </p:nvPr>
        </p:nvSpPr>
        <p:spPr/>
        <p:txBody>
          <a:bodyPr>
            <a:noAutofit/>
          </a:bodyPr>
          <a:lstStyle/>
          <a:p>
            <a:r>
              <a:rPr lang="it-IT" sz="2800" dirty="0"/>
              <a:t>Un </a:t>
            </a:r>
            <a:r>
              <a:rPr lang="it-IT" sz="2800" b="1" dirty="0"/>
              <a:t>Web Server (</a:t>
            </a:r>
            <a:r>
              <a:rPr lang="it-IT" sz="2800" b="1" dirty="0" err="1"/>
              <a:t>server</a:t>
            </a:r>
            <a:r>
              <a:rPr lang="it-IT" sz="2800" b="1" dirty="0"/>
              <a:t> che </a:t>
            </a:r>
            <a:r>
              <a:rPr lang="it-IT" sz="2800" b="1" dirty="0" smtClean="0"/>
              <a:t>fornisce </a:t>
            </a:r>
            <a:r>
              <a:rPr lang="it-IT" sz="2800" dirty="0" smtClean="0"/>
              <a:t>servizi </a:t>
            </a:r>
            <a:r>
              <a:rPr lang="it-IT" sz="2800" dirty="0"/>
              <a:t>sul Web) è sostanzialmente </a:t>
            </a:r>
            <a:r>
              <a:rPr lang="it-IT" sz="2800" dirty="0" smtClean="0"/>
              <a:t>un </a:t>
            </a:r>
            <a:r>
              <a:rPr lang="it-IT" sz="2800" b="1" dirty="0" smtClean="0"/>
              <a:t>HTTP </a:t>
            </a:r>
            <a:r>
              <a:rPr lang="it-IT" sz="2800" b="1" dirty="0"/>
              <a:t>Server (</a:t>
            </a:r>
            <a:r>
              <a:rPr lang="it-IT" sz="2800" b="1" dirty="0" err="1"/>
              <a:t>server</a:t>
            </a:r>
            <a:r>
              <a:rPr lang="it-IT" sz="2800" b="1" dirty="0"/>
              <a:t> che </a:t>
            </a:r>
            <a:r>
              <a:rPr lang="it-IT" sz="2800" b="1" dirty="0" smtClean="0"/>
              <a:t>comunica </a:t>
            </a:r>
            <a:r>
              <a:rPr lang="it-IT" sz="2800" dirty="0" smtClean="0"/>
              <a:t>mediante </a:t>
            </a:r>
            <a:r>
              <a:rPr lang="it-IT" sz="2800" dirty="0"/>
              <a:t>il protocollo HTTP) e </a:t>
            </a:r>
            <a:r>
              <a:rPr lang="it-IT" sz="2800" b="1" dirty="0"/>
              <a:t>gestisce </a:t>
            </a:r>
            <a:r>
              <a:rPr lang="it-IT" sz="2800" b="1" dirty="0" smtClean="0"/>
              <a:t>2 flussi </a:t>
            </a:r>
            <a:r>
              <a:rPr lang="it-IT" sz="2800" b="1" dirty="0"/>
              <a:t>di informazioni:</a:t>
            </a:r>
          </a:p>
          <a:p>
            <a:pPr lvl="1"/>
            <a:r>
              <a:rPr lang="it-IT" sz="2400" b="1" dirty="0" smtClean="0"/>
              <a:t>le </a:t>
            </a:r>
            <a:r>
              <a:rPr lang="it-IT" sz="2400" b="1" dirty="0"/>
              <a:t>richieste in arrivo dai </a:t>
            </a:r>
            <a:r>
              <a:rPr lang="it-IT" sz="2400" b="1" dirty="0" smtClean="0"/>
              <a:t>client </a:t>
            </a:r>
            <a:r>
              <a:rPr lang="it-IT" sz="2400" dirty="0" smtClean="0"/>
              <a:t>(HTTP </a:t>
            </a:r>
            <a:r>
              <a:rPr lang="it-IT" sz="2400" dirty="0" err="1" smtClean="0"/>
              <a:t>request</a:t>
            </a:r>
            <a:r>
              <a:rPr lang="it-IT" sz="2400" dirty="0" smtClean="0"/>
              <a:t>)</a:t>
            </a:r>
            <a:endParaRPr lang="it-IT" sz="2400" dirty="0"/>
          </a:p>
          <a:p>
            <a:pPr lvl="1"/>
            <a:r>
              <a:rPr lang="it-IT" sz="2400" b="1" dirty="0" smtClean="0"/>
              <a:t>le </a:t>
            </a:r>
            <a:r>
              <a:rPr lang="it-IT" sz="2400" b="1" dirty="0"/>
              <a:t>risposte del server, </a:t>
            </a:r>
            <a:r>
              <a:rPr lang="it-IT" sz="2400" b="1" dirty="0" smtClean="0"/>
              <a:t>inviate </a:t>
            </a:r>
            <a:r>
              <a:rPr lang="it-IT" sz="2400" dirty="0" smtClean="0"/>
              <a:t>ai </a:t>
            </a:r>
            <a:r>
              <a:rPr lang="it-IT" sz="2400" dirty="0"/>
              <a:t>client (HTTP </a:t>
            </a:r>
            <a:r>
              <a:rPr lang="it-IT" sz="2400" dirty="0" err="1" smtClean="0"/>
              <a:t>response</a:t>
            </a:r>
            <a:r>
              <a:rPr lang="it-IT" sz="2400" dirty="0" smtClean="0"/>
              <a:t>)</a:t>
            </a:r>
            <a:endParaRPr lang="it-IT"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5800" y="1901429"/>
            <a:ext cx="7772400" cy="1102519"/>
          </a:xfrm>
          <a:prstGeom prst="rect">
            <a:avLst/>
          </a:prstGeom>
          <a:noFill/>
          <a:ln w="9525">
            <a:noFill/>
            <a:miter lim="800000"/>
            <a:headEnd/>
            <a:tailEnd/>
          </a:ln>
        </p:spPr>
        <p:txBody>
          <a:bodyPr anchor="ctr"/>
          <a:lstStyle/>
          <a:p>
            <a:pPr algn="ctr"/>
            <a:r>
              <a:rPr lang="it-IT" sz="4400" u="none" spc="600" dirty="0" smtClean="0">
                <a:solidFill>
                  <a:srgbClr val="006699"/>
                </a:solidFill>
                <a:latin typeface="+mj-lt"/>
              </a:rPr>
              <a:t>GLI ELEMENTI DEL LINGUAGGIO</a:t>
            </a:r>
            <a:endParaRPr lang="it-IT" sz="4400" u="none" spc="600" dirty="0">
              <a:solidFill>
                <a:srgbClr val="006699"/>
              </a:solidFill>
              <a:latin typeface="+mj-lt"/>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339502"/>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INTRODUZIONE</a:t>
            </a:r>
            <a:endParaRPr lang="it-IT" sz="4400" u="none" spc="600" dirty="0">
              <a:solidFill>
                <a:srgbClr val="006699"/>
              </a:solidFill>
            </a:endParaRPr>
          </a:p>
        </p:txBody>
      </p:sp>
      <p:sp>
        <p:nvSpPr>
          <p:cNvPr id="164867" name="Text Box 3"/>
          <p:cNvSpPr txBox="1">
            <a:spLocks noChangeArrowheads="1"/>
          </p:cNvSpPr>
          <p:nvPr/>
        </p:nvSpPr>
        <p:spPr bwMode="auto">
          <a:xfrm>
            <a:off x="395289" y="1168004"/>
            <a:ext cx="7921625" cy="769441"/>
          </a:xfrm>
          <a:prstGeom prst="rect">
            <a:avLst/>
          </a:prstGeom>
          <a:noFill/>
          <a:ln w="9525" algn="ctr">
            <a:noFill/>
            <a:miter lim="800000"/>
            <a:headEnd/>
            <a:tailEnd/>
          </a:ln>
          <a:effectLst/>
        </p:spPr>
        <p:txBody>
          <a:bodyPr>
            <a:spAutoFit/>
          </a:bodyPr>
          <a:lstStyle/>
          <a:p>
            <a:pPr algn="ctr">
              <a:defRPr/>
            </a:pPr>
            <a:endParaRPr lang="it-IT" sz="4400" u="none">
              <a:solidFill>
                <a:srgbClr val="006699"/>
              </a:solidFill>
              <a:effectLst>
                <a:outerShdw blurRad="38100" dist="38100" dir="2700000" algn="tl">
                  <a:srgbClr val="C0C0C0"/>
                </a:outerShdw>
              </a:effectLst>
              <a:latin typeface="hooge 05_53" pitchFamily="2" charset="0"/>
            </a:endParaRPr>
          </a:p>
        </p:txBody>
      </p:sp>
      <p:sp>
        <p:nvSpPr>
          <p:cNvPr id="5124" name="Rectangle 4"/>
          <p:cNvSpPr>
            <a:spLocks noGrp="1" noChangeArrowheads="1"/>
          </p:cNvSpPr>
          <p:nvPr>
            <p:ph idx="1"/>
          </p:nvPr>
        </p:nvSpPr>
        <p:spPr>
          <a:xfrm>
            <a:off x="457200" y="1131590"/>
            <a:ext cx="8229600" cy="3394472"/>
          </a:xfrm>
        </p:spPr>
        <p:txBody>
          <a:bodyPr/>
          <a:lstStyle/>
          <a:p>
            <a:pPr eaLnBrk="1" hangingPunct="1"/>
            <a:r>
              <a:rPr lang="it-IT" sz="2000" b="1" dirty="0" smtClean="0">
                <a:solidFill>
                  <a:srgbClr val="006699"/>
                </a:solidFill>
              </a:rPr>
              <a:t>Istruzioni: </a:t>
            </a:r>
            <a:r>
              <a:rPr lang="it-IT" sz="2000" dirty="0" smtClean="0"/>
              <a:t>parola riservata che il linguaggio usa per i comandi di base del linguaggio</a:t>
            </a:r>
            <a:endParaRPr lang="it-IT" sz="2000" dirty="0" smtClean="0">
              <a:solidFill>
                <a:srgbClr val="006699"/>
              </a:solidFill>
            </a:endParaRPr>
          </a:p>
          <a:p>
            <a:r>
              <a:rPr lang="it-IT" sz="2000" b="1" dirty="0">
                <a:solidFill>
                  <a:srgbClr val="006699"/>
                </a:solidFill>
              </a:rPr>
              <a:t>Variabile</a:t>
            </a:r>
            <a:r>
              <a:rPr lang="it-IT" sz="2000" dirty="0"/>
              <a:t>: nome simbolico a cui è associato un valore che può dipendere dall’input dell’utente e cambiare durante l’esecuzione del programma.</a:t>
            </a:r>
          </a:p>
          <a:p>
            <a:pPr eaLnBrk="1" hangingPunct="1"/>
            <a:r>
              <a:rPr lang="it-IT" sz="2000" b="1" dirty="0" smtClean="0">
                <a:solidFill>
                  <a:srgbClr val="006699"/>
                </a:solidFill>
              </a:rPr>
              <a:t>Costante</a:t>
            </a:r>
            <a:r>
              <a:rPr lang="it-IT" sz="2000" dirty="0" smtClean="0"/>
              <a:t>: quantità nota a priori che non dipende dall’input dell’utente e non cambia durante l’esecuzione del programma.</a:t>
            </a:r>
          </a:p>
          <a:p>
            <a:pPr eaLnBrk="1" hangingPunct="1"/>
            <a:r>
              <a:rPr lang="it-IT" sz="2000" b="1" dirty="0" smtClean="0">
                <a:solidFill>
                  <a:srgbClr val="006699"/>
                </a:solidFill>
              </a:rPr>
              <a:t>Espressione</a:t>
            </a:r>
            <a:r>
              <a:rPr lang="it-IT" sz="2000" dirty="0" smtClean="0"/>
              <a:t>: sequenza di variabili, costanti, espressioni collegate tra loro da operatori.</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dirty="0" smtClean="0">
                <a:solidFill>
                  <a:srgbClr val="006699"/>
                </a:solidFill>
              </a:rPr>
              <a:t>SINTASSI</a:t>
            </a:r>
            <a:endParaRPr lang="it-IT" sz="4400" u="none" dirty="0">
              <a:solidFill>
                <a:srgbClr val="006699"/>
              </a:solidFill>
            </a:endParaRPr>
          </a:p>
        </p:txBody>
      </p:sp>
      <p:sp>
        <p:nvSpPr>
          <p:cNvPr id="614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3200" u="none" dirty="0"/>
              <a:t>Ora prenderemo in esame questi elementi in termini grammaticali. </a:t>
            </a:r>
          </a:p>
          <a:p>
            <a:pPr marL="342900" indent="-342900">
              <a:spcBef>
                <a:spcPct val="20000"/>
              </a:spcBef>
              <a:buFontTx/>
              <a:buChar char="•"/>
            </a:pPr>
            <a:r>
              <a:rPr lang="it-IT" sz="3200" u="none" dirty="0" smtClean="0"/>
              <a:t>Quello che diremo di </a:t>
            </a:r>
            <a:r>
              <a:rPr lang="it-IT" sz="3200" u="none" dirty="0" err="1" smtClean="0"/>
              <a:t>JavaScript</a:t>
            </a:r>
            <a:r>
              <a:rPr lang="it-IT" sz="3200" u="none" dirty="0" smtClean="0"/>
              <a:t> è sostanzialmente applicabile (salva variazioni di grammatica appunto) a tutti i linguaggi.</a:t>
            </a:r>
            <a:endParaRPr lang="it-IT" sz="3200" u="none"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3200" u="none" spc="600" dirty="0" smtClean="0">
                <a:solidFill>
                  <a:srgbClr val="006699"/>
                </a:solidFill>
              </a:rPr>
              <a:t>ELEMENTI </a:t>
            </a:r>
            <a:r>
              <a:rPr lang="it-IT" sz="3200" u="none" spc="600" dirty="0" err="1" smtClean="0">
                <a:solidFill>
                  <a:srgbClr val="006699"/>
                </a:solidFill>
              </a:rPr>
              <a:t>DI</a:t>
            </a:r>
            <a:r>
              <a:rPr lang="it-IT" sz="3200" u="none" spc="600" dirty="0" smtClean="0">
                <a:solidFill>
                  <a:srgbClr val="006699"/>
                </a:solidFill>
              </a:rPr>
              <a:t> UN LINGUAGGIO</a:t>
            </a:r>
            <a:endParaRPr lang="it-IT" sz="3200" u="none" spc="600" dirty="0">
              <a:solidFill>
                <a:srgbClr val="006699"/>
              </a:solidFill>
            </a:endParaRPr>
          </a:p>
        </p:txBody>
      </p:sp>
      <p:sp>
        <p:nvSpPr>
          <p:cNvPr id="7171" name="Rectangle 3"/>
          <p:cNvSpPr>
            <a:spLocks noChangeArrowheads="1"/>
          </p:cNvSpPr>
          <p:nvPr/>
        </p:nvSpPr>
        <p:spPr bwMode="auto">
          <a:xfrm>
            <a:off x="457200" y="1294035"/>
            <a:ext cx="8229600" cy="3509963"/>
          </a:xfrm>
          <a:prstGeom prst="rect">
            <a:avLst/>
          </a:prstGeom>
          <a:noFill/>
          <a:ln w="9525">
            <a:noFill/>
            <a:miter lim="800000"/>
            <a:headEnd/>
            <a:tailEnd/>
          </a:ln>
        </p:spPr>
        <p:txBody>
          <a:bodyPr/>
          <a:lstStyle/>
          <a:p>
            <a:pPr marL="342900" indent="-342900">
              <a:spcBef>
                <a:spcPct val="20000"/>
              </a:spcBef>
              <a:buFontTx/>
              <a:buChar char="•"/>
            </a:pPr>
            <a:r>
              <a:rPr lang="it-IT" sz="3200" u="none" dirty="0"/>
              <a:t>Le unità semantiche di base di </a:t>
            </a:r>
            <a:r>
              <a:rPr lang="it-IT" sz="3200" u="none" dirty="0" smtClean="0"/>
              <a:t>ogni linguaggio </a:t>
            </a:r>
            <a:r>
              <a:rPr lang="it-IT" sz="3200" u="none" dirty="0"/>
              <a:t>sono:</a:t>
            </a:r>
          </a:p>
          <a:p>
            <a:pPr marL="742950" lvl="1" indent="-285750">
              <a:spcBef>
                <a:spcPct val="20000"/>
              </a:spcBef>
              <a:buFontTx/>
              <a:buChar char="–"/>
            </a:pPr>
            <a:r>
              <a:rPr lang="it-IT" sz="2800" u="none" dirty="0"/>
              <a:t> </a:t>
            </a:r>
            <a:r>
              <a:rPr lang="it-IT" sz="2800" b="1" i="1" u="none" dirty="0">
                <a:solidFill>
                  <a:srgbClr val="006699"/>
                </a:solidFill>
              </a:rPr>
              <a:t>Parole chiave</a:t>
            </a:r>
            <a:r>
              <a:rPr lang="it-IT" sz="2800" u="none" dirty="0"/>
              <a:t>  </a:t>
            </a:r>
          </a:p>
          <a:p>
            <a:pPr marL="742950" lvl="1" indent="-285750">
              <a:spcBef>
                <a:spcPct val="20000"/>
              </a:spcBef>
              <a:buFontTx/>
              <a:buChar char="–"/>
            </a:pPr>
            <a:r>
              <a:rPr lang="it-IT" sz="2800" b="1" i="1" u="none" dirty="0">
                <a:solidFill>
                  <a:srgbClr val="006699"/>
                </a:solidFill>
              </a:rPr>
              <a:t>Operatori e separatori</a:t>
            </a:r>
          </a:p>
          <a:p>
            <a:pPr marL="742950" lvl="1" indent="-285750">
              <a:spcBef>
                <a:spcPct val="20000"/>
              </a:spcBef>
              <a:buFontTx/>
              <a:buChar char="–"/>
            </a:pPr>
            <a:r>
              <a:rPr lang="it-IT" sz="2800" b="1" i="1" u="none" dirty="0">
                <a:solidFill>
                  <a:srgbClr val="006699"/>
                </a:solidFill>
              </a:rPr>
              <a:t>Letterali</a:t>
            </a:r>
            <a:r>
              <a:rPr lang="it-IT" sz="2800" u="none" dirty="0"/>
              <a:t> (o </a:t>
            </a:r>
            <a:r>
              <a:rPr lang="it-IT" sz="2800" b="1" i="1" u="none" dirty="0">
                <a:solidFill>
                  <a:srgbClr val="006699"/>
                </a:solidFill>
              </a:rPr>
              <a:t>Costanti</a:t>
            </a:r>
            <a:r>
              <a:rPr lang="it-IT" sz="2800" u="none" dirty="0"/>
              <a:t>)</a:t>
            </a:r>
          </a:p>
          <a:p>
            <a:pPr marL="742950" lvl="1" indent="-285750">
              <a:spcBef>
                <a:spcPct val="20000"/>
              </a:spcBef>
              <a:buFontTx/>
              <a:buChar char="–"/>
            </a:pPr>
            <a:r>
              <a:rPr lang="it-IT" sz="2800" b="1" i="1" u="none" dirty="0">
                <a:solidFill>
                  <a:srgbClr val="006699"/>
                </a:solidFill>
              </a:rPr>
              <a:t>Nomi</a:t>
            </a:r>
            <a:r>
              <a:rPr lang="it-IT" sz="2800" u="none" dirty="0"/>
              <a:t> (o </a:t>
            </a:r>
            <a:r>
              <a:rPr lang="it-IT" sz="2800" b="1" i="1" u="none" dirty="0">
                <a:solidFill>
                  <a:srgbClr val="006699"/>
                </a:solidFill>
              </a:rPr>
              <a:t>Identificatori</a:t>
            </a:r>
            <a:r>
              <a:rPr lang="it-IT" sz="2800" u="none" dirty="0"/>
              <a:t>)</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PAROLE CHIAVE</a:t>
            </a:r>
            <a:endParaRPr lang="it-IT" sz="4400" u="none" spc="600" dirty="0">
              <a:solidFill>
                <a:srgbClr val="006699"/>
              </a:solidFill>
            </a:endParaRPr>
          </a:p>
        </p:txBody>
      </p:sp>
      <p:sp>
        <p:nvSpPr>
          <p:cNvPr id="819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Le parole chiave sono i termini (composti da caratteri alfanumerici), riservati al linguaggio di programmazione. </a:t>
            </a:r>
          </a:p>
          <a:p>
            <a:pPr marL="342900" indent="-342900">
              <a:spcBef>
                <a:spcPct val="20000"/>
              </a:spcBef>
              <a:buFontTx/>
              <a:buChar char="•"/>
            </a:pPr>
            <a:r>
              <a:rPr lang="it-IT" sz="2400" u="none" dirty="0"/>
              <a:t>Il creatore del linguaggio di programmazione stabilisce a priori quali termini riservare e quale sarà la loro funzione, il compito del programmatore è quello di impararle ed usarle in maniera appropriata. </a:t>
            </a:r>
          </a:p>
          <a:p>
            <a:pPr marL="342900" indent="-342900">
              <a:spcBef>
                <a:spcPct val="20000"/>
              </a:spcBef>
              <a:buFontTx/>
              <a:buChar char="•"/>
            </a:pPr>
            <a:r>
              <a:rPr lang="it-IT" sz="2400" u="none" dirty="0"/>
              <a:t>L'uso improprio di tali termini viene generalmente rilevato durante la fase di compilazione di un programma.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3200" u="none" spc="600" dirty="0" smtClean="0">
                <a:solidFill>
                  <a:srgbClr val="006699"/>
                </a:solidFill>
              </a:rPr>
              <a:t>PAROLE CHIAVE IN JAVASCRIPT</a:t>
            </a:r>
            <a:endParaRPr lang="it-IT" sz="3200" u="none" spc="600" dirty="0">
              <a:solidFill>
                <a:srgbClr val="006699"/>
              </a:solidFill>
            </a:endParaRPr>
          </a:p>
        </p:txBody>
      </p:sp>
      <p:sp>
        <p:nvSpPr>
          <p:cNvPr id="9219" name="Rectangle 3"/>
          <p:cNvSpPr>
            <a:spLocks noChangeArrowheads="1"/>
          </p:cNvSpPr>
          <p:nvPr/>
        </p:nvSpPr>
        <p:spPr bwMode="auto">
          <a:xfrm>
            <a:off x="395536" y="1221581"/>
            <a:ext cx="8424936" cy="3509963"/>
          </a:xfrm>
          <a:prstGeom prst="rect">
            <a:avLst/>
          </a:prstGeom>
          <a:noFill/>
          <a:ln w="9525">
            <a:noFill/>
            <a:miter lim="800000"/>
            <a:headEnd/>
            <a:tailEnd/>
          </a:ln>
        </p:spPr>
        <p:txBody>
          <a:bodyPr/>
          <a:lstStyle/>
          <a:p>
            <a:r>
              <a:rPr lang="en-US" sz="3600" b="1" dirty="0" smtClean="0">
                <a:latin typeface="Courier New" pitchFamily="49" charset="0"/>
                <a:cs typeface="Courier New" pitchFamily="49" charset="0"/>
              </a:rPr>
              <a:t>break case catch const continue debugger default delete do else finally for function if in </a:t>
            </a:r>
            <a:r>
              <a:rPr lang="en-US" sz="3600" b="1" dirty="0" err="1" smtClean="0">
                <a:latin typeface="Courier New" pitchFamily="49" charset="0"/>
                <a:cs typeface="Courier New" pitchFamily="49" charset="0"/>
              </a:rPr>
              <a:t>instanceof</a:t>
            </a:r>
            <a:r>
              <a:rPr lang="en-US" sz="3600" b="1" dirty="0" smtClean="0">
                <a:latin typeface="Courier New" pitchFamily="49" charset="0"/>
                <a:cs typeface="Courier New" pitchFamily="49" charset="0"/>
              </a:rPr>
              <a:t> new return switch this throw try </a:t>
            </a:r>
            <a:r>
              <a:rPr lang="en-US" sz="3600" b="1" dirty="0" err="1" smtClean="0">
                <a:latin typeface="Courier New" pitchFamily="49" charset="0"/>
                <a:cs typeface="Courier New" pitchFamily="49" charset="0"/>
              </a:rPr>
              <a:t>typeof</a:t>
            </a:r>
            <a:r>
              <a:rPr lang="en-US" sz="3600" b="1" dirty="0" smtClean="0">
                <a:latin typeface="Courier New" pitchFamily="49" charset="0"/>
                <a:cs typeface="Courier New" pitchFamily="49" charset="0"/>
              </a:rPr>
              <a:t> </a:t>
            </a:r>
            <a:r>
              <a:rPr lang="en-US" sz="3600" b="1" dirty="0" err="1" smtClean="0">
                <a:latin typeface="Courier New" pitchFamily="49" charset="0"/>
                <a:cs typeface="Courier New" pitchFamily="49" charset="0"/>
              </a:rPr>
              <a:t>var</a:t>
            </a:r>
            <a:r>
              <a:rPr lang="en-US" sz="3600" b="1" dirty="0" smtClean="0">
                <a:latin typeface="Courier New" pitchFamily="49" charset="0"/>
                <a:cs typeface="Courier New" pitchFamily="49" charset="0"/>
              </a:rPr>
              <a:t> void while with</a:t>
            </a:r>
            <a:endParaRPr lang="it-IT" sz="3600" b="1" u="none"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Operatori</a:t>
            </a:r>
          </a:p>
        </p:txBody>
      </p:sp>
      <p:sp>
        <p:nvSpPr>
          <p:cNvPr id="1126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Gli operatori sono </a:t>
            </a:r>
            <a:r>
              <a:rPr lang="it-IT" sz="2400" u="none" dirty="0" err="1"/>
              <a:t>token</a:t>
            </a:r>
            <a:r>
              <a:rPr lang="it-IT" sz="2400" u="none" dirty="0"/>
              <a:t> composti di uno o più caratteri speciali che servono a controllare il flusso delle operazioni che dobbiamo eseguire o a costruire </a:t>
            </a:r>
            <a:r>
              <a:rPr lang="it-IT" sz="2400" b="1" i="1" u="none" dirty="0"/>
              <a:t>espressioni</a:t>
            </a:r>
            <a:endParaRPr lang="it-IT" sz="2400" b="1" u="none" dirty="0"/>
          </a:p>
          <a:p>
            <a:pPr marL="342900" indent="-342900">
              <a:spcBef>
                <a:spcPct val="20000"/>
              </a:spcBef>
              <a:buFontTx/>
              <a:buChar char="•"/>
            </a:pPr>
            <a:r>
              <a:rPr lang="it-IT" sz="2400" u="none" dirty="0"/>
              <a:t>Operatori usati sia in </a:t>
            </a:r>
            <a:r>
              <a:rPr lang="it-IT" sz="2400" b="1" i="1" u="none" dirty="0" err="1" smtClean="0">
                <a:solidFill>
                  <a:srgbClr val="006699"/>
                </a:solidFill>
              </a:rPr>
              <a:t>JavaScript</a:t>
            </a:r>
            <a:r>
              <a:rPr lang="it-IT" sz="2400" u="none" dirty="0" smtClean="0"/>
              <a:t> </a:t>
            </a:r>
            <a:r>
              <a:rPr lang="it-IT" sz="2400" u="none" dirty="0"/>
              <a:t>che in </a:t>
            </a:r>
            <a:r>
              <a:rPr lang="it-IT" sz="2400" b="1" i="1" u="none" dirty="0">
                <a:solidFill>
                  <a:srgbClr val="006699"/>
                </a:solidFill>
              </a:rPr>
              <a:t>JAVA</a:t>
            </a:r>
            <a:r>
              <a:rPr lang="it-IT" sz="2400" u="none" dirty="0"/>
              <a:t>:</a:t>
            </a:r>
            <a:endParaRPr lang="it-IT" sz="2400" b="1" u="none" dirty="0"/>
          </a:p>
          <a:p>
            <a:pPr marL="342900" indent="-342900">
              <a:spcBef>
                <a:spcPct val="20000"/>
              </a:spcBef>
            </a:pPr>
            <a:r>
              <a:rPr lang="it-IT" sz="2400" b="1" u="none" dirty="0"/>
              <a:t>	</a:t>
            </a:r>
            <a:r>
              <a:rPr lang="it-IT" sz="2400" u="none" dirty="0">
                <a:solidFill>
                  <a:srgbClr val="006699"/>
                </a:solidFill>
                <a:latin typeface="Courier New" pitchFamily="49" charset="0"/>
              </a:rPr>
              <a:t>++ !  != !== %  %=  &amp;  &amp;&amp;  &amp;= () -  *  *= ,  .  ?: /  // /* /= [] ^  ^= {} |  ||  |=  ~  +  +=  &lt;  &lt;&lt;  &lt;&lt;=  &lt;=  &lt;&gt;  =  -=  ==  === &gt;  &gt;=  &gt;&gt;  &gt;&gt;=  &gt;&gt;&gt;  &gt;&gt;&gt;=</a:t>
            </a:r>
            <a:r>
              <a:rPr lang="it-IT" sz="2400" u="none" dirty="0">
                <a:latin typeface="Courier New" pitchFamily="49" charset="0"/>
              </a:rPr>
              <a:t>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Proprietà degli operatori</a:t>
            </a:r>
          </a:p>
        </p:txBody>
      </p:sp>
      <p:sp>
        <p:nvSpPr>
          <p:cNvPr id="1331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800" b="1" u="none" dirty="0">
                <a:solidFill>
                  <a:srgbClr val="006699"/>
                </a:solidFill>
              </a:rPr>
              <a:t>Precedenza (o Priorità)</a:t>
            </a:r>
            <a:r>
              <a:rPr lang="it-IT" sz="2800" u="none" dirty="0"/>
              <a:t/>
            </a:r>
            <a:br>
              <a:rPr lang="it-IT" sz="2800" u="none" dirty="0"/>
            </a:br>
            <a:r>
              <a:rPr lang="it-IT" sz="2800" u="none" dirty="0"/>
              <a:t>Indica l'ordine con il quale verranno eseguite le operazioni. Ad esempio in </a:t>
            </a:r>
            <a:r>
              <a:rPr lang="it-IT" sz="2800" b="1" u="none" dirty="0"/>
              <a:t>4+7*5</a:t>
            </a:r>
            <a:r>
              <a:rPr lang="it-IT" sz="2800" u="none" dirty="0"/>
              <a:t> verrà prima eseguita la moltiplicazione poi l’addizione.</a:t>
            </a:r>
          </a:p>
          <a:p>
            <a:pPr marL="342900" indent="-342900">
              <a:spcBef>
                <a:spcPct val="20000"/>
              </a:spcBef>
              <a:buFontTx/>
              <a:buChar char="•"/>
            </a:pPr>
            <a:r>
              <a:rPr lang="it-IT" sz="2800" b="1" u="none" dirty="0" err="1">
                <a:solidFill>
                  <a:srgbClr val="006699"/>
                </a:solidFill>
              </a:rPr>
              <a:t>Associtività</a:t>
            </a:r>
            <a:r>
              <a:rPr lang="it-IT" sz="2800" u="none" dirty="0"/>
              <a:t/>
            </a:r>
            <a:br>
              <a:rPr lang="it-IT" sz="2800" u="none" dirty="0"/>
            </a:br>
            <a:r>
              <a:rPr lang="it-IT" sz="2800" u="none" dirty="0"/>
              <a:t>Un operatore può essere associativo a </a:t>
            </a:r>
            <a:r>
              <a:rPr lang="it-IT" sz="2800" b="1" u="none" dirty="0">
                <a:solidFill>
                  <a:srgbClr val="006699"/>
                </a:solidFill>
              </a:rPr>
              <a:t>sinistra</a:t>
            </a:r>
            <a:r>
              <a:rPr lang="it-IT" sz="2800" u="none" dirty="0"/>
              <a:t> oppure associativo a </a:t>
            </a:r>
            <a:r>
              <a:rPr lang="it-IT" sz="2800" b="1" u="none" dirty="0"/>
              <a:t>destra</a:t>
            </a:r>
            <a:r>
              <a:rPr lang="it-IT" sz="2800" u="none" dirty="0"/>
              <a:t>. Indica quale operazione viene fatta prima a parità di priorità.</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Separatori</a:t>
            </a:r>
          </a:p>
        </p:txBody>
      </p:sp>
      <p:sp>
        <p:nvSpPr>
          <p:cNvPr id="14339"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800" u="none" dirty="0"/>
              <a:t>I separatori sono simboli di interpunzione che permettono di chiudere un'istruzione o di raggruppare degli elementi. </a:t>
            </a:r>
          </a:p>
          <a:p>
            <a:pPr marL="342900" indent="-342900">
              <a:spcBef>
                <a:spcPct val="20000"/>
              </a:spcBef>
              <a:buFontTx/>
              <a:buChar char="•"/>
            </a:pPr>
            <a:r>
              <a:rPr lang="it-IT" sz="2800" u="none" dirty="0"/>
              <a:t>Il separatore principale è lo </a:t>
            </a:r>
            <a:r>
              <a:rPr lang="it-IT" sz="2800" i="1" u="none" dirty="0"/>
              <a:t>spazio</a:t>
            </a:r>
            <a:r>
              <a:rPr lang="it-IT" sz="2800" u="none" dirty="0"/>
              <a:t> che separa i </a:t>
            </a:r>
            <a:r>
              <a:rPr lang="it-IT" sz="2800" i="1" u="none" dirty="0"/>
              <a:t>termini</a:t>
            </a:r>
            <a:r>
              <a:rPr lang="it-IT" sz="2800" u="none" dirty="0"/>
              <a:t> tra di loro quando non ci sono altri separatori. Gli altri separatori sono:</a:t>
            </a:r>
          </a:p>
          <a:p>
            <a:pPr marL="342900" indent="-342900">
              <a:spcBef>
                <a:spcPct val="20000"/>
              </a:spcBef>
            </a:pPr>
            <a:r>
              <a:rPr lang="it-IT" sz="2800" u="none" dirty="0">
                <a:solidFill>
                  <a:srgbClr val="006699"/>
                </a:solidFill>
                <a:latin typeface="Courier New" pitchFamily="49" charset="0"/>
              </a:rPr>
              <a:t>	( ) { } , </a:t>
            </a:r>
            <a:r>
              <a:rPr lang="it-IT" sz="2800" dirty="0" smtClean="0">
                <a:solidFill>
                  <a:srgbClr val="006699"/>
                </a:solidFill>
                <a:latin typeface="Courier New" pitchFamily="49" charset="0"/>
              </a:rPr>
              <a:t>; .</a:t>
            </a:r>
            <a:r>
              <a:rPr lang="it-IT" sz="2800" u="none" dirty="0" smtClean="0"/>
              <a:t> </a:t>
            </a:r>
            <a:endParaRPr lang="it-IT" sz="2800" u="none"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Letterali (o costanti)</a:t>
            </a:r>
          </a:p>
        </p:txBody>
      </p:sp>
      <p:sp>
        <p:nvSpPr>
          <p:cNvPr id="15363" name="Rectangle 3"/>
          <p:cNvSpPr>
            <a:spLocks noChangeArrowheads="1"/>
          </p:cNvSpPr>
          <p:nvPr/>
        </p:nvSpPr>
        <p:spPr bwMode="auto">
          <a:xfrm>
            <a:off x="457200" y="1275159"/>
            <a:ext cx="8229600" cy="3509963"/>
          </a:xfrm>
          <a:prstGeom prst="rect">
            <a:avLst/>
          </a:prstGeom>
          <a:noFill/>
          <a:ln w="9525">
            <a:noFill/>
            <a:miter lim="800000"/>
            <a:headEnd/>
            <a:tailEnd/>
          </a:ln>
        </p:spPr>
        <p:txBody>
          <a:bodyPr/>
          <a:lstStyle/>
          <a:p>
            <a:pPr marL="342900" indent="-342900">
              <a:spcBef>
                <a:spcPct val="20000"/>
              </a:spcBef>
              <a:buFontTx/>
              <a:buChar char="•"/>
            </a:pPr>
            <a:r>
              <a:rPr lang="it-IT" sz="2000" u="none" dirty="0"/>
              <a:t>Le </a:t>
            </a:r>
            <a:r>
              <a:rPr lang="it-IT" sz="2000" i="1" u="none" dirty="0"/>
              <a:t>costanti</a:t>
            </a:r>
            <a:r>
              <a:rPr lang="it-IT" sz="2000" u="none" dirty="0"/>
              <a:t> (o letterali) sono quantità note a priori il cui valore non dipende dai dati d’ingresso e non cambia durante l’ esecuzione del programma. </a:t>
            </a:r>
          </a:p>
          <a:p>
            <a:pPr marL="342900" indent="-342900">
              <a:spcBef>
                <a:spcPct val="20000"/>
              </a:spcBef>
              <a:buFontTx/>
              <a:buChar char="•"/>
            </a:pPr>
            <a:r>
              <a:rPr lang="it-IT" sz="2000" u="none" dirty="0"/>
              <a:t>La sintassi con cui le costanti sono descritte dipende dal tipo di dati che rappresentano</a:t>
            </a:r>
            <a:r>
              <a:rPr lang="it-IT" sz="2000" u="none" dirty="0" smtClean="0"/>
              <a:t>.</a:t>
            </a:r>
          </a:p>
          <a:p>
            <a:pPr marL="342900" indent="-342900">
              <a:spcBef>
                <a:spcPct val="20000"/>
              </a:spcBef>
              <a:buFontTx/>
              <a:buChar char="•"/>
            </a:pPr>
            <a:r>
              <a:rPr lang="it-IT" sz="2000" u="none" dirty="0" smtClean="0"/>
              <a:t>Le costanti servono:</a:t>
            </a:r>
          </a:p>
          <a:p>
            <a:pPr marL="800100" lvl="1" indent="-342900">
              <a:spcBef>
                <a:spcPct val="20000"/>
              </a:spcBef>
              <a:buFontTx/>
              <a:buChar char="•"/>
            </a:pPr>
            <a:r>
              <a:rPr lang="it-IT" sz="2000" dirty="0" smtClean="0"/>
              <a:t>A dare un valore iniziale ad una variabile</a:t>
            </a:r>
          </a:p>
          <a:p>
            <a:pPr marL="800100" lvl="1" indent="-342900">
              <a:spcBef>
                <a:spcPct val="20000"/>
              </a:spcBef>
              <a:buFontTx/>
              <a:buChar char="•"/>
            </a:pPr>
            <a:r>
              <a:rPr lang="it-IT" sz="2000" u="none" dirty="0" smtClean="0"/>
              <a:t>A confrontare un valore </a:t>
            </a:r>
            <a:r>
              <a:rPr lang="it-IT" sz="2000" u="none" dirty="0" err="1" smtClean="0"/>
              <a:t>variable</a:t>
            </a:r>
            <a:r>
              <a:rPr lang="it-IT" sz="2000" u="none" dirty="0" smtClean="0"/>
              <a:t> con un valore di riferimento</a:t>
            </a:r>
            <a:endParaRPr lang="it-IT" sz="2000" u="non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73528"/>
            <a:ext cx="8229600" cy="489701"/>
          </a:xfrm>
        </p:spPr>
        <p:txBody>
          <a:bodyPr>
            <a:normAutofit fontScale="90000"/>
          </a:bodyPr>
          <a:lstStyle/>
          <a:p>
            <a:r>
              <a:rPr lang="it-IT" dirty="0" smtClean="0">
                <a:solidFill>
                  <a:schemeClr val="accent1">
                    <a:lumMod val="75000"/>
                  </a:schemeClr>
                </a:solidFill>
              </a:rPr>
              <a:t>BROWSER</a:t>
            </a:r>
            <a:endParaRPr lang="it-IT" dirty="0">
              <a:solidFill>
                <a:schemeClr val="accent1">
                  <a:lumMod val="75000"/>
                </a:schemeClr>
              </a:solidFill>
            </a:endParaRPr>
          </a:p>
        </p:txBody>
      </p:sp>
      <p:sp>
        <p:nvSpPr>
          <p:cNvPr id="3" name="Segnaposto contenuto 2"/>
          <p:cNvSpPr>
            <a:spLocks noGrp="1"/>
          </p:cNvSpPr>
          <p:nvPr>
            <p:ph idx="1"/>
          </p:nvPr>
        </p:nvSpPr>
        <p:spPr/>
        <p:txBody>
          <a:bodyPr>
            <a:normAutofit fontScale="85000" lnSpcReduction="10000"/>
          </a:bodyPr>
          <a:lstStyle/>
          <a:p>
            <a:r>
              <a:rPr lang="it-IT" dirty="0"/>
              <a:t>Un Web browser è un </a:t>
            </a:r>
            <a:r>
              <a:rPr lang="it-IT" b="1" dirty="0"/>
              <a:t>HTTP client, cioè </a:t>
            </a:r>
            <a:r>
              <a:rPr lang="it-IT" b="1" dirty="0" smtClean="0"/>
              <a:t>un </a:t>
            </a:r>
            <a:r>
              <a:rPr lang="it-IT" dirty="0" smtClean="0"/>
              <a:t>programma</a:t>
            </a:r>
            <a:r>
              <a:rPr lang="it-IT" dirty="0"/>
              <a:t>, dotato di interfaccia grafica, </a:t>
            </a:r>
            <a:r>
              <a:rPr lang="it-IT" dirty="0" smtClean="0"/>
              <a:t>che:</a:t>
            </a:r>
          </a:p>
          <a:p>
            <a:pPr lvl="1"/>
            <a:r>
              <a:rPr lang="it-IT" b="1" dirty="0" smtClean="0"/>
              <a:t>interagisce </a:t>
            </a:r>
            <a:r>
              <a:rPr lang="it-IT" b="1" dirty="0"/>
              <a:t>con un HTTP server , </a:t>
            </a:r>
            <a:r>
              <a:rPr lang="it-IT" b="1" dirty="0" smtClean="0"/>
              <a:t>richiedendone </a:t>
            </a:r>
            <a:r>
              <a:rPr lang="it-IT" dirty="0" smtClean="0"/>
              <a:t>i </a:t>
            </a:r>
            <a:r>
              <a:rPr lang="it-IT" dirty="0"/>
              <a:t>servizi (per es. pagine Web)</a:t>
            </a:r>
          </a:p>
          <a:p>
            <a:pPr lvl="1"/>
            <a:r>
              <a:rPr lang="it-IT" dirty="0" smtClean="0"/>
              <a:t>riceve </a:t>
            </a:r>
            <a:r>
              <a:rPr lang="it-IT" dirty="0"/>
              <a:t>i dati </a:t>
            </a:r>
            <a:r>
              <a:rPr lang="it-IT" dirty="0" smtClean="0"/>
              <a:t>dal </a:t>
            </a:r>
            <a:r>
              <a:rPr lang="it-IT" dirty="0"/>
              <a:t>server </a:t>
            </a:r>
            <a:r>
              <a:rPr lang="it-IT" dirty="0" smtClean="0"/>
              <a:t>e li ricompone</a:t>
            </a:r>
            <a:endParaRPr lang="it-IT" dirty="0"/>
          </a:p>
          <a:p>
            <a:pPr lvl="1"/>
            <a:r>
              <a:rPr lang="it-IT" b="1" dirty="0" smtClean="0"/>
              <a:t>visualizza </a:t>
            </a:r>
            <a:r>
              <a:rPr lang="it-IT" b="1" dirty="0"/>
              <a:t>le pagine Web (ipertesti</a:t>
            </a:r>
            <a:r>
              <a:rPr lang="it-IT" b="1" dirty="0" smtClean="0"/>
              <a:t>), </a:t>
            </a:r>
            <a:r>
              <a:rPr lang="it-IT" dirty="0" smtClean="0"/>
              <a:t>mostrandone </a:t>
            </a:r>
            <a:r>
              <a:rPr lang="it-IT" dirty="0"/>
              <a:t>il contenuto e interpretando </a:t>
            </a:r>
            <a:r>
              <a:rPr lang="it-IT" dirty="0" smtClean="0"/>
              <a:t>correttamente i linguaggi che vengono  utilizzati per descriverne i contenuti</a:t>
            </a:r>
            <a:endParaRPr lang="it-IT"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numeriche</a:t>
            </a:r>
          </a:p>
        </p:txBody>
      </p:sp>
      <p:sp>
        <p:nvSpPr>
          <p:cNvPr id="1638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u="none" dirty="0"/>
              <a:t>Le </a:t>
            </a:r>
            <a:r>
              <a:rPr lang="it-IT" b="1" i="1" u="none" dirty="0"/>
              <a:t>costanti numeriche</a:t>
            </a:r>
            <a:r>
              <a:rPr lang="it-IT" u="none" dirty="0"/>
              <a:t> iniziano sempre con un carattere numerico: il fatto che un </a:t>
            </a:r>
            <a:r>
              <a:rPr lang="it-IT" i="1" u="none" dirty="0" err="1"/>
              <a:t>token</a:t>
            </a:r>
            <a:r>
              <a:rPr lang="it-IT" u="none" dirty="0"/>
              <a:t> inizi con un numero basterà ad indicare al compilatore che si tratta di una costante numerica. Se il compilatore non potrà valutare quel </a:t>
            </a:r>
            <a:r>
              <a:rPr lang="it-IT" i="1" u="none" dirty="0" err="1"/>
              <a:t>token</a:t>
            </a:r>
            <a:r>
              <a:rPr lang="it-IT" u="none" dirty="0"/>
              <a:t> come numero segnalerà un errore.</a:t>
            </a:r>
          </a:p>
          <a:p>
            <a:pPr marL="342900" indent="-342900">
              <a:spcBef>
                <a:spcPct val="20000"/>
              </a:spcBef>
              <a:buFontTx/>
              <a:buChar char="•"/>
            </a:pPr>
            <a:r>
              <a:rPr lang="it-IT" u="none" dirty="0"/>
              <a:t>Il segno che separa la parte intera di un numero dalla parte decimale è il punto.</a:t>
            </a:r>
          </a:p>
          <a:p>
            <a:pPr marL="342900" indent="-342900">
              <a:spcBef>
                <a:spcPct val="20000"/>
              </a:spcBef>
              <a:buFontTx/>
              <a:buChar char="•"/>
            </a:pPr>
            <a:r>
              <a:rPr lang="it-IT" u="none" dirty="0"/>
              <a:t>È possibile inserire numeri in formato decimale, binario, ottale o esadecimale. </a:t>
            </a:r>
          </a:p>
          <a:p>
            <a:pPr marL="342900" indent="-342900">
              <a:spcBef>
                <a:spcPct val="20000"/>
              </a:spcBef>
              <a:buFontTx/>
              <a:buChar char="•"/>
            </a:pPr>
            <a:r>
              <a:rPr lang="it-IT" u="none" dirty="0"/>
              <a:t>Per segnalare al compilatore che un numero non è decimale si fa precedere il numero da un prefisso. Per i numeri </a:t>
            </a:r>
            <a:r>
              <a:rPr lang="it-IT" u="none" dirty="0" err="1"/>
              <a:t>esadecimali</a:t>
            </a:r>
            <a:r>
              <a:rPr lang="it-IT" u="none" dirty="0"/>
              <a:t> questo prefisso è </a:t>
            </a:r>
            <a:r>
              <a:rPr lang="it-IT" u="none" dirty="0">
                <a:solidFill>
                  <a:srgbClr val="006699"/>
                </a:solidFill>
              </a:rPr>
              <a:t>0x</a:t>
            </a:r>
            <a:r>
              <a:rPr lang="it-IT" u="none" dirty="0"/>
              <a:t>.</a:t>
            </a:r>
          </a:p>
          <a:p>
            <a:pPr marL="342900" indent="-342900">
              <a:spcBef>
                <a:spcPct val="20000"/>
              </a:spcBef>
              <a:buFontTx/>
              <a:buChar char="•"/>
            </a:pPr>
            <a:r>
              <a:rPr lang="it-IT" sz="1600" u="none" dirty="0"/>
              <a:t>Gli</a:t>
            </a:r>
            <a:r>
              <a:rPr lang="it-IT" u="none" dirty="0"/>
              <a:t> altri </a:t>
            </a:r>
            <a:r>
              <a:rPr lang="it-IT" i="1" u="none" dirty="0"/>
              <a:t>termini</a:t>
            </a:r>
            <a:r>
              <a:rPr lang="it-IT" u="none" dirty="0"/>
              <a:t> (</a:t>
            </a:r>
            <a:r>
              <a:rPr lang="it-IT" i="1" u="none" dirty="0"/>
              <a:t>parole chiave</a:t>
            </a:r>
            <a:r>
              <a:rPr lang="it-IT" u="none" dirty="0"/>
              <a:t> e </a:t>
            </a:r>
            <a:r>
              <a:rPr lang="it-IT" i="1" u="none" dirty="0"/>
              <a:t>nomi</a:t>
            </a:r>
            <a:r>
              <a:rPr lang="it-IT" u="none" dirty="0"/>
              <a:t>) NON possono iniziare con un numero.</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Esempi di costanti numeriche</a:t>
            </a:r>
          </a:p>
        </p:txBody>
      </p:sp>
      <p:sp>
        <p:nvSpPr>
          <p:cNvPr id="17411"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pPr>
            <a:r>
              <a:rPr lang="it-IT" b="1" u="none" dirty="0">
                <a:latin typeface="Courier New" pitchFamily="49" charset="0"/>
              </a:rPr>
              <a:t>1</a:t>
            </a:r>
          </a:p>
          <a:p>
            <a:pPr marL="342900" indent="-342900">
              <a:spcBef>
                <a:spcPct val="20000"/>
              </a:spcBef>
            </a:pPr>
            <a:r>
              <a:rPr lang="it-IT" b="1" u="none" dirty="0">
                <a:latin typeface="Courier New" pitchFamily="49" charset="0"/>
              </a:rPr>
              <a:t>2433</a:t>
            </a:r>
          </a:p>
          <a:p>
            <a:pPr marL="342900" indent="-342900">
              <a:spcBef>
                <a:spcPct val="20000"/>
              </a:spcBef>
            </a:pPr>
            <a:r>
              <a:rPr lang="it-IT" b="1" u="none" dirty="0">
                <a:latin typeface="Courier New" pitchFamily="49" charset="0"/>
              </a:rPr>
              <a:t>1000000000</a:t>
            </a:r>
          </a:p>
          <a:p>
            <a:pPr marL="342900" indent="-342900">
              <a:spcBef>
                <a:spcPct val="20000"/>
              </a:spcBef>
            </a:pPr>
            <a:r>
              <a:rPr lang="it-IT" b="1" u="none" dirty="0">
                <a:latin typeface="Courier New" pitchFamily="49" charset="0"/>
              </a:rPr>
              <a:t>3.14</a:t>
            </a:r>
          </a:p>
          <a:p>
            <a:pPr marL="342900" indent="-342900">
              <a:spcBef>
                <a:spcPct val="20000"/>
              </a:spcBef>
            </a:pPr>
            <a:r>
              <a:rPr lang="it-IT" b="1" u="none" dirty="0">
                <a:latin typeface="Courier New" pitchFamily="49" charset="0"/>
              </a:rPr>
              <a:t>.33333333333</a:t>
            </a:r>
          </a:p>
          <a:p>
            <a:pPr marL="342900" indent="-342900">
              <a:spcBef>
                <a:spcPct val="20000"/>
              </a:spcBef>
            </a:pPr>
            <a:r>
              <a:rPr lang="it-IT" b="1" u="none" dirty="0">
                <a:latin typeface="Courier New" pitchFamily="49" charset="0"/>
              </a:rPr>
              <a:t>0.5</a:t>
            </a:r>
          </a:p>
          <a:p>
            <a:pPr marL="342900" indent="-342900">
              <a:spcBef>
                <a:spcPct val="20000"/>
              </a:spcBef>
            </a:pPr>
            <a:r>
              <a:rPr lang="it-IT" b="1" u="none" dirty="0">
                <a:latin typeface="Courier New" pitchFamily="49" charset="0"/>
              </a:rPr>
              <a:t>2345.675</a:t>
            </a:r>
          </a:p>
          <a:p>
            <a:pPr marL="342900" indent="-342900">
              <a:spcBef>
                <a:spcPct val="20000"/>
              </a:spcBef>
            </a:pPr>
            <a:r>
              <a:rPr lang="it-IT" b="1" u="none" dirty="0">
                <a:latin typeface="Courier New" pitchFamily="49" charset="0"/>
              </a:rPr>
              <a:t>0xFF0088</a:t>
            </a:r>
          </a:p>
          <a:p>
            <a:pPr marL="342900" indent="-342900">
              <a:spcBef>
                <a:spcPct val="20000"/>
              </a:spcBef>
            </a:pPr>
            <a:r>
              <a:rPr lang="it-IT" b="1" u="none" dirty="0">
                <a:latin typeface="Courier New" pitchFamily="49" charset="0"/>
              </a:rPr>
              <a:t>0x5500ff</a:t>
            </a:r>
          </a:p>
          <a:p>
            <a:pPr marL="342900" indent="-342900">
              <a:spcBef>
                <a:spcPct val="20000"/>
              </a:spcBef>
            </a:pPr>
            <a:r>
              <a:rPr lang="it-IT" b="1" u="none" dirty="0">
                <a:latin typeface="Courier New" pitchFamily="49" charset="0"/>
              </a:rPr>
              <a:t>0xff.00aa</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stringa</a:t>
            </a:r>
          </a:p>
        </p:txBody>
      </p:sp>
      <p:sp>
        <p:nvSpPr>
          <p:cNvPr id="1843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000" u="none" dirty="0"/>
              <a:t>Una stringa è una sequenza di caratteri </a:t>
            </a:r>
            <a:r>
              <a:rPr lang="it-IT" sz="2000" u="none" dirty="0" smtClean="0"/>
              <a:t>che</a:t>
            </a:r>
            <a:r>
              <a:rPr lang="it-IT" sz="2000" b="1" u="none" dirty="0" smtClean="0"/>
              <a:t> </a:t>
            </a:r>
            <a:r>
              <a:rPr lang="it-IT" sz="2000" u="none" dirty="0" smtClean="0"/>
              <a:t>permette </a:t>
            </a:r>
            <a:r>
              <a:rPr lang="it-IT" sz="2000" u="none" dirty="0"/>
              <a:t>di rappresentare testi. Un </a:t>
            </a:r>
            <a:r>
              <a:rPr lang="it-IT" sz="2000" i="1" u="none" dirty="0"/>
              <a:t>costante</a:t>
            </a:r>
            <a:r>
              <a:rPr lang="it-IT" sz="2000" u="none" dirty="0"/>
              <a:t> stringa è una sequenza (anche vuota) di caratteri racchiusi tra apici singoli o apici doppi.</a:t>
            </a:r>
          </a:p>
          <a:p>
            <a:pPr marL="342900" indent="-342900">
              <a:spcBef>
                <a:spcPct val="20000"/>
              </a:spcBef>
              <a:buFontTx/>
              <a:buChar char="•"/>
            </a:pPr>
            <a:r>
              <a:rPr lang="it-IT" sz="2000" u="none" dirty="0"/>
              <a:t>Per inserire ritorni a capo, tabulazioni, particolari caratteri o informazioni di formattazione si utilizzano speciali sequenze di caratteri dette </a:t>
            </a:r>
            <a:r>
              <a:rPr lang="it-IT" sz="2000" i="1" u="none" dirty="0"/>
              <a:t>sequenze di </a:t>
            </a:r>
            <a:r>
              <a:rPr lang="it-IT" sz="2000" i="1" u="none" dirty="0" err="1"/>
              <a:t>escape</a:t>
            </a:r>
            <a:r>
              <a:rPr lang="it-IT" sz="2000" u="none" dirty="0"/>
              <a:t>. Una sequenza di </a:t>
            </a:r>
            <a:r>
              <a:rPr lang="it-IT" sz="2000" u="none" dirty="0" err="1"/>
              <a:t>escape</a:t>
            </a:r>
            <a:r>
              <a:rPr lang="it-IT" sz="2000" u="none" dirty="0"/>
              <a:t> è formata da un carattere preceduto dal simbolo “\” (</a:t>
            </a:r>
            <a:r>
              <a:rPr lang="it-IT" sz="2000" i="1" u="none" dirty="0"/>
              <a:t>backslash</a:t>
            </a:r>
            <a:r>
              <a:rPr lang="it-IT" sz="2000" u="none" dirty="0"/>
              <a:t>). La sequenza di </a:t>
            </a:r>
            <a:r>
              <a:rPr lang="it-IT" sz="2000" u="none" dirty="0" err="1"/>
              <a:t>escape</a:t>
            </a:r>
            <a:r>
              <a:rPr lang="it-IT" sz="2000" u="none" dirty="0"/>
              <a:t> inserisce un carattere che non sarebbe altrimenti rappresentabile in un letterale stringa.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Principali sequenze di escape </a:t>
            </a:r>
          </a:p>
        </p:txBody>
      </p:sp>
      <p:sp>
        <p:nvSpPr>
          <p:cNvPr id="19459"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pPr>
            <a:r>
              <a:rPr lang="it-IT" sz="2400" b="1" u="none" dirty="0" err="1">
                <a:solidFill>
                  <a:srgbClr val="006699"/>
                </a:solidFill>
              </a:rPr>
              <a:t>\n</a:t>
            </a:r>
            <a:r>
              <a:rPr lang="it-IT" sz="2400" u="none" dirty="0"/>
              <a:t> 	nuova riga;</a:t>
            </a:r>
          </a:p>
          <a:p>
            <a:pPr marL="342900" indent="-342900">
              <a:spcBef>
                <a:spcPct val="20000"/>
              </a:spcBef>
            </a:pPr>
            <a:r>
              <a:rPr lang="it-IT" sz="2400" b="1" u="none" dirty="0" err="1">
                <a:solidFill>
                  <a:srgbClr val="006699"/>
                </a:solidFill>
              </a:rPr>
              <a:t>\r</a:t>
            </a:r>
            <a:r>
              <a:rPr lang="it-IT" sz="2400" u="none" dirty="0"/>
              <a:t> 	ritorno a capo;</a:t>
            </a:r>
          </a:p>
          <a:p>
            <a:pPr marL="342900" indent="-342900">
              <a:spcBef>
                <a:spcPct val="20000"/>
              </a:spcBef>
            </a:pPr>
            <a:r>
              <a:rPr lang="it-IT" sz="2400" b="1" u="none" dirty="0" err="1">
                <a:solidFill>
                  <a:srgbClr val="006699"/>
                </a:solidFill>
              </a:rPr>
              <a:t>\t</a:t>
            </a:r>
            <a:r>
              <a:rPr lang="it-IT" sz="2400" u="none" dirty="0"/>
              <a:t> 	tabulazione orizzontale;</a:t>
            </a:r>
          </a:p>
          <a:p>
            <a:pPr marL="342900" indent="-342900">
              <a:spcBef>
                <a:spcPct val="20000"/>
              </a:spcBef>
            </a:pPr>
            <a:r>
              <a:rPr lang="it-IT" sz="2400" b="1" u="none" dirty="0">
                <a:solidFill>
                  <a:srgbClr val="006699"/>
                </a:solidFill>
              </a:rPr>
              <a:t>\‘</a:t>
            </a:r>
            <a:r>
              <a:rPr lang="it-IT" sz="2400" u="none" dirty="0"/>
              <a:t>	 	apostrofo (o apice singolo);</a:t>
            </a:r>
          </a:p>
          <a:p>
            <a:pPr marL="342900" indent="-342900">
              <a:spcBef>
                <a:spcPct val="20000"/>
              </a:spcBef>
            </a:pPr>
            <a:r>
              <a:rPr lang="it-IT" sz="2400" b="1" u="none" dirty="0">
                <a:solidFill>
                  <a:srgbClr val="006699"/>
                </a:solidFill>
              </a:rPr>
              <a:t>\"</a:t>
            </a:r>
            <a:r>
              <a:rPr lang="it-IT" sz="2400" u="none" dirty="0"/>
              <a:t> 	</a:t>
            </a:r>
            <a:r>
              <a:rPr lang="it-IT" sz="2400" u="none" dirty="0" smtClean="0"/>
              <a:t>	doppio </a:t>
            </a:r>
            <a:r>
              <a:rPr lang="it-IT" sz="2400" u="none" dirty="0"/>
              <a:t>apice;</a:t>
            </a:r>
          </a:p>
          <a:p>
            <a:pPr marL="342900" indent="-342900">
              <a:spcBef>
                <a:spcPct val="20000"/>
              </a:spcBef>
            </a:pPr>
            <a:r>
              <a:rPr lang="it-IT" sz="2400" b="1" u="none" dirty="0">
                <a:solidFill>
                  <a:srgbClr val="006699"/>
                </a:solidFill>
              </a:rPr>
              <a:t>\\</a:t>
            </a:r>
            <a:r>
              <a:rPr lang="it-IT" sz="2400" u="none" dirty="0"/>
              <a:t>	 	backslash(essendo un carattere 	speciale deve </a:t>
            </a:r>
            <a:r>
              <a:rPr lang="it-IT" sz="2400" u="none" dirty="0" smtClean="0"/>
              <a:t>	essere </a:t>
            </a:r>
            <a:r>
              <a:rPr lang="it-IT" sz="2400" u="none" dirty="0"/>
              <a:t>inserito con una 	sequenza di </a:t>
            </a:r>
            <a:r>
              <a:rPr lang="it-IT" sz="2400" u="none" dirty="0" err="1"/>
              <a:t>escape</a:t>
            </a:r>
            <a:r>
              <a:rPr lang="it-IT" sz="2400" u="none" dirty="0"/>
              <a:t>).</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Esempi di costanti stringa</a:t>
            </a:r>
          </a:p>
        </p:txBody>
      </p:sp>
      <p:sp>
        <p:nvSpPr>
          <p:cNvPr id="20483" name="Rectangle 3"/>
          <p:cNvSpPr>
            <a:spLocks noChangeArrowheads="1"/>
          </p:cNvSpPr>
          <p:nvPr/>
        </p:nvSpPr>
        <p:spPr bwMode="auto">
          <a:xfrm>
            <a:off x="179388" y="1221581"/>
            <a:ext cx="8229600" cy="3509963"/>
          </a:xfrm>
          <a:prstGeom prst="rect">
            <a:avLst/>
          </a:prstGeom>
          <a:noFill/>
          <a:ln w="9525">
            <a:noFill/>
            <a:miter lim="800000"/>
            <a:headEnd/>
            <a:tailEnd/>
          </a:ln>
        </p:spPr>
        <p:txBody>
          <a:bodyPr/>
          <a:lstStyle/>
          <a:p>
            <a:pPr marL="342900" indent="-342900">
              <a:spcBef>
                <a:spcPct val="20000"/>
              </a:spcBef>
            </a:pPr>
            <a:r>
              <a:rPr lang="it-IT" sz="1400" u="none" dirty="0">
                <a:latin typeface="Courier New" pitchFamily="49" charset="0"/>
              </a:rPr>
              <a:t>	// Stringa racchiusa da apici singoli</a:t>
            </a:r>
          </a:p>
          <a:p>
            <a:pPr marL="342900" indent="-342900">
              <a:spcBef>
                <a:spcPct val="20000"/>
              </a:spcBef>
            </a:pPr>
            <a:r>
              <a:rPr lang="it-IT" sz="1400" u="none" dirty="0">
                <a:latin typeface="Courier New" pitchFamily="49" charset="0"/>
              </a:rPr>
              <a:t>	'Ciao a tutti'</a:t>
            </a:r>
          </a:p>
          <a:p>
            <a:pPr marL="342900" indent="-342900">
              <a:spcBef>
                <a:spcPct val="20000"/>
              </a:spcBef>
            </a:pPr>
            <a:r>
              <a:rPr lang="it-IT" sz="1400" u="none" dirty="0">
                <a:latin typeface="Courier New" pitchFamily="49" charset="0"/>
              </a:rPr>
              <a:t>	// Stringa racchiusa tra apici doppi</a:t>
            </a:r>
          </a:p>
          <a:p>
            <a:pPr marL="342900" indent="-342900">
              <a:spcBef>
                <a:spcPct val="20000"/>
              </a:spcBef>
            </a:pPr>
            <a:r>
              <a:rPr lang="it-IT" sz="1400" u="none" dirty="0">
                <a:latin typeface="Courier New" pitchFamily="49" charset="0"/>
              </a:rPr>
              <a:t>	"Ciao"</a:t>
            </a:r>
          </a:p>
          <a:p>
            <a:pPr marL="342900" indent="-342900">
              <a:spcBef>
                <a:spcPct val="20000"/>
              </a:spcBef>
            </a:pPr>
            <a:r>
              <a:rPr lang="it-IT" sz="1400" u="none" dirty="0">
                <a:latin typeface="Courier New" pitchFamily="49" charset="0"/>
              </a:rPr>
              <a:t>	/* La sequenza di </a:t>
            </a:r>
            <a:r>
              <a:rPr lang="it-IT" sz="1400" u="none" dirty="0" err="1">
                <a:latin typeface="Courier New" pitchFamily="49" charset="0"/>
              </a:rPr>
              <a:t>escape</a:t>
            </a:r>
            <a:r>
              <a:rPr lang="it-IT" sz="1400" u="none" dirty="0">
                <a:latin typeface="Courier New" pitchFamily="49" charset="0"/>
              </a:rPr>
              <a:t> risolve l’ambiguità tra l’apostrofo</a:t>
            </a:r>
          </a:p>
          <a:p>
            <a:pPr marL="342900" indent="-342900">
              <a:spcBef>
                <a:spcPct val="20000"/>
              </a:spcBef>
            </a:pPr>
            <a:r>
              <a:rPr lang="it-IT" sz="1400" u="none" dirty="0">
                <a:latin typeface="Courier New" pitchFamily="49" charset="0"/>
              </a:rPr>
              <a:t>	inserito nella stringa e gli apici singoli che la</a:t>
            </a:r>
          </a:p>
          <a:p>
            <a:pPr marL="342900" indent="-342900">
              <a:spcBef>
                <a:spcPct val="20000"/>
              </a:spcBef>
            </a:pPr>
            <a:r>
              <a:rPr lang="it-IT" sz="1400" u="none" dirty="0">
                <a:latin typeface="Courier New" pitchFamily="49" charset="0"/>
              </a:rPr>
              <a:t>	racchiudono */</a:t>
            </a:r>
          </a:p>
          <a:p>
            <a:pPr marL="342900" indent="-342900">
              <a:spcBef>
                <a:spcPct val="20000"/>
              </a:spcBef>
            </a:pPr>
            <a:r>
              <a:rPr lang="it-IT" sz="1400" u="none" dirty="0">
                <a:latin typeface="Courier New" pitchFamily="49" charset="0"/>
              </a:rPr>
              <a:t>	'Questo è l\'esempio corretto'</a:t>
            </a:r>
          </a:p>
          <a:p>
            <a:pPr marL="342900" indent="-342900">
              <a:spcBef>
                <a:spcPct val="20000"/>
              </a:spcBef>
            </a:pPr>
            <a:r>
              <a:rPr lang="it-IT" sz="1400" u="none" dirty="0">
                <a:latin typeface="Courier New" pitchFamily="49" charset="0"/>
              </a:rPr>
              <a:t>	/* In questo caso non c’è ambiguità perché la stringa è</a:t>
            </a:r>
          </a:p>
          <a:p>
            <a:pPr marL="342900" indent="-342900">
              <a:spcBef>
                <a:spcPct val="20000"/>
              </a:spcBef>
            </a:pPr>
            <a:r>
              <a:rPr lang="it-IT" sz="1400" u="none" dirty="0">
                <a:latin typeface="Courier New" pitchFamily="49" charset="0"/>
              </a:rPr>
              <a:t>	racchiusa tra doppi apici */</a:t>
            </a:r>
          </a:p>
          <a:p>
            <a:pPr marL="342900" indent="-342900">
              <a:spcBef>
                <a:spcPct val="20000"/>
              </a:spcBef>
            </a:pPr>
            <a:r>
              <a:rPr lang="it-IT" sz="1400" u="none" dirty="0">
                <a:latin typeface="Courier New" pitchFamily="49" charset="0"/>
              </a:rPr>
              <a:t>	"Anche questo è l'esempio corretto"</a:t>
            </a:r>
          </a:p>
          <a:p>
            <a:pPr marL="342900" indent="-342900">
              <a:spcBef>
                <a:spcPct val="20000"/>
              </a:spcBef>
            </a:pPr>
            <a:r>
              <a:rPr lang="it-IT" sz="1400" u="none" dirty="0">
                <a:latin typeface="Courier New" pitchFamily="49" charset="0"/>
              </a:rPr>
              <a:t>	/* Per inserire un ritorno a capo si usano le sequenze</a:t>
            </a:r>
          </a:p>
          <a:p>
            <a:pPr marL="342900" indent="-342900">
              <a:spcBef>
                <a:spcPct val="20000"/>
              </a:spcBef>
            </a:pPr>
            <a:r>
              <a:rPr lang="it-IT" sz="1400" u="none" dirty="0">
                <a:latin typeface="Courier New" pitchFamily="49" charset="0"/>
              </a:rPr>
              <a:t>	di </a:t>
            </a:r>
            <a:r>
              <a:rPr lang="it-IT" sz="1400" u="none" dirty="0" err="1">
                <a:latin typeface="Courier New" pitchFamily="49" charset="0"/>
              </a:rPr>
              <a:t>escape</a:t>
            </a:r>
            <a:r>
              <a:rPr lang="it-IT" sz="1400" u="none" dirty="0">
                <a:latin typeface="Courier New" pitchFamily="49" charset="0"/>
              </a:rPr>
              <a:t> */</a:t>
            </a:r>
          </a:p>
          <a:p>
            <a:pPr marL="342900" indent="-342900">
              <a:spcBef>
                <a:spcPct val="20000"/>
              </a:spcBef>
            </a:pPr>
            <a:r>
              <a:rPr lang="it-IT" sz="1400" u="none" dirty="0">
                <a:latin typeface="Courier New" pitchFamily="49" charset="0"/>
              </a:rPr>
              <a:t>	"Questa è una stringa </a:t>
            </a:r>
            <a:r>
              <a:rPr lang="it-IT" sz="1400" u="none" dirty="0" err="1">
                <a:latin typeface="Courier New" pitchFamily="49" charset="0"/>
              </a:rPr>
              <a:t>valida\rdi</a:t>
            </a:r>
            <a:r>
              <a:rPr lang="it-IT" sz="1400" u="none" dirty="0">
                <a:latin typeface="Courier New" pitchFamily="49" charset="0"/>
              </a:rPr>
              <a:t> due righe"</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booleane</a:t>
            </a:r>
          </a:p>
        </p:txBody>
      </p:sp>
      <p:sp>
        <p:nvSpPr>
          <p:cNvPr id="2150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3600" u="none" dirty="0"/>
              <a:t>Le costanti booleane, poiché rappresentano valori logici, possono avere solo due valori: vero (rappresentato dal letterale </a:t>
            </a:r>
            <a:r>
              <a:rPr lang="it-IT" sz="3600" b="1" i="1" u="none" dirty="0" err="1">
                <a:solidFill>
                  <a:srgbClr val="006699"/>
                </a:solidFill>
              </a:rPr>
              <a:t>true</a:t>
            </a:r>
            <a:r>
              <a:rPr lang="it-IT" sz="3600" u="none" dirty="0"/>
              <a:t>) e falso (rappresentato dal letterale </a:t>
            </a:r>
            <a:r>
              <a:rPr lang="it-IT" sz="3600" b="1" i="1" u="none" dirty="0">
                <a:solidFill>
                  <a:srgbClr val="006699"/>
                </a:solidFill>
              </a:rPr>
              <a:t>false</a:t>
            </a:r>
            <a:r>
              <a:rPr lang="it-IT" sz="3600" u="none" dirty="0"/>
              <a:t>).</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di tipo Array</a:t>
            </a:r>
          </a:p>
        </p:txBody>
      </p:sp>
      <p:sp>
        <p:nvSpPr>
          <p:cNvPr id="22531"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3600" u="none"/>
              <a:t>Il letterale </a:t>
            </a:r>
            <a:r>
              <a:rPr lang="it-IT" sz="3600" b="1" i="1" u="none">
                <a:solidFill>
                  <a:srgbClr val="006699"/>
                </a:solidFill>
              </a:rPr>
              <a:t>Array</a:t>
            </a:r>
            <a:r>
              <a:rPr lang="it-IT" sz="3600" u="none"/>
              <a:t> è costituito da una serie di elementi separati da virgole compresa tra due parentesi quadre:</a:t>
            </a:r>
            <a:endParaRPr lang="it-IT" sz="3600" b="1" u="none"/>
          </a:p>
          <a:p>
            <a:pPr marL="342900" indent="-342900">
              <a:spcBef>
                <a:spcPct val="20000"/>
              </a:spcBef>
            </a:pPr>
            <a:r>
              <a:rPr lang="it-IT" sz="3200" b="1" u="none"/>
              <a:t>	</a:t>
            </a:r>
            <a:r>
              <a:rPr lang="it-IT" sz="2400" u="none">
                <a:latin typeface="Courier New" pitchFamily="49" charset="0"/>
              </a:rPr>
              <a:t>// array che contiene i mesi dell’anno</a:t>
            </a:r>
            <a:endParaRPr lang="en-GB" sz="2400" u="none">
              <a:latin typeface="Courier New" pitchFamily="49" charset="0"/>
            </a:endParaRPr>
          </a:p>
          <a:p>
            <a:pPr marL="342900" indent="-342900">
              <a:spcBef>
                <a:spcPct val="20000"/>
              </a:spcBef>
            </a:pPr>
            <a:r>
              <a:rPr lang="en-GB" sz="2400" u="none">
                <a:latin typeface="Courier New" pitchFamily="49" charset="0"/>
              </a:rPr>
              <a:t>	["January", "February", "March", "April"];</a:t>
            </a:r>
            <a:endParaRPr lang="it-IT" sz="2400" u="none">
              <a:latin typeface="Courier New" pitchFamily="49"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di tipo Object</a:t>
            </a:r>
          </a:p>
        </p:txBody>
      </p:sp>
      <p:sp>
        <p:nvSpPr>
          <p:cNvPr id="23555" name="Rectangle 3"/>
          <p:cNvSpPr>
            <a:spLocks noChangeArrowheads="1"/>
          </p:cNvSpPr>
          <p:nvPr/>
        </p:nvSpPr>
        <p:spPr bwMode="auto">
          <a:xfrm>
            <a:off x="457200" y="1221581"/>
            <a:ext cx="8686800" cy="3509963"/>
          </a:xfrm>
          <a:prstGeom prst="rect">
            <a:avLst/>
          </a:prstGeom>
          <a:noFill/>
          <a:ln w="9525">
            <a:noFill/>
            <a:miter lim="800000"/>
            <a:headEnd/>
            <a:tailEnd/>
          </a:ln>
        </p:spPr>
        <p:txBody>
          <a:bodyPr/>
          <a:lstStyle/>
          <a:p>
            <a:pPr marL="342900" indent="-342900">
              <a:spcBef>
                <a:spcPct val="20000"/>
              </a:spcBef>
              <a:buFontTx/>
              <a:buChar char="•"/>
            </a:pPr>
            <a:r>
              <a:rPr lang="it-IT" sz="3600" u="none"/>
              <a:t>Il letterale </a:t>
            </a:r>
            <a:r>
              <a:rPr lang="it-IT" sz="3600" b="1" i="1" u="none">
                <a:solidFill>
                  <a:srgbClr val="006699"/>
                </a:solidFill>
              </a:rPr>
              <a:t>Object</a:t>
            </a:r>
            <a:r>
              <a:rPr lang="it-IT" sz="3600" u="none"/>
              <a:t> è invece compreso tra parentesi graffe ed è costituito da una serie di coppie “</a:t>
            </a:r>
            <a:r>
              <a:rPr lang="it-IT" sz="3600" b="1" u="none">
                <a:solidFill>
                  <a:srgbClr val="006699"/>
                </a:solidFill>
              </a:rPr>
              <a:t>chiave:valore</a:t>
            </a:r>
            <a:r>
              <a:rPr lang="it-IT" sz="3600" u="none"/>
              <a:t>” separate da virgole:</a:t>
            </a:r>
          </a:p>
          <a:p>
            <a:pPr marL="342900" indent="-342900">
              <a:spcBef>
                <a:spcPct val="20000"/>
              </a:spcBef>
            </a:pPr>
            <a:r>
              <a:rPr lang="it-IT" sz="1800" u="none">
                <a:latin typeface="Courier New" pitchFamily="49" charset="0"/>
              </a:rPr>
              <a:t>	</a:t>
            </a:r>
            <a:r>
              <a:rPr lang="it-IT" sz="2000" u="none">
                <a:latin typeface="Courier New" pitchFamily="49" charset="0"/>
              </a:rPr>
              <a:t>//record di una rubrica telefonica in formato Object</a:t>
            </a:r>
            <a:endParaRPr lang="en-GB" sz="2000" u="none">
              <a:latin typeface="Courier New" pitchFamily="49" charset="0"/>
            </a:endParaRPr>
          </a:p>
          <a:p>
            <a:pPr marL="342900" indent="-342900">
              <a:spcBef>
                <a:spcPct val="20000"/>
              </a:spcBef>
            </a:pPr>
            <a:r>
              <a:rPr lang="en-GB" sz="2000" u="none">
                <a:latin typeface="Courier New" pitchFamily="49" charset="0"/>
              </a:rPr>
              <a:t>	{name:”Irving”,age:32,phone:”555-1234”};</a:t>
            </a:r>
            <a:endParaRPr lang="it-IT" sz="2000" u="none">
              <a:latin typeface="Courier New" pitchFamily="49"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Identificatori (o Nomi)</a:t>
            </a:r>
          </a:p>
        </p:txBody>
      </p:sp>
      <p:sp>
        <p:nvSpPr>
          <p:cNvPr id="25603" name="Rectangle 3"/>
          <p:cNvSpPr>
            <a:spLocks noChangeArrowheads="1"/>
          </p:cNvSpPr>
          <p:nvPr/>
        </p:nvSpPr>
        <p:spPr bwMode="auto">
          <a:xfrm>
            <a:off x="457200" y="1221581"/>
            <a:ext cx="8362950" cy="3509963"/>
          </a:xfrm>
          <a:prstGeom prst="rect">
            <a:avLst/>
          </a:prstGeom>
          <a:noFill/>
          <a:ln w="9525">
            <a:noFill/>
            <a:miter lim="800000"/>
            <a:headEnd/>
            <a:tailEnd/>
          </a:ln>
        </p:spPr>
        <p:txBody>
          <a:bodyPr/>
          <a:lstStyle/>
          <a:p>
            <a:pPr marL="342900" indent="-342900">
              <a:spcBef>
                <a:spcPct val="20000"/>
              </a:spcBef>
              <a:buFontTx/>
              <a:buChar char="•"/>
            </a:pPr>
            <a:r>
              <a:rPr lang="it-IT" sz="3600" u="none" dirty="0"/>
              <a:t>Un identificatore è un nome definito dal programmatore. Gli identificatori si usano per dare nomi alle </a:t>
            </a:r>
            <a:r>
              <a:rPr lang="it-IT" sz="3600" u="none" dirty="0" smtClean="0"/>
              <a:t>variabili e </a:t>
            </a:r>
            <a:r>
              <a:rPr lang="it-IT" sz="3600" u="none" dirty="0"/>
              <a:t>alle </a:t>
            </a:r>
            <a:r>
              <a:rPr lang="it-IT" sz="3600" u="none" dirty="0" smtClean="0"/>
              <a:t>funzioni. </a:t>
            </a:r>
            <a:endParaRPr lang="it-IT" sz="3600" u="none"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Regole per gli Identificatori</a:t>
            </a:r>
          </a:p>
        </p:txBody>
      </p:sp>
      <p:sp>
        <p:nvSpPr>
          <p:cNvPr id="26627" name="Rectangle 3"/>
          <p:cNvSpPr>
            <a:spLocks noChangeArrowheads="1"/>
          </p:cNvSpPr>
          <p:nvPr/>
        </p:nvSpPr>
        <p:spPr bwMode="auto">
          <a:xfrm>
            <a:off x="457200" y="1366043"/>
            <a:ext cx="86868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il primo carattere deve essere una lettera o il simbolo “_”  (ricordiamo che nel caso la prima lettera fosse un numero il compilatore tenterebbe di interpretare il nome come costante numerica);</a:t>
            </a:r>
          </a:p>
          <a:p>
            <a:pPr marL="342900" indent="-342900">
              <a:spcBef>
                <a:spcPct val="20000"/>
              </a:spcBef>
              <a:buFontTx/>
              <a:buChar char="•"/>
            </a:pPr>
            <a:r>
              <a:rPr lang="it-IT" sz="2400" u="none" dirty="0"/>
              <a:t>i caratteri successivi possono essere lettere, numeri o “_”.</a:t>
            </a:r>
          </a:p>
          <a:p>
            <a:pPr marL="342900" indent="-342900">
              <a:spcBef>
                <a:spcPct val="20000"/>
              </a:spcBef>
              <a:buFontTx/>
              <a:buChar char="•"/>
            </a:pPr>
            <a:r>
              <a:rPr lang="it-IT" sz="2400" u="none" dirty="0"/>
              <a:t>Gli identificatori non possono inoltre coincidere con le parole riservate del linguaggio.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normAutofit fontScale="90000"/>
          </a:bodyPr>
          <a:lstStyle/>
          <a:p>
            <a:r>
              <a:rPr lang="it-IT" dirty="0" smtClean="0">
                <a:solidFill>
                  <a:schemeClr val="accent1">
                    <a:lumMod val="75000"/>
                  </a:schemeClr>
                </a:solidFill>
              </a:rPr>
              <a:t>LE APPLICAZIONI WEB</a:t>
            </a:r>
            <a:endParaRPr lang="it-IT" dirty="0">
              <a:solidFill>
                <a:schemeClr val="accent1">
                  <a:lumMod val="75000"/>
                </a:schemeClr>
              </a:solidFill>
            </a:endParaRPr>
          </a:p>
        </p:txBody>
      </p:sp>
      <p:sp>
        <p:nvSpPr>
          <p:cNvPr id="3" name="Segnaposto contenuto 2"/>
          <p:cNvSpPr>
            <a:spLocks noGrp="1"/>
          </p:cNvSpPr>
          <p:nvPr>
            <p:ph idx="1"/>
          </p:nvPr>
        </p:nvSpPr>
        <p:spPr>
          <a:xfrm>
            <a:off x="457200" y="1409923"/>
            <a:ext cx="8229600" cy="3394075"/>
          </a:xfrm>
        </p:spPr>
        <p:txBody>
          <a:bodyPr>
            <a:noAutofit/>
          </a:bodyPr>
          <a:lstStyle/>
          <a:p>
            <a:r>
              <a:rPr lang="it-IT" sz="2400" dirty="0" smtClean="0"/>
              <a:t>Programmare per il web significa scrivere due applicazioni in grado di comunicare tra loro: </a:t>
            </a:r>
          </a:p>
          <a:p>
            <a:pPr lvl="1"/>
            <a:r>
              <a:rPr lang="it-IT" sz="2000" dirty="0" smtClean="0"/>
              <a:t>un’ applicazione client che invia richieste (e interpreta le risposte) e </a:t>
            </a:r>
          </a:p>
          <a:p>
            <a:pPr lvl="1"/>
            <a:r>
              <a:rPr lang="it-IT" sz="2000" dirty="0" smtClean="0"/>
              <a:t>un’ applicazione server che riceve le richieste dell’applicazione client, prepara le risposte e le invia al client. </a:t>
            </a:r>
          </a:p>
          <a:p>
            <a:r>
              <a:rPr lang="it-IT" sz="2400" dirty="0" smtClean="0"/>
              <a:t>Programmare per il web quindi implica necessariamente saper scrivere entrambi i tipi di applicazione. </a:t>
            </a:r>
            <a:endParaRPr lang="it-IT" sz="24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ellular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383811">
            <a:off x="4126652" y="1731833"/>
            <a:ext cx="5142339" cy="2451772"/>
          </a:xfrm>
          <a:prstGeom prst="rect">
            <a:avLst/>
          </a:prstGeom>
          <a:noFill/>
          <a:ln w="9525">
            <a:noFill/>
            <a:miter lim="800000"/>
            <a:headEnd/>
            <a:tailEnd/>
          </a:ln>
        </p:spPr>
      </p:pic>
      <p:sp>
        <p:nvSpPr>
          <p:cNvPr id="34819" name="Rectangle 3"/>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300" dirty="0" smtClean="0">
                <a:solidFill>
                  <a:srgbClr val="006699"/>
                </a:solidFill>
              </a:rPr>
              <a:t>VARIABILI</a:t>
            </a:r>
            <a:endParaRPr lang="it-IT" sz="4400" u="none" spc="300" dirty="0">
              <a:solidFill>
                <a:srgbClr val="006699"/>
              </a:solidFill>
            </a:endParaRPr>
          </a:p>
        </p:txBody>
      </p:sp>
      <p:sp>
        <p:nvSpPr>
          <p:cNvPr id="34820" name="Rectangle 4"/>
          <p:cNvSpPr>
            <a:spLocks noChangeArrowheads="1"/>
          </p:cNvSpPr>
          <p:nvPr/>
        </p:nvSpPr>
        <p:spPr bwMode="auto">
          <a:xfrm>
            <a:off x="250953" y="1563638"/>
            <a:ext cx="4969119" cy="3509963"/>
          </a:xfrm>
          <a:prstGeom prst="rect">
            <a:avLst/>
          </a:prstGeom>
          <a:noFill/>
          <a:ln w="9525">
            <a:noFill/>
            <a:miter lim="800000"/>
            <a:headEnd/>
            <a:tailEnd/>
          </a:ln>
        </p:spPr>
        <p:txBody>
          <a:bodyPr/>
          <a:lstStyle/>
          <a:p>
            <a:pPr marL="342900" indent="-342900">
              <a:spcBef>
                <a:spcPct val="20000"/>
              </a:spcBef>
            </a:pPr>
            <a:r>
              <a:rPr lang="it-IT" sz="1600" u="none" dirty="0"/>
              <a:t>	Pensiamo a quando salviamo un numero di telefono del nostro amico Mario sul cellulare; se vogliamo chiamare il nostro amico, basterà inserire il suo nome (Mario, nome della </a:t>
            </a:r>
            <a:r>
              <a:rPr lang="it-IT" sz="1600" b="1" u="none" dirty="0">
                <a:solidFill>
                  <a:srgbClr val="006699"/>
                </a:solidFill>
              </a:rPr>
              <a:t>variabile</a:t>
            </a:r>
            <a:r>
              <a:rPr lang="it-IT" sz="1600" u="none" dirty="0"/>
              <a:t>) ed il cellulare comporrà automaticamente il numero di telefono (</a:t>
            </a:r>
            <a:r>
              <a:rPr lang="it-IT" sz="1600" b="1" u="none" dirty="0">
                <a:solidFill>
                  <a:srgbClr val="006699"/>
                </a:solidFill>
              </a:rPr>
              <a:t>valore</a:t>
            </a:r>
            <a:r>
              <a:rPr lang="it-IT" sz="1600" u="none" dirty="0"/>
              <a:t> della variabile). Se per qualche ragione Mario cambierà numero di telefono, modificherò il contenuto della mia rubrica (cambierò il valore della variabile). In questa maniera senza modificare le mie abitudini (inserirò sempre Mario) il mio cellulare comporrà il nuovo numero.</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VARIABILI</a:t>
            </a:r>
            <a:endParaRPr lang="it-IT" sz="4400" u="none" spc="600" dirty="0">
              <a:solidFill>
                <a:srgbClr val="006699"/>
              </a:solidFill>
            </a:endParaRPr>
          </a:p>
        </p:txBody>
      </p:sp>
      <p:sp>
        <p:nvSpPr>
          <p:cNvPr id="35843" name="Rectangle 3"/>
          <p:cNvSpPr>
            <a:spLocks noChangeArrowheads="1"/>
          </p:cNvSpPr>
          <p:nvPr/>
        </p:nvSpPr>
        <p:spPr bwMode="auto">
          <a:xfrm>
            <a:off x="457200" y="1221582"/>
            <a:ext cx="836295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Una variabile è composta da due elementi: il suo </a:t>
            </a:r>
            <a:r>
              <a:rPr lang="it-IT" sz="2400" b="1" u="none" dirty="0">
                <a:solidFill>
                  <a:srgbClr val="006699"/>
                </a:solidFill>
              </a:rPr>
              <a:t>nome</a:t>
            </a:r>
            <a:r>
              <a:rPr lang="it-IT" sz="2400" u="none" dirty="0"/>
              <a:t> e il suo </a:t>
            </a:r>
            <a:r>
              <a:rPr lang="it-IT" sz="2400" b="1" u="none" dirty="0">
                <a:solidFill>
                  <a:srgbClr val="006699"/>
                </a:solidFill>
              </a:rPr>
              <a:t>valore</a:t>
            </a:r>
            <a:r>
              <a:rPr lang="it-IT" sz="2400" u="none" dirty="0"/>
              <a:t>; come ho visto nell’esempio del cellulare in un programma posso usare i nomi delle variabili al posto dei valori che rappresentano. </a:t>
            </a:r>
          </a:p>
          <a:p>
            <a:pPr marL="342900" indent="-342900">
              <a:spcBef>
                <a:spcPct val="20000"/>
              </a:spcBef>
              <a:buFontTx/>
              <a:buChar char="•"/>
            </a:pPr>
            <a:r>
              <a:rPr lang="it-IT" sz="2400" u="none" dirty="0"/>
              <a:t>Ho la possibilità di usare simboli mnemonici al posto di numeri e stringhe di grande entità o difficili da ricordare. </a:t>
            </a:r>
          </a:p>
          <a:p>
            <a:pPr marL="342900" indent="-342900">
              <a:spcBef>
                <a:spcPct val="20000"/>
              </a:spcBef>
              <a:buFontTx/>
              <a:buChar char="•"/>
            </a:pPr>
            <a:r>
              <a:rPr lang="it-IT" sz="2400" u="none" dirty="0"/>
              <a:t>Ho la possibilità di usare il nome della variabile al posto del suo valore per eseguirvi sopra delle operazioni, e generalizzare l’elaborazione.</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73529"/>
            <a:ext cx="8229600" cy="489701"/>
          </a:xfrm>
        </p:spPr>
        <p:txBody>
          <a:bodyPr/>
          <a:lstStyle/>
          <a:p>
            <a:r>
              <a:rPr lang="it-IT" dirty="0" smtClean="0">
                <a:solidFill>
                  <a:srgbClr val="006699"/>
                </a:solidFill>
              </a:rPr>
              <a:t>variabili</a:t>
            </a:r>
            <a:endParaRPr lang="it-IT" dirty="0">
              <a:solidFill>
                <a:srgbClr val="006699"/>
              </a:solidFill>
            </a:endParaRPr>
          </a:p>
        </p:txBody>
      </p:sp>
      <p:sp>
        <p:nvSpPr>
          <p:cNvPr id="3" name="Segnaposto contenuto 2"/>
          <p:cNvSpPr>
            <a:spLocks noGrp="1"/>
          </p:cNvSpPr>
          <p:nvPr>
            <p:ph idx="1"/>
          </p:nvPr>
        </p:nvSpPr>
        <p:spPr>
          <a:xfrm>
            <a:off x="457200" y="1200152"/>
            <a:ext cx="8229600" cy="1695635"/>
          </a:xfrm>
        </p:spPr>
        <p:txBody>
          <a:bodyPr/>
          <a:lstStyle/>
          <a:p>
            <a:r>
              <a:rPr lang="it-IT" sz="2400" dirty="0" smtClean="0"/>
              <a:t>Prima di usare una variabile la dichiaro usando l’istruzione </a:t>
            </a:r>
            <a:r>
              <a:rPr lang="it-IT" sz="2400" b="1" dirty="0" smtClean="0">
                <a:solidFill>
                  <a:srgbClr val="006699"/>
                </a:solidFill>
              </a:rPr>
              <a:t>var.</a:t>
            </a:r>
          </a:p>
          <a:p>
            <a:r>
              <a:rPr lang="it-IT" sz="2400" dirty="0" smtClean="0"/>
              <a:t>Per assegnare alla variabile un valore utilizzo l’operatore di assegnazione (“</a:t>
            </a:r>
            <a:r>
              <a:rPr lang="it-IT" sz="2400" b="1" dirty="0" smtClean="0">
                <a:solidFill>
                  <a:srgbClr val="FF0000"/>
                </a:solidFill>
              </a:rPr>
              <a:t>=</a:t>
            </a:r>
            <a:r>
              <a:rPr lang="it-IT" sz="2400" dirty="0" smtClean="0"/>
              <a:t>“).</a:t>
            </a:r>
          </a:p>
        </p:txBody>
      </p:sp>
      <p:sp>
        <p:nvSpPr>
          <p:cNvPr id="4" name="Rettangolo 3"/>
          <p:cNvSpPr/>
          <p:nvPr/>
        </p:nvSpPr>
        <p:spPr>
          <a:xfrm>
            <a:off x="755576" y="2859782"/>
            <a:ext cx="7632848" cy="1938992"/>
          </a:xfrm>
          <a:prstGeom prst="rect">
            <a:avLst/>
          </a:prstGeom>
          <a:solidFill>
            <a:srgbClr val="FFFF99"/>
          </a:solidFill>
          <a:ln>
            <a:solidFill>
              <a:schemeClr val="tx1"/>
            </a:solidFill>
            <a:prstDash val="dash"/>
          </a:ln>
        </p:spPr>
        <p:txBody>
          <a:bodyPr wrap="square">
            <a:spAutoFit/>
          </a:bodyPr>
          <a:lstStyle/>
          <a:p>
            <a:r>
              <a:rPr lang="it-IT" sz="2000" b="1" dirty="0" smtClean="0">
                <a:latin typeface="Courier New" pitchFamily="49" charset="0"/>
                <a:cs typeface="Courier New" pitchFamily="49" charset="0"/>
              </a:rPr>
              <a:t>// creo una variabile che si chiama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a:t>
            </a:r>
            <a:br>
              <a:rPr lang="it-IT" sz="2000" b="1" dirty="0" smtClean="0">
                <a:latin typeface="Courier New" pitchFamily="49" charset="0"/>
                <a:cs typeface="Courier New" pitchFamily="49" charset="0"/>
              </a:rPr>
            </a:br>
            <a:r>
              <a:rPr lang="it-IT" sz="2000" b="1" dirty="0" err="1" smtClean="0">
                <a:latin typeface="Courier New" pitchFamily="49" charset="0"/>
                <a:cs typeface="Courier New" pitchFamily="49" charset="0"/>
              </a:rPr>
              <a:t>var</a:t>
            </a:r>
            <a:r>
              <a:rPr lang="it-IT" sz="2000" b="1" dirty="0" smtClean="0">
                <a:latin typeface="Courier New" pitchFamily="49" charset="0"/>
                <a:cs typeface="Courier New" pitchFamily="49" charset="0"/>
              </a:rPr>
              <a:t>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 </a:t>
            </a:r>
            <a:br>
              <a:rPr lang="it-IT" sz="2000" b="1" dirty="0" smtClean="0">
                <a:latin typeface="Courier New" pitchFamily="49" charset="0"/>
                <a:cs typeface="Courier New" pitchFamily="49" charset="0"/>
              </a:rPr>
            </a:br>
            <a:r>
              <a:rPr lang="it-IT" sz="2000" b="1" dirty="0" smtClean="0">
                <a:latin typeface="Courier New" pitchFamily="49" charset="0"/>
                <a:cs typeface="Courier New" pitchFamily="49" charset="0"/>
              </a:rPr>
              <a:t/>
            </a:r>
            <a:br>
              <a:rPr lang="it-IT" sz="2000" b="1" dirty="0" smtClean="0">
                <a:latin typeface="Courier New" pitchFamily="49" charset="0"/>
                <a:cs typeface="Courier New" pitchFamily="49" charset="0"/>
              </a:rPr>
            </a:br>
            <a:r>
              <a:rPr lang="it-IT" sz="2000" b="1" dirty="0" smtClean="0">
                <a:latin typeface="Courier New" pitchFamily="49" charset="0"/>
                <a:cs typeface="Courier New" pitchFamily="49" charset="0"/>
              </a:rPr>
              <a:t>//assegno a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 il contenuto “Pippo"</a:t>
            </a:r>
            <a:br>
              <a:rPr lang="it-IT" sz="2000" b="1" dirty="0" smtClean="0">
                <a:latin typeface="Courier New" pitchFamily="49" charset="0"/>
                <a:cs typeface="Courier New" pitchFamily="49" charset="0"/>
              </a:rPr>
            </a:b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"Pippo"; </a:t>
            </a:r>
            <a:br>
              <a:rPr lang="it-IT" sz="2000" b="1" dirty="0" smtClean="0">
                <a:latin typeface="Courier New" pitchFamily="49" charset="0"/>
                <a:cs typeface="Courier New" pitchFamily="49" charset="0"/>
              </a:rPr>
            </a:br>
            <a:endParaRPr lang="it-IT" sz="2000"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51879"/>
            <a:ext cx="8229600" cy="435695"/>
          </a:xfrm>
        </p:spPr>
        <p:txBody>
          <a:bodyPr/>
          <a:lstStyle/>
          <a:p>
            <a:r>
              <a:rPr lang="it-IT" dirty="0" smtClean="0">
                <a:solidFill>
                  <a:srgbClr val="006699"/>
                </a:solidFill>
              </a:rPr>
              <a:t>TIPI IN JAVASCRIPT</a:t>
            </a:r>
            <a:endParaRPr lang="it-IT" dirty="0">
              <a:solidFill>
                <a:srgbClr val="006699"/>
              </a:solidFill>
            </a:endParaRPr>
          </a:p>
        </p:txBody>
      </p:sp>
      <p:graphicFrame>
        <p:nvGraphicFramePr>
          <p:cNvPr id="4" name="Segnaposto contenuto 3"/>
          <p:cNvGraphicFramePr>
            <a:graphicFrameLocks noGrp="1"/>
          </p:cNvGraphicFramePr>
          <p:nvPr>
            <p:ph idx="1"/>
          </p:nvPr>
        </p:nvGraphicFramePr>
        <p:xfrm>
          <a:off x="539555" y="1080335"/>
          <a:ext cx="8136903" cy="3715589"/>
        </p:xfrm>
        <a:graphic>
          <a:graphicData uri="http://schemas.openxmlformats.org/drawingml/2006/table">
            <a:tbl>
              <a:tblPr bandRow="1">
                <a:tableStyleId>{3C2FFA5D-87B4-456A-9821-1D502468CF0F}</a:tableStyleId>
              </a:tblPr>
              <a:tblGrid>
                <a:gridCol w="1008109"/>
                <a:gridCol w="4416493"/>
                <a:gridCol w="2712301"/>
              </a:tblGrid>
              <a:tr h="240259">
                <a:tc>
                  <a:txBody>
                    <a:bodyPr/>
                    <a:lstStyle/>
                    <a:p>
                      <a:pPr algn="l"/>
                      <a:r>
                        <a:rPr lang="it-IT" sz="1200" dirty="0">
                          <a:solidFill>
                            <a:schemeClr val="bg1"/>
                          </a:solidFill>
                        </a:rPr>
                        <a:t>Tipo di dati</a:t>
                      </a:r>
                    </a:p>
                  </a:txBody>
                  <a:tcPr anchor="ctr">
                    <a:solidFill>
                      <a:srgbClr val="006699"/>
                    </a:solidFill>
                  </a:tcPr>
                </a:tc>
                <a:tc>
                  <a:txBody>
                    <a:bodyPr/>
                    <a:lstStyle/>
                    <a:p>
                      <a:pPr algn="l"/>
                      <a:r>
                        <a:rPr lang="it-IT" sz="1200" dirty="0">
                          <a:solidFill>
                            <a:schemeClr val="bg1"/>
                          </a:solidFill>
                        </a:rPr>
                        <a:t>Spiegazione</a:t>
                      </a:r>
                    </a:p>
                  </a:txBody>
                  <a:tcPr anchor="ctr">
                    <a:solidFill>
                      <a:srgbClr val="006699"/>
                    </a:solidFill>
                  </a:tcPr>
                </a:tc>
                <a:tc>
                  <a:txBody>
                    <a:bodyPr/>
                    <a:lstStyle/>
                    <a:p>
                      <a:pPr algn="l"/>
                      <a:r>
                        <a:rPr lang="it-IT" sz="1200" dirty="0">
                          <a:solidFill>
                            <a:schemeClr val="bg1"/>
                          </a:solidFill>
                        </a:rPr>
                        <a:t>Esempio</a:t>
                      </a:r>
                    </a:p>
                  </a:txBody>
                  <a:tcPr anchor="ctr">
                    <a:solidFill>
                      <a:srgbClr val="006699"/>
                    </a:solidFill>
                  </a:tcPr>
                </a:tc>
              </a:tr>
              <a:tr h="240259">
                <a:tc>
                  <a:txBody>
                    <a:bodyPr/>
                    <a:lstStyle/>
                    <a:p>
                      <a:pPr algn="l"/>
                      <a:r>
                        <a:rPr lang="it-IT" sz="1200" dirty="0" err="1" smtClean="0"/>
                        <a:t>Number</a:t>
                      </a:r>
                      <a:endParaRPr lang="it-IT" sz="1200" dirty="0"/>
                    </a:p>
                  </a:txBody>
                  <a:tcPr/>
                </a:tc>
                <a:tc>
                  <a:txBody>
                    <a:bodyPr/>
                    <a:lstStyle/>
                    <a:p>
                      <a:pPr algn="l"/>
                      <a:r>
                        <a:rPr lang="it-IT" sz="1200"/>
                        <a:t>Qualsiasi valore numerico</a:t>
                      </a:r>
                    </a:p>
                  </a:txBody>
                  <a:tcPr/>
                </a:tc>
                <a:tc>
                  <a:txBody>
                    <a:bodyPr/>
                    <a:lstStyle/>
                    <a:p>
                      <a:pPr algn="l"/>
                      <a:r>
                        <a:rPr lang="it-IT" sz="1200"/>
                        <a:t>miaVariabile=300;</a:t>
                      </a:r>
                    </a:p>
                  </a:txBody>
                  <a:tcPr/>
                </a:tc>
              </a:tr>
              <a:tr h="240259">
                <a:tc>
                  <a:txBody>
                    <a:bodyPr/>
                    <a:lstStyle/>
                    <a:p>
                      <a:pPr algn="l"/>
                      <a:r>
                        <a:rPr lang="it-IT" sz="1200" dirty="0" err="1" smtClean="0"/>
                        <a:t>Number</a:t>
                      </a:r>
                      <a:endParaRPr lang="it-IT" sz="1200" dirty="0"/>
                    </a:p>
                  </a:txBody>
                  <a:tcPr/>
                </a:tc>
                <a:tc>
                  <a:txBody>
                    <a:bodyPr/>
                    <a:lstStyle/>
                    <a:p>
                      <a:pPr algn="l"/>
                      <a:r>
                        <a:rPr lang="it-IT" sz="1200"/>
                        <a:t>Numeri con virgola</a:t>
                      </a:r>
                    </a:p>
                  </a:txBody>
                  <a:tcPr/>
                </a:tc>
                <a:tc>
                  <a:txBody>
                    <a:bodyPr/>
                    <a:lstStyle/>
                    <a:p>
                      <a:pPr algn="l"/>
                      <a:r>
                        <a:rPr lang="it-IT" sz="1200"/>
                        <a:t>miaVariabile=12.5;</a:t>
                      </a:r>
                    </a:p>
                  </a:txBody>
                  <a:tcPr/>
                </a:tc>
              </a:tr>
              <a:tr h="400431">
                <a:tc>
                  <a:txBody>
                    <a:bodyPr/>
                    <a:lstStyle/>
                    <a:p>
                      <a:pPr algn="l"/>
                      <a:r>
                        <a:rPr lang="it-IT" sz="1200" dirty="0" err="1" smtClean="0"/>
                        <a:t>String</a:t>
                      </a:r>
                      <a:endParaRPr lang="it-IT" sz="1200" dirty="0"/>
                    </a:p>
                  </a:txBody>
                  <a:tcPr/>
                </a:tc>
                <a:tc>
                  <a:txBody>
                    <a:bodyPr/>
                    <a:lstStyle/>
                    <a:p>
                      <a:pPr algn="l"/>
                      <a:r>
                        <a:rPr lang="it-IT" sz="1200"/>
                        <a:t>Qualsiasi valore letterale. È una sequenza di caratteri, racchiusa tra virgolette.</a:t>
                      </a:r>
                    </a:p>
                  </a:txBody>
                  <a:tcPr/>
                </a:tc>
                <a:tc>
                  <a:txBody>
                    <a:bodyPr/>
                    <a:lstStyle/>
                    <a:p>
                      <a:pPr algn="l"/>
                      <a:r>
                        <a:rPr lang="it-IT" sz="1200"/>
                        <a:t>miaVariabile="Wolfgang";</a:t>
                      </a:r>
                    </a:p>
                  </a:txBody>
                  <a:tcPr/>
                </a:tc>
              </a:tr>
              <a:tr h="400431">
                <a:tc>
                  <a:txBody>
                    <a:bodyPr/>
                    <a:lstStyle/>
                    <a:p>
                      <a:pPr algn="l"/>
                      <a:r>
                        <a:rPr lang="it-IT" sz="1200" dirty="0" err="1" smtClean="0"/>
                        <a:t>Null</a:t>
                      </a:r>
                      <a:endParaRPr lang="it-IT" sz="1200" dirty="0"/>
                    </a:p>
                  </a:txBody>
                  <a:tcPr/>
                </a:tc>
                <a:tc>
                  <a:txBody>
                    <a:bodyPr/>
                    <a:lstStyle/>
                    <a:p>
                      <a:pPr algn="l"/>
                      <a:r>
                        <a:rPr lang="it-IT" sz="1200"/>
                        <a:t>È uno speciale tipo di dato che indica l’assenza di alcun valore (“è il nulla”). Non è lo zero.</a:t>
                      </a:r>
                    </a:p>
                  </a:txBody>
                  <a:tcPr/>
                </a:tc>
                <a:tc>
                  <a:txBody>
                    <a:bodyPr/>
                    <a:lstStyle/>
                    <a:p>
                      <a:pPr algn="l"/>
                      <a:r>
                        <a:rPr lang="it-IT" sz="1200"/>
                        <a:t>miaVariabile=null;</a:t>
                      </a:r>
                    </a:p>
                  </a:txBody>
                  <a:tcPr/>
                </a:tc>
              </a:tr>
              <a:tr h="880949">
                <a:tc>
                  <a:txBody>
                    <a:bodyPr/>
                    <a:lstStyle/>
                    <a:p>
                      <a:pPr algn="l"/>
                      <a:r>
                        <a:rPr lang="it-IT" sz="1200" dirty="0" err="1" smtClean="0"/>
                        <a:t>Boolean</a:t>
                      </a:r>
                      <a:endParaRPr lang="it-IT" sz="1200" dirty="0"/>
                    </a:p>
                  </a:txBody>
                  <a:tcPr/>
                </a:tc>
                <a:tc>
                  <a:txBody>
                    <a:bodyPr/>
                    <a:lstStyle/>
                    <a:p>
                      <a:pPr algn="l"/>
                      <a:r>
                        <a:rPr lang="it-IT" sz="1200" dirty="0"/>
                        <a:t>È uno tipo di dato che indica uno stato. Di fatto un valore booleano può assumere solo due valori: acceso (vero), spento (falso). È il classico “interruttore della luce”.</a:t>
                      </a:r>
                    </a:p>
                  </a:txBody>
                  <a:tcPr/>
                </a:tc>
                <a:tc>
                  <a:txBody>
                    <a:bodyPr/>
                    <a:lstStyle/>
                    <a:p>
                      <a:pPr algn="l"/>
                      <a:r>
                        <a:rPr lang="it-IT" sz="1200" dirty="0"/>
                        <a:t>//Vero:</a:t>
                      </a:r>
                      <a:br>
                        <a:rPr lang="it-IT" sz="1200" dirty="0"/>
                      </a:br>
                      <a:r>
                        <a:rPr lang="it-IT" sz="1200" dirty="0" err="1"/>
                        <a:t>miaVariabile=true</a:t>
                      </a:r>
                      <a:r>
                        <a:rPr lang="it-IT" sz="1200" dirty="0" smtClean="0"/>
                        <a:t>;</a:t>
                      </a:r>
                      <a:r>
                        <a:rPr lang="it-IT" sz="1200" dirty="0"/>
                        <a:t/>
                      </a:r>
                      <a:br>
                        <a:rPr lang="it-IT" sz="1200" dirty="0"/>
                      </a:br>
                      <a:r>
                        <a:rPr lang="it-IT" sz="1200" dirty="0"/>
                        <a:t>//Falso:</a:t>
                      </a:r>
                      <a:br>
                        <a:rPr lang="it-IT" sz="1200" dirty="0"/>
                      </a:br>
                      <a:r>
                        <a:rPr lang="it-IT" sz="1200" dirty="0" err="1"/>
                        <a:t>miaVariabile=false</a:t>
                      </a:r>
                      <a:r>
                        <a:rPr lang="it-IT" sz="1200" dirty="0" smtClean="0"/>
                        <a:t>;</a:t>
                      </a:r>
                      <a:endParaRPr lang="it-IT" sz="1200" dirty="0"/>
                    </a:p>
                  </a:txBody>
                  <a:tcPr/>
                </a:tc>
              </a:tr>
              <a:tr h="560604">
                <a:tc>
                  <a:txBody>
                    <a:bodyPr/>
                    <a:lstStyle/>
                    <a:p>
                      <a:pPr algn="l"/>
                      <a:r>
                        <a:rPr lang="it-IT" sz="1200" dirty="0" err="1" smtClean="0"/>
                        <a:t>Object</a:t>
                      </a:r>
                      <a:endParaRPr lang="it-IT" sz="1200" dirty="0"/>
                    </a:p>
                  </a:txBody>
                  <a:tcPr/>
                </a:tc>
                <a:tc>
                  <a:txBody>
                    <a:bodyPr/>
                    <a:lstStyle/>
                    <a:p>
                      <a:pPr algn="l"/>
                      <a:r>
                        <a:rPr lang="it-IT" sz="1200" dirty="0" err="1" smtClean="0"/>
                        <a:t>Array</a:t>
                      </a:r>
                      <a:r>
                        <a:rPr lang="it-IT" sz="1200" dirty="0" smtClean="0"/>
                        <a:t> (Elenco di valor)i</a:t>
                      </a:r>
                      <a:endParaRPr lang="it-IT" sz="1200" dirty="0"/>
                    </a:p>
                  </a:txBody>
                  <a:tcPr/>
                </a:tc>
                <a:tc>
                  <a:txBody>
                    <a:bodyPr/>
                    <a:lstStyle/>
                    <a:p>
                      <a:pPr algn="l"/>
                      <a:r>
                        <a:rPr lang="it-IT" sz="1200" dirty="0" err="1" smtClean="0"/>
                        <a:t>miaVariabile=</a:t>
                      </a:r>
                      <a:r>
                        <a:rPr lang="it-IT" sz="1200" dirty="0" smtClean="0"/>
                        <a:t>[‘lunedì’, ’martedì’, ‘mercoledì’, ‘giovedì’, ‘venerdì’,</a:t>
                      </a:r>
                      <a:r>
                        <a:rPr lang="it-IT" sz="1200" baseline="0" dirty="0" smtClean="0"/>
                        <a:t> ‘sabato’, ‘domenica’] </a:t>
                      </a:r>
                      <a:endParaRPr lang="it-IT" sz="1200" dirty="0"/>
                    </a:p>
                  </a:txBody>
                  <a:tcPr/>
                </a:tc>
              </a:tr>
              <a:tr h="400431">
                <a:tc>
                  <a:txBody>
                    <a:bodyPr/>
                    <a:lstStyle/>
                    <a:p>
                      <a:pPr algn="l"/>
                      <a:r>
                        <a:rPr lang="it-IT" sz="1200" dirty="0" err="1" smtClean="0"/>
                        <a:t>Object</a:t>
                      </a:r>
                      <a:endParaRPr lang="it-IT" sz="1200" dirty="0"/>
                    </a:p>
                  </a:txBody>
                  <a:tcPr/>
                </a:tc>
                <a:tc>
                  <a:txBody>
                    <a:bodyPr/>
                    <a:lstStyle/>
                    <a:p>
                      <a:pPr algn="l"/>
                      <a:r>
                        <a:rPr lang="it-IT" sz="1200" dirty="0" smtClean="0"/>
                        <a:t>Informazione complessa</a:t>
                      </a:r>
                      <a:endParaRPr lang="it-IT" sz="1200" dirty="0"/>
                    </a:p>
                  </a:txBody>
                  <a:tcPr/>
                </a:tc>
                <a:tc>
                  <a:txBody>
                    <a:bodyPr/>
                    <a:lstStyle/>
                    <a:p>
                      <a:pPr algn="l"/>
                      <a:r>
                        <a:rPr lang="it-IT" sz="1200" dirty="0" err="1" smtClean="0"/>
                        <a:t>miaVariabile</a:t>
                      </a:r>
                      <a:r>
                        <a:rPr lang="it-IT" sz="1200" dirty="0" smtClean="0"/>
                        <a:t> = {nome:”Mario”, cognome:”Rossi”, </a:t>
                      </a:r>
                      <a:r>
                        <a:rPr lang="it-IT" sz="1200" dirty="0" err="1" smtClean="0"/>
                        <a:t>eta</a:t>
                      </a:r>
                      <a:r>
                        <a:rPr lang="it-IT" sz="1200" dirty="0" smtClean="0"/>
                        <a:t>:25}</a:t>
                      </a:r>
                      <a:endParaRPr lang="it-IT" sz="1200" dirty="0"/>
                    </a:p>
                  </a:txBody>
                  <a:tcPr/>
                </a:tc>
              </a:tr>
            </a:tbl>
          </a:graphicData>
        </a:graphic>
      </p:graphicFrame>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1510"/>
            <a:ext cx="8229600" cy="489701"/>
          </a:xfrm>
        </p:spPr>
        <p:txBody>
          <a:bodyPr/>
          <a:lstStyle/>
          <a:p>
            <a:r>
              <a:rPr lang="it-IT" dirty="0" smtClean="0">
                <a:solidFill>
                  <a:srgbClr val="006699"/>
                </a:solidFill>
              </a:rPr>
              <a:t>eventi</a:t>
            </a:r>
            <a:endParaRPr lang="it-IT" dirty="0">
              <a:solidFill>
                <a:srgbClr val="006699"/>
              </a:solidFill>
            </a:endParaRPr>
          </a:p>
        </p:txBody>
      </p:sp>
      <p:graphicFrame>
        <p:nvGraphicFramePr>
          <p:cNvPr id="4" name="Segnaposto contenuto 3"/>
          <p:cNvGraphicFramePr>
            <a:graphicFrameLocks noGrp="1"/>
          </p:cNvGraphicFramePr>
          <p:nvPr>
            <p:ph idx="1"/>
          </p:nvPr>
        </p:nvGraphicFramePr>
        <p:xfrm>
          <a:off x="395536" y="1000110"/>
          <a:ext cx="8352928" cy="3803888"/>
        </p:xfrm>
        <a:graphic>
          <a:graphicData uri="http://schemas.openxmlformats.org/drawingml/2006/table">
            <a:tbl>
              <a:tblPr>
                <a:tableStyleId>{8A107856-5554-42FB-B03E-39F5DBC370BA}</a:tableStyleId>
              </a:tblPr>
              <a:tblGrid>
                <a:gridCol w="1296144"/>
                <a:gridCol w="3096344"/>
                <a:gridCol w="3960440"/>
              </a:tblGrid>
              <a:tr h="265263">
                <a:tc>
                  <a:txBody>
                    <a:bodyPr/>
                    <a:lstStyle/>
                    <a:p>
                      <a:r>
                        <a:rPr lang="it-IT" sz="1200" b="1" dirty="0" smtClean="0">
                          <a:solidFill>
                            <a:schemeClr val="bg1">
                              <a:lumMod val="95000"/>
                            </a:schemeClr>
                          </a:solidFill>
                        </a:rPr>
                        <a:t>evento</a:t>
                      </a:r>
                      <a:endParaRPr lang="it-IT" sz="1200" b="1" dirty="0">
                        <a:solidFill>
                          <a:schemeClr val="bg1">
                            <a:lumMod val="95000"/>
                          </a:schemeClr>
                        </a:solidFill>
                      </a:endParaRPr>
                    </a:p>
                  </a:txBody>
                  <a:tcPr>
                    <a:solidFill>
                      <a:srgbClr val="006699"/>
                    </a:solidFill>
                  </a:tcPr>
                </a:tc>
                <a:tc>
                  <a:txBody>
                    <a:bodyPr/>
                    <a:lstStyle/>
                    <a:p>
                      <a:r>
                        <a:rPr lang="it-IT" sz="1200" b="1" dirty="0">
                          <a:solidFill>
                            <a:schemeClr val="bg1">
                              <a:lumMod val="95000"/>
                            </a:schemeClr>
                          </a:solidFill>
                        </a:rPr>
                        <a:t>si applica a</a:t>
                      </a:r>
                      <a:r>
                        <a:rPr lang="it-IT" sz="1200" b="1" dirty="0" smtClean="0">
                          <a:solidFill>
                            <a:schemeClr val="bg1">
                              <a:lumMod val="95000"/>
                            </a:schemeClr>
                          </a:solidFill>
                        </a:rPr>
                        <a:t>...</a:t>
                      </a:r>
                      <a:endParaRPr lang="it-IT" sz="1200" b="1" dirty="0">
                        <a:solidFill>
                          <a:schemeClr val="bg1">
                            <a:lumMod val="95000"/>
                          </a:schemeClr>
                        </a:solidFill>
                      </a:endParaRPr>
                    </a:p>
                  </a:txBody>
                  <a:tcPr>
                    <a:solidFill>
                      <a:srgbClr val="006699"/>
                    </a:solidFill>
                  </a:tcPr>
                </a:tc>
                <a:tc>
                  <a:txBody>
                    <a:bodyPr/>
                    <a:lstStyle/>
                    <a:p>
                      <a:r>
                        <a:rPr lang="it-IT" sz="1200" b="1" dirty="0">
                          <a:solidFill>
                            <a:schemeClr val="bg1">
                              <a:lumMod val="95000"/>
                            </a:schemeClr>
                          </a:solidFill>
                        </a:rPr>
                        <a:t>esempio</a:t>
                      </a:r>
                    </a:p>
                  </a:txBody>
                  <a:tcPr>
                    <a:solidFill>
                      <a:srgbClr val="006699"/>
                    </a:solidFill>
                  </a:tcPr>
                </a:tc>
              </a:tr>
              <a:tr h="265263">
                <a:tc>
                  <a:txBody>
                    <a:bodyPr/>
                    <a:lstStyle/>
                    <a:p>
                      <a:r>
                        <a:rPr lang="it-IT" sz="1200" dirty="0" err="1" smtClean="0"/>
                        <a:t>onload</a:t>
                      </a:r>
                      <a:endParaRPr lang="it-IT" sz="1200" dirty="0"/>
                    </a:p>
                  </a:txBody>
                  <a:tcPr/>
                </a:tc>
                <a:tc>
                  <a:txBody>
                    <a:bodyPr/>
                    <a:lstStyle/>
                    <a:p>
                      <a:r>
                        <a:rPr lang="it-IT" sz="1200" dirty="0"/>
                        <a:t>&lt;body</a:t>
                      </a:r>
                      <a:r>
                        <a:rPr lang="it-IT" sz="1200" dirty="0" smtClean="0"/>
                        <a:t>&gt;, &lt;</a:t>
                      </a:r>
                      <a:r>
                        <a:rPr lang="it-IT" sz="1200" dirty="0" err="1"/>
                        <a:t>img</a:t>
                      </a:r>
                      <a:r>
                        <a:rPr lang="it-IT" sz="1200" dirty="0" smtClean="0"/>
                        <a:t>&gt;</a:t>
                      </a:r>
                      <a:endParaRPr lang="it-IT" sz="1200" dirty="0"/>
                    </a:p>
                  </a:txBody>
                  <a:tcPr/>
                </a:tc>
                <a:tc>
                  <a:txBody>
                    <a:bodyPr/>
                    <a:lstStyle/>
                    <a:p>
                      <a:pPr algn="l"/>
                      <a:r>
                        <a:rPr lang="it-IT" sz="1200" dirty="0"/>
                        <a:t>&lt;body </a:t>
                      </a:r>
                      <a:r>
                        <a:rPr lang="it-IT" sz="1200" dirty="0" err="1"/>
                        <a:t>onload=</a:t>
                      </a:r>
                      <a:r>
                        <a:rPr lang="it-IT" sz="1200" dirty="0"/>
                        <a:t>"</a:t>
                      </a:r>
                      <a:r>
                        <a:rPr lang="it-IT" sz="1200" dirty="0" err="1"/>
                        <a:t>alert</a:t>
                      </a:r>
                      <a:r>
                        <a:rPr lang="it-IT" sz="1200" dirty="0"/>
                        <a:t>('ciao</a:t>
                      </a:r>
                      <a:r>
                        <a:rPr lang="it-IT" sz="1200" dirty="0" smtClean="0"/>
                        <a:t>');"&gt;</a:t>
                      </a:r>
                      <a:endParaRPr lang="it-IT" sz="1200" dirty="0"/>
                    </a:p>
                  </a:txBody>
                  <a:tcPr/>
                </a:tc>
              </a:tr>
              <a:tr h="265263">
                <a:tc>
                  <a:txBody>
                    <a:bodyPr/>
                    <a:lstStyle/>
                    <a:p>
                      <a:r>
                        <a:rPr lang="it-IT" sz="1200" dirty="0" err="1"/>
                        <a:t>onunload</a:t>
                      </a:r>
                      <a:endParaRPr lang="it-IT" sz="1200" dirty="0"/>
                    </a:p>
                  </a:txBody>
                  <a:tcPr/>
                </a:tc>
                <a:tc>
                  <a:txBody>
                    <a:bodyPr/>
                    <a:lstStyle/>
                    <a:p>
                      <a:r>
                        <a:rPr lang="it-IT" sz="1200" dirty="0"/>
                        <a:t>&lt;body&gt;</a:t>
                      </a:r>
                    </a:p>
                  </a:txBody>
                  <a:tcPr/>
                </a:tc>
                <a:tc>
                  <a:txBody>
                    <a:bodyPr/>
                    <a:lstStyle/>
                    <a:p>
                      <a:pPr algn="l"/>
                      <a:r>
                        <a:rPr lang="it-IT" sz="1200" dirty="0"/>
                        <a:t>&lt;body </a:t>
                      </a:r>
                      <a:r>
                        <a:rPr lang="it-IT" sz="1200" dirty="0" err="1"/>
                        <a:t>onunload=</a:t>
                      </a:r>
                      <a:r>
                        <a:rPr lang="it-IT" sz="1200" dirty="0"/>
                        <a:t>"</a:t>
                      </a:r>
                      <a:r>
                        <a:rPr lang="it-IT" sz="1200" dirty="0" err="1"/>
                        <a:t>alert</a:t>
                      </a:r>
                      <a:r>
                        <a:rPr lang="it-IT" sz="1200" dirty="0"/>
                        <a:t>('ciao</a:t>
                      </a:r>
                      <a:r>
                        <a:rPr lang="it-IT" sz="1200" dirty="0" smtClean="0"/>
                        <a:t>');“&gt;</a:t>
                      </a:r>
                      <a:endParaRPr lang="it-IT" sz="1200" b="0" dirty="0">
                        <a:latin typeface="Courier New"/>
                      </a:endParaRPr>
                    </a:p>
                  </a:txBody>
                  <a:tcPr/>
                </a:tc>
              </a:tr>
              <a:tr h="329168">
                <a:tc>
                  <a:txBody>
                    <a:bodyPr/>
                    <a:lstStyle/>
                    <a:p>
                      <a:r>
                        <a:rPr lang="it-IT" sz="1200" dirty="0" err="1" smtClean="0"/>
                        <a:t>onmouseover</a:t>
                      </a:r>
                      <a:endParaRPr lang="it-IT" sz="1200" dirty="0"/>
                    </a:p>
                  </a:txBody>
                  <a:tcPr/>
                </a:tc>
                <a:tc>
                  <a:txBody>
                    <a:bodyPr/>
                    <a:lstStyle/>
                    <a:p>
                      <a:r>
                        <a:rPr lang="en-US" sz="1200" dirty="0"/>
                        <a:t>&lt;a</a:t>
                      </a:r>
                      <a:r>
                        <a:rPr lang="en-US" sz="1200" dirty="0" smtClean="0"/>
                        <a:t>&gt;, &lt;</a:t>
                      </a:r>
                      <a:r>
                        <a:rPr lang="en-US" sz="1200" dirty="0"/>
                        <a:t>area</a:t>
                      </a:r>
                      <a:r>
                        <a:rPr lang="en-US" sz="1200" dirty="0" smtClean="0"/>
                        <a:t>&gt;, &lt;</a:t>
                      </a:r>
                      <a:r>
                        <a:rPr lang="en-US" sz="1200" dirty="0"/>
                        <a:t>input&gt; (</a:t>
                      </a:r>
                      <a:r>
                        <a:rPr lang="en-US" sz="1200" dirty="0" smtClean="0"/>
                        <a:t>submit, button, </a:t>
                      </a:r>
                      <a:r>
                        <a:rPr lang="en-US" sz="1200" dirty="0" err="1" smtClean="0"/>
                        <a:t>ecc</a:t>
                      </a:r>
                      <a:r>
                        <a:rPr lang="en-US" sz="1200" dirty="0" smtClean="0"/>
                        <a:t>.)</a:t>
                      </a:r>
                      <a:endParaRPr lang="en-US" sz="1200" dirty="0"/>
                    </a:p>
                  </a:txBody>
                  <a:tcPr/>
                </a:tc>
                <a:tc>
                  <a:txBody>
                    <a:bodyPr/>
                    <a:lstStyle/>
                    <a:p>
                      <a:pPr algn="l"/>
                      <a:r>
                        <a:rPr lang="it-IT" sz="1200"/>
                        <a:t>&lt;a onmouseover="alert('ciao');" href="pagina.html"&gt;</a:t>
                      </a:r>
                      <a:endParaRPr lang="it-IT" sz="1200" b="0">
                        <a:latin typeface="Courier New"/>
                      </a:endParaRPr>
                    </a:p>
                  </a:txBody>
                  <a:tcPr/>
                </a:tc>
              </a:tr>
              <a:tr h="265263">
                <a:tc>
                  <a:txBody>
                    <a:bodyPr/>
                    <a:lstStyle/>
                    <a:p>
                      <a:r>
                        <a:rPr lang="it-IT" sz="1200" dirty="0" err="1" smtClean="0"/>
                        <a:t>onmouseout</a:t>
                      </a:r>
                      <a:endParaRPr lang="it-IT" sz="1200" dirty="0"/>
                    </a:p>
                  </a:txBody>
                  <a:tcPr/>
                </a:tc>
                <a:tc>
                  <a:txBody>
                    <a:bodyPr/>
                    <a:lstStyle/>
                    <a:p>
                      <a:r>
                        <a:rPr lang="it-IT" sz="1200" dirty="0"/>
                        <a:t>&lt;a</a:t>
                      </a:r>
                      <a:r>
                        <a:rPr lang="it-IT" sz="1200" dirty="0" smtClean="0"/>
                        <a:t>&gt;, &lt;</a:t>
                      </a:r>
                      <a:r>
                        <a:rPr lang="it-IT" sz="1200" dirty="0"/>
                        <a:t>area</a:t>
                      </a:r>
                      <a:r>
                        <a:rPr lang="it-IT" sz="1200" dirty="0" smtClean="0"/>
                        <a:t>&gt;, &lt;</a:t>
                      </a:r>
                      <a:r>
                        <a:rPr lang="it-IT" sz="1200" dirty="0"/>
                        <a:t>input</a:t>
                      </a:r>
                      <a:r>
                        <a:rPr lang="it-IT" sz="1200" dirty="0" smtClean="0"/>
                        <a:t>&gt;</a:t>
                      </a:r>
                      <a:endParaRPr lang="it-IT" sz="1200" dirty="0"/>
                    </a:p>
                  </a:txBody>
                  <a:tcPr/>
                </a:tc>
                <a:tc>
                  <a:txBody>
                    <a:bodyPr/>
                    <a:lstStyle/>
                    <a:p>
                      <a:pPr algn="l"/>
                      <a:r>
                        <a:rPr lang="en-US" sz="1200"/>
                        <a:t>&lt;a onmouseout="alert('ciao');" href="pagina.html"&gt;</a:t>
                      </a:r>
                      <a:endParaRPr lang="en-US" sz="1200" b="0">
                        <a:latin typeface="Courier New"/>
                      </a:endParaRPr>
                    </a:p>
                  </a:txBody>
                  <a:tcPr/>
                </a:tc>
              </a:tr>
              <a:tr h="265263">
                <a:tc>
                  <a:txBody>
                    <a:bodyPr/>
                    <a:lstStyle/>
                    <a:p>
                      <a:r>
                        <a:rPr lang="it-IT" sz="1200" dirty="0" err="1"/>
                        <a:t>onclick</a:t>
                      </a:r>
                      <a:endParaRPr lang="it-IT"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&lt;area&gt;, &lt;input&gt;</a:t>
                      </a:r>
                      <a:endParaRPr lang="it-IT" sz="1200" dirty="0"/>
                    </a:p>
                  </a:txBody>
                  <a:tcPr/>
                </a:tc>
                <a:tc>
                  <a:txBody>
                    <a:bodyPr/>
                    <a:lstStyle/>
                    <a:p>
                      <a:pPr algn="l"/>
                      <a:r>
                        <a:rPr lang="en-US" sz="1200" dirty="0"/>
                        <a:t>&lt;a </a:t>
                      </a:r>
                      <a:r>
                        <a:rPr lang="en-US" sz="1200" dirty="0" err="1"/>
                        <a:t>onclick</a:t>
                      </a:r>
                      <a:r>
                        <a:rPr lang="en-US" sz="1200" dirty="0"/>
                        <a:t>="alert('ciao');" </a:t>
                      </a:r>
                      <a:r>
                        <a:rPr lang="en-US" sz="1200" dirty="0" err="1" smtClean="0"/>
                        <a:t>href</a:t>
                      </a:r>
                      <a:r>
                        <a:rPr lang="en-US" sz="1200" dirty="0"/>
                        <a:t>="pagina.html"&gt;</a:t>
                      </a:r>
                      <a:endParaRPr lang="en-US" sz="1200" b="0" dirty="0">
                        <a:latin typeface="Courier New"/>
                      </a:endParaRPr>
                    </a:p>
                  </a:txBody>
                  <a:tcPr/>
                </a:tc>
              </a:tr>
              <a:tr h="265263">
                <a:tc>
                  <a:txBody>
                    <a:bodyPr/>
                    <a:lstStyle/>
                    <a:p>
                      <a:r>
                        <a:rPr lang="it-IT" sz="1200" dirty="0" err="1" smtClean="0"/>
                        <a:t>onkeypress</a:t>
                      </a:r>
                      <a:endParaRPr lang="it-IT"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&lt;area&gt;, &lt;input&gt;, &lt;</a:t>
                      </a:r>
                      <a:r>
                        <a:rPr lang="it-IT" sz="1200" dirty="0" err="1"/>
                        <a:t>div</a:t>
                      </a:r>
                      <a:r>
                        <a:rPr lang="it-IT" sz="1200" dirty="0" smtClean="0"/>
                        <a:t>&gt;</a:t>
                      </a:r>
                      <a:endParaRPr lang="it-IT" sz="1200" dirty="0"/>
                    </a:p>
                  </a:txBody>
                  <a:tcPr/>
                </a:tc>
                <a:tc>
                  <a:txBody>
                    <a:bodyPr/>
                    <a:lstStyle/>
                    <a:p>
                      <a:pPr algn="l"/>
                      <a:r>
                        <a:rPr lang="it-IT" sz="1200" dirty="0"/>
                        <a:t>&lt;</a:t>
                      </a:r>
                      <a:r>
                        <a:rPr lang="it-IT" sz="1200" dirty="0" err="1"/>
                        <a:t>textarea</a:t>
                      </a:r>
                      <a:r>
                        <a:rPr lang="it-IT" sz="1200" dirty="0"/>
                        <a:t> </a:t>
                      </a:r>
                      <a:r>
                        <a:rPr lang="it-IT" sz="1200" dirty="0" err="1"/>
                        <a:t>onkeypress=</a:t>
                      </a:r>
                      <a:r>
                        <a:rPr lang="it-IT" sz="1200" dirty="0"/>
                        <a:t>"</a:t>
                      </a:r>
                      <a:r>
                        <a:rPr lang="it-IT" sz="1200" dirty="0" err="1"/>
                        <a:t>alert</a:t>
                      </a:r>
                      <a:r>
                        <a:rPr lang="it-IT" sz="1200" dirty="0"/>
                        <a:t>('ciao</a:t>
                      </a:r>
                      <a:r>
                        <a:rPr lang="it-IT" sz="1200" dirty="0" smtClean="0"/>
                        <a:t>');“&gt;&lt;/</a:t>
                      </a:r>
                      <a:r>
                        <a:rPr lang="it-IT" sz="1200" dirty="0" err="1"/>
                        <a:t>textarea</a:t>
                      </a:r>
                      <a:r>
                        <a:rPr lang="it-IT" sz="1200" dirty="0"/>
                        <a:t>&gt;</a:t>
                      </a:r>
                      <a:endParaRPr lang="it-IT" sz="1200" b="0" dirty="0">
                        <a:latin typeface="Courier New"/>
                      </a:endParaRPr>
                    </a:p>
                  </a:txBody>
                  <a:tcPr/>
                </a:tc>
              </a:tr>
              <a:tr h="810115">
                <a:tc>
                  <a:txBody>
                    <a:bodyPr/>
                    <a:lstStyle/>
                    <a:p>
                      <a:r>
                        <a:rPr lang="it-IT" sz="1200"/>
                        <a:t>onchange</a:t>
                      </a:r>
                    </a:p>
                  </a:txBody>
                  <a:tcPr/>
                </a:tc>
                <a:tc>
                  <a:txBody>
                    <a:bodyPr/>
                    <a:lstStyle/>
                    <a:p>
                      <a:r>
                        <a:rPr lang="it-IT" sz="1200" dirty="0" smtClean="0"/>
                        <a:t>&lt;</a:t>
                      </a:r>
                      <a:r>
                        <a:rPr lang="it-IT" sz="1200" dirty="0" err="1" smtClean="0"/>
                        <a:t>select</a:t>
                      </a:r>
                      <a:r>
                        <a:rPr lang="it-IT" sz="1200" dirty="0" smtClean="0"/>
                        <a:t>&gt;</a:t>
                      </a:r>
                      <a:endParaRPr lang="it-IT" sz="1200" dirty="0"/>
                    </a:p>
                  </a:txBody>
                  <a:tcPr/>
                </a:tc>
                <a:tc>
                  <a:txBody>
                    <a:bodyPr/>
                    <a:lstStyle/>
                    <a:p>
                      <a:pPr algn="l"/>
                      <a:r>
                        <a:rPr lang="it-IT" sz="1200" dirty="0"/>
                        <a:t>&lt;</a:t>
                      </a:r>
                      <a:r>
                        <a:rPr lang="it-IT" sz="1200" dirty="0" err="1"/>
                        <a:t>select</a:t>
                      </a:r>
                      <a:r>
                        <a:rPr lang="it-IT" sz="1200" dirty="0"/>
                        <a:t> </a:t>
                      </a:r>
                      <a:r>
                        <a:rPr lang="it-IT" sz="1200" dirty="0" err="1"/>
                        <a:t>onchange=</a:t>
                      </a:r>
                      <a:r>
                        <a:rPr lang="it-IT" sz="1200" dirty="0"/>
                        <a:t>"</a:t>
                      </a:r>
                      <a:r>
                        <a:rPr lang="it-IT" sz="1200" dirty="0" err="1"/>
                        <a:t>alert</a:t>
                      </a:r>
                      <a:r>
                        <a:rPr lang="it-IT" sz="1200" dirty="0"/>
                        <a:t>('ciao</a:t>
                      </a:r>
                      <a:r>
                        <a:rPr lang="it-IT" sz="1200" dirty="0" smtClean="0"/>
                        <a:t>');“&gt;</a:t>
                      </a:r>
                      <a:r>
                        <a:rPr lang="it-IT" sz="1200" dirty="0"/>
                        <a:t/>
                      </a:r>
                      <a:br>
                        <a:rPr lang="it-IT" sz="1200" dirty="0"/>
                      </a:br>
                      <a:r>
                        <a:rPr lang="it-IT" sz="1200" dirty="0"/>
                        <a:t> &lt;</a:t>
                      </a:r>
                      <a:r>
                        <a:rPr lang="it-IT" sz="1200" dirty="0" err="1" smtClean="0"/>
                        <a:t>option</a:t>
                      </a:r>
                      <a:r>
                        <a:rPr lang="it-IT" sz="1200" dirty="0" smtClean="0"/>
                        <a:t>&gt;uno</a:t>
                      </a:r>
                      <a:r>
                        <a:rPr lang="it-IT" sz="1200" baseline="0" dirty="0" smtClean="0"/>
                        <a:t>  </a:t>
                      </a:r>
                      <a:r>
                        <a:rPr lang="it-IT" sz="1200" dirty="0" smtClean="0"/>
                        <a:t>&lt;/</a:t>
                      </a:r>
                      <a:r>
                        <a:rPr lang="it-IT" sz="1200" dirty="0" err="1"/>
                        <a:t>option</a:t>
                      </a:r>
                      <a:r>
                        <a:rPr lang="it-IT" sz="1200" dirty="0"/>
                        <a:t>&gt;</a:t>
                      </a:r>
                      <a:br>
                        <a:rPr lang="it-IT" sz="1200" dirty="0"/>
                      </a:br>
                      <a:r>
                        <a:rPr lang="it-IT" sz="1200" dirty="0"/>
                        <a:t> </a:t>
                      </a:r>
                      <a:r>
                        <a:rPr lang="it-IT" sz="1200" dirty="0" smtClean="0"/>
                        <a:t>…..</a:t>
                      </a:r>
                      <a:r>
                        <a:rPr lang="it-IT" sz="1200" dirty="0"/>
                        <a:t/>
                      </a:r>
                      <a:br>
                        <a:rPr lang="it-IT" sz="1200" dirty="0"/>
                      </a:br>
                      <a:r>
                        <a:rPr lang="it-IT" sz="1200" dirty="0"/>
                        <a:t>&lt;/</a:t>
                      </a:r>
                      <a:r>
                        <a:rPr lang="it-IT" sz="1200" dirty="0" err="1"/>
                        <a:t>select</a:t>
                      </a:r>
                      <a:r>
                        <a:rPr lang="it-IT" sz="1200" dirty="0" smtClean="0"/>
                        <a:t>&gt;</a:t>
                      </a:r>
                      <a:endParaRPr lang="it-IT" sz="1200" b="0" dirty="0">
                        <a:latin typeface="Courier New"/>
                      </a:endParaRPr>
                    </a:p>
                  </a:txBody>
                  <a:tcPr/>
                </a:tc>
              </a:tr>
              <a:tr h="442104">
                <a:tc>
                  <a:txBody>
                    <a:bodyPr/>
                    <a:lstStyle/>
                    <a:p>
                      <a:r>
                        <a:rPr lang="it-IT" sz="1200"/>
                        <a:t>onsubmit</a:t>
                      </a:r>
                    </a:p>
                  </a:txBody>
                  <a:tcPr/>
                </a:tc>
                <a:tc>
                  <a:txBody>
                    <a:bodyPr/>
                    <a:lstStyle/>
                    <a:p>
                      <a:r>
                        <a:rPr lang="it-IT" sz="1200" dirty="0"/>
                        <a:t>&lt;</a:t>
                      </a:r>
                      <a:r>
                        <a:rPr lang="it-IT" sz="1200" dirty="0" err="1"/>
                        <a:t>form</a:t>
                      </a:r>
                      <a:r>
                        <a:rPr lang="it-IT" sz="1200" dirty="0"/>
                        <a:t>&gt;</a:t>
                      </a:r>
                    </a:p>
                  </a:txBody>
                  <a:tcPr/>
                </a:tc>
                <a:tc>
                  <a:txBody>
                    <a:bodyPr/>
                    <a:lstStyle/>
                    <a:p>
                      <a:pPr algn="l"/>
                      <a:r>
                        <a:rPr lang="it-IT" sz="1200" dirty="0"/>
                        <a:t>&lt;</a:t>
                      </a:r>
                      <a:r>
                        <a:rPr lang="it-IT" sz="1200" dirty="0" err="1"/>
                        <a:t>form</a:t>
                      </a:r>
                      <a:r>
                        <a:rPr lang="it-IT" sz="1200" dirty="0"/>
                        <a:t> </a:t>
                      </a:r>
                      <a:r>
                        <a:rPr lang="it-IT" sz="1200" dirty="0" err="1"/>
                        <a:t>name=</a:t>
                      </a:r>
                      <a:r>
                        <a:rPr lang="it-IT" sz="1200" dirty="0"/>
                        <a:t>"</a:t>
                      </a:r>
                      <a:r>
                        <a:rPr lang="it-IT" sz="1200" dirty="0" err="1"/>
                        <a:t>mioform</a:t>
                      </a:r>
                      <a:r>
                        <a:rPr lang="it-IT" sz="1200" dirty="0"/>
                        <a:t>" </a:t>
                      </a:r>
                      <a:r>
                        <a:rPr lang="it-IT" sz="1200" dirty="0" err="1" smtClean="0"/>
                        <a:t>action=</a:t>
                      </a:r>
                      <a:r>
                        <a:rPr lang="it-IT" sz="1200" dirty="0" smtClean="0"/>
                        <a:t>"http://...."</a:t>
                      </a:r>
                      <a:r>
                        <a:rPr lang="it-IT" sz="1200" baseline="0" dirty="0" smtClean="0"/>
                        <a:t> </a:t>
                      </a:r>
                      <a:r>
                        <a:rPr lang="it-IT" sz="1200" dirty="0" err="1" smtClean="0"/>
                        <a:t>onsubmit</a:t>
                      </a:r>
                      <a:r>
                        <a:rPr lang="it-IT" sz="1200" dirty="0" err="1"/>
                        <a:t>=</a:t>
                      </a:r>
                      <a:r>
                        <a:rPr lang="it-IT" sz="1200" dirty="0"/>
                        <a:t>"</a:t>
                      </a:r>
                      <a:r>
                        <a:rPr lang="it-IT" sz="1200" dirty="0" err="1"/>
                        <a:t>alert</a:t>
                      </a:r>
                      <a:r>
                        <a:rPr lang="it-IT" sz="1200" dirty="0"/>
                        <a:t>('ciao');"&gt;</a:t>
                      </a:r>
                      <a:endParaRPr lang="it-IT" sz="1200" b="0" dirty="0">
                        <a:latin typeface="Courier New"/>
                      </a:endParaRPr>
                    </a:p>
                  </a:txBody>
                  <a:tcPr/>
                </a:tc>
              </a:tr>
              <a:tr h="265263">
                <a:tc>
                  <a:txBody>
                    <a:bodyPr/>
                    <a:lstStyle/>
                    <a:p>
                      <a:r>
                        <a:rPr lang="it-IT" sz="1200"/>
                        <a:t>onfocus</a:t>
                      </a:r>
                    </a:p>
                  </a:txBody>
                  <a:tcPr/>
                </a:tc>
                <a:tc>
                  <a:txBody>
                    <a:bodyPr/>
                    <a:lstStyle/>
                    <a:p>
                      <a:r>
                        <a:rPr lang="it-IT" sz="1200" dirty="0"/>
                        <a:t>&lt;a</a:t>
                      </a:r>
                      <a:r>
                        <a:rPr lang="it-IT" sz="1200" dirty="0" smtClean="0"/>
                        <a:t>&gt;, &lt;</a:t>
                      </a:r>
                      <a:r>
                        <a:rPr lang="it-IT" sz="1200" dirty="0"/>
                        <a:t>input</a:t>
                      </a:r>
                      <a:r>
                        <a:rPr lang="it-IT" sz="1200" dirty="0" smtClean="0"/>
                        <a:t>&gt;, &lt;</a:t>
                      </a:r>
                      <a:r>
                        <a:rPr lang="it-IT" sz="1200" dirty="0"/>
                        <a:t>body</a:t>
                      </a:r>
                      <a:r>
                        <a:rPr lang="it-IT" sz="1200" dirty="0" smtClean="0"/>
                        <a:t>&gt;</a:t>
                      </a:r>
                      <a:endParaRPr lang="it-IT" sz="1200" dirty="0"/>
                    </a:p>
                  </a:txBody>
                  <a:tcPr/>
                </a:tc>
                <a:tc>
                  <a:txBody>
                    <a:bodyPr/>
                    <a:lstStyle/>
                    <a:p>
                      <a:pPr algn="l"/>
                      <a:r>
                        <a:rPr lang="it-IT" sz="1200" dirty="0"/>
                        <a:t>&lt;body </a:t>
                      </a:r>
                      <a:r>
                        <a:rPr lang="it-IT" sz="1200" dirty="0" err="1"/>
                        <a:t>onfocus=</a:t>
                      </a:r>
                      <a:r>
                        <a:rPr lang="it-IT" sz="1200" dirty="0"/>
                        <a:t>"</a:t>
                      </a:r>
                      <a:r>
                        <a:rPr lang="it-IT" sz="1200" dirty="0" err="1"/>
                        <a:t>alert</a:t>
                      </a:r>
                      <a:r>
                        <a:rPr lang="it-IT" sz="1200" dirty="0"/>
                        <a:t>('ciao</a:t>
                      </a:r>
                      <a:r>
                        <a:rPr lang="it-IT" sz="1200" dirty="0" smtClean="0"/>
                        <a:t>');“&gt;</a:t>
                      </a:r>
                      <a:endParaRPr lang="it-IT" sz="1200" dirty="0"/>
                    </a:p>
                  </a:txBody>
                  <a:tcPr/>
                </a:tc>
              </a:tr>
              <a:tr h="265263">
                <a:tc>
                  <a:txBody>
                    <a:bodyPr/>
                    <a:lstStyle/>
                    <a:p>
                      <a:r>
                        <a:rPr lang="it-IT" sz="1200"/>
                        <a:t>onblur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&lt;input&gt;, &lt;body&gt;</a:t>
                      </a:r>
                      <a:endParaRPr lang="it-IT" sz="1200" dirty="0"/>
                    </a:p>
                  </a:txBody>
                  <a:tcPr/>
                </a:tc>
                <a:tc>
                  <a:txBody>
                    <a:bodyPr/>
                    <a:lstStyle/>
                    <a:p>
                      <a:pPr algn="l"/>
                      <a:r>
                        <a:rPr lang="it-IT" sz="1200" dirty="0"/>
                        <a:t>&lt;body </a:t>
                      </a:r>
                      <a:r>
                        <a:rPr lang="it-IT" sz="1200" dirty="0" err="1"/>
                        <a:t>onblur=</a:t>
                      </a:r>
                      <a:r>
                        <a:rPr lang="it-IT" sz="1200" dirty="0"/>
                        <a:t>"</a:t>
                      </a:r>
                      <a:r>
                        <a:rPr lang="it-IT" sz="1200" dirty="0" err="1"/>
                        <a:t>alert</a:t>
                      </a:r>
                      <a:r>
                        <a:rPr lang="it-IT" sz="1200" dirty="0"/>
                        <a:t>('ciao');"&gt;</a:t>
                      </a:r>
                      <a:endParaRPr lang="it-IT" sz="1200" b="0" dirty="0">
                        <a:latin typeface="Courier New"/>
                      </a:endParaRPr>
                    </a:p>
                  </a:txBody>
                  <a:tcPr/>
                </a:tc>
              </a:tr>
            </a:tbl>
          </a:graphicData>
        </a:graphic>
      </p:graphicFrame>
      <p:sp>
        <p:nvSpPr>
          <p:cNvPr id="25601" name="Rectangle 1"/>
          <p:cNvSpPr>
            <a:spLocks noChangeArrowheads="1"/>
          </p:cNvSpPr>
          <p:nvPr/>
        </p:nvSpPr>
        <p:spPr bwMode="auto">
          <a:xfrm>
            <a:off x="1" y="-138499"/>
            <a:ext cx="65" cy="276999"/>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noAutofit/>
          </a:bodyPr>
          <a:lstStyle/>
          <a:p>
            <a:r>
              <a:rPr lang="it-IT" sz="3200" dirty="0" smtClean="0">
                <a:solidFill>
                  <a:schemeClr val="accent1">
                    <a:lumMod val="75000"/>
                  </a:schemeClr>
                </a:solidFill>
              </a:rPr>
              <a:t>PAGINE STATICHE E DINAMICHE</a:t>
            </a:r>
            <a:endParaRPr lang="it-IT" sz="3200" dirty="0">
              <a:solidFill>
                <a:schemeClr val="accent1">
                  <a:lumMod val="75000"/>
                </a:schemeClr>
              </a:solidFill>
            </a:endParaRPr>
          </a:p>
        </p:txBody>
      </p:sp>
      <p:sp>
        <p:nvSpPr>
          <p:cNvPr id="3" name="Segnaposto contenuto 2"/>
          <p:cNvSpPr>
            <a:spLocks noGrp="1"/>
          </p:cNvSpPr>
          <p:nvPr>
            <p:ph idx="1"/>
          </p:nvPr>
        </p:nvSpPr>
        <p:spPr>
          <a:xfrm>
            <a:off x="457200" y="1337915"/>
            <a:ext cx="8229600" cy="3178051"/>
          </a:xfrm>
        </p:spPr>
        <p:txBody>
          <a:bodyPr>
            <a:noAutofit/>
          </a:bodyPr>
          <a:lstStyle/>
          <a:p>
            <a:r>
              <a:rPr lang="it-IT" sz="2400" dirty="0"/>
              <a:t>Quando </a:t>
            </a:r>
            <a:r>
              <a:rPr lang="it-IT" sz="2400" b="1" dirty="0"/>
              <a:t>ci connettiamo ad una risorsa </a:t>
            </a:r>
            <a:r>
              <a:rPr lang="it-IT" sz="2400" b="1" dirty="0" smtClean="0"/>
              <a:t>in rete</a:t>
            </a:r>
            <a:r>
              <a:rPr lang="it-IT" sz="2400" b="1" dirty="0"/>
              <a:t>, identificata da un URL:</a:t>
            </a:r>
          </a:p>
          <a:p>
            <a:pPr lvl="1"/>
            <a:r>
              <a:rPr lang="it-IT" sz="2000" dirty="0" smtClean="0"/>
              <a:t>Nel </a:t>
            </a:r>
            <a:r>
              <a:rPr lang="it-IT" sz="2000" dirty="0"/>
              <a:t>caso più </a:t>
            </a:r>
            <a:r>
              <a:rPr lang="it-IT" sz="2000" dirty="0" smtClean="0"/>
              <a:t>semplice rappresenta </a:t>
            </a:r>
            <a:r>
              <a:rPr lang="it-IT" sz="2000" dirty="0"/>
              <a:t>l'indirizzo di una </a:t>
            </a:r>
            <a:r>
              <a:rPr lang="it-IT" sz="2000" dirty="0" smtClean="0"/>
              <a:t>pagina (</a:t>
            </a:r>
            <a:r>
              <a:rPr lang="it-IT" sz="2000" dirty="0"/>
              <a:t>generalmente scritta in HTML) il cui </a:t>
            </a:r>
            <a:r>
              <a:rPr lang="it-IT" sz="2000" b="1" dirty="0"/>
              <a:t>contenuto </a:t>
            </a:r>
            <a:r>
              <a:rPr lang="it-IT" sz="2000" b="1" dirty="0" smtClean="0"/>
              <a:t>è fisso (Pagina STATICA);</a:t>
            </a:r>
          </a:p>
          <a:p>
            <a:pPr lvl="1"/>
            <a:r>
              <a:rPr lang="it-IT" sz="2000" dirty="0" smtClean="0"/>
              <a:t>Nella maggior parte dei casi</a:t>
            </a:r>
            <a:r>
              <a:rPr lang="it-IT" sz="2000" dirty="0"/>
              <a:t>, l'URL </a:t>
            </a:r>
            <a:r>
              <a:rPr lang="it-IT" sz="2000" dirty="0" smtClean="0"/>
              <a:t>punta all'indirizzo </a:t>
            </a:r>
            <a:r>
              <a:rPr lang="it-IT" sz="2000" dirty="0"/>
              <a:t>di una </a:t>
            </a:r>
            <a:r>
              <a:rPr lang="it-IT" sz="2000" b="1" dirty="0"/>
              <a:t>pagina “dinamica” </a:t>
            </a:r>
            <a:r>
              <a:rPr lang="it-IT" sz="2000" dirty="0" smtClean="0"/>
              <a:t>il </a:t>
            </a:r>
            <a:r>
              <a:rPr lang="it-IT" sz="2000" dirty="0"/>
              <a:t>cui </a:t>
            </a:r>
            <a:r>
              <a:rPr lang="it-IT" sz="2000" b="1" dirty="0" smtClean="0"/>
              <a:t>contenuto viene </a:t>
            </a:r>
            <a:r>
              <a:rPr lang="it-IT" sz="2000" b="1" dirty="0"/>
              <a:t>generato (selezionato, composto) </a:t>
            </a:r>
            <a:r>
              <a:rPr lang="it-IT" sz="2000" b="1" dirty="0" smtClean="0"/>
              <a:t>al momento </a:t>
            </a:r>
            <a:r>
              <a:rPr lang="it-IT" sz="2000" b="1" dirty="0"/>
              <a:t>della </a:t>
            </a:r>
            <a:r>
              <a:rPr lang="it-IT" sz="2000" b="1" dirty="0" smtClean="0"/>
              <a:t>richiesta e/o elaborato al ricevimento;</a:t>
            </a:r>
            <a:endParaRPr lang="it-IT"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73528"/>
            <a:ext cx="8229600" cy="489701"/>
          </a:xfrm>
        </p:spPr>
        <p:txBody>
          <a:bodyPr>
            <a:normAutofit fontScale="90000"/>
          </a:bodyPr>
          <a:lstStyle/>
          <a:p>
            <a:r>
              <a:rPr lang="it-IT" dirty="0" smtClean="0">
                <a:solidFill>
                  <a:schemeClr val="accent1">
                    <a:lumMod val="75000"/>
                  </a:schemeClr>
                </a:solidFill>
              </a:rPr>
              <a:t>PAGINE WEB DINAMICHE</a:t>
            </a:r>
            <a:endParaRPr lang="it-IT" dirty="0">
              <a:solidFill>
                <a:schemeClr val="accent1">
                  <a:lumMod val="75000"/>
                </a:schemeClr>
              </a:solidFill>
            </a:endParaRPr>
          </a:p>
        </p:txBody>
      </p:sp>
      <p:sp>
        <p:nvSpPr>
          <p:cNvPr id="3" name="Segnaposto contenuto 2"/>
          <p:cNvSpPr>
            <a:spLocks noGrp="1"/>
          </p:cNvSpPr>
          <p:nvPr>
            <p:ph idx="1"/>
          </p:nvPr>
        </p:nvSpPr>
        <p:spPr>
          <a:xfrm>
            <a:off x="457200" y="1272159"/>
            <a:ext cx="8229600" cy="3459831"/>
          </a:xfrm>
        </p:spPr>
        <p:txBody>
          <a:bodyPr>
            <a:normAutofit lnSpcReduction="10000"/>
          </a:bodyPr>
          <a:lstStyle/>
          <a:p>
            <a:r>
              <a:rPr lang="it-IT" sz="2400" b="1" dirty="0"/>
              <a:t>Nelle pagine Web "dinamiche" il </a:t>
            </a:r>
            <a:r>
              <a:rPr lang="it-IT" sz="2400" b="1" dirty="0" smtClean="0"/>
              <a:t>contenuto </a:t>
            </a:r>
            <a:r>
              <a:rPr lang="it-IT" sz="2400" dirty="0" smtClean="0"/>
              <a:t>viene </a:t>
            </a:r>
            <a:r>
              <a:rPr lang="it-IT" sz="2400" dirty="0"/>
              <a:t>generato (selezionato,composto) </a:t>
            </a:r>
            <a:r>
              <a:rPr lang="it-IT" sz="2400" dirty="0" smtClean="0"/>
              <a:t>al momento </a:t>
            </a:r>
            <a:r>
              <a:rPr lang="it-IT" sz="2400" dirty="0"/>
              <a:t>della </a:t>
            </a:r>
            <a:r>
              <a:rPr lang="it-IT" sz="2400" dirty="0" smtClean="0"/>
              <a:t>richiesta o della visualizzazione</a:t>
            </a:r>
            <a:endParaRPr lang="it-IT" sz="2400" dirty="0"/>
          </a:p>
          <a:p>
            <a:pPr lvl="1"/>
            <a:r>
              <a:rPr lang="it-IT" sz="2400" dirty="0" smtClean="0"/>
              <a:t>Pagine </a:t>
            </a:r>
            <a:r>
              <a:rPr lang="it-IT" sz="2400" dirty="0"/>
              <a:t>Web </a:t>
            </a:r>
            <a:r>
              <a:rPr lang="it-IT" sz="2400" dirty="0" smtClean="0"/>
              <a:t>che vengono rese dinamiche con programmazione </a:t>
            </a:r>
            <a:r>
              <a:rPr lang="it-IT" sz="2400" b="1" dirty="0" smtClean="0"/>
              <a:t>client-side </a:t>
            </a:r>
          </a:p>
          <a:p>
            <a:pPr lvl="1"/>
            <a:r>
              <a:rPr lang="it-IT" sz="2400" dirty="0" smtClean="0"/>
              <a:t>Pagine </a:t>
            </a:r>
            <a:r>
              <a:rPr lang="it-IT" sz="2400" dirty="0"/>
              <a:t>Web </a:t>
            </a:r>
            <a:r>
              <a:rPr lang="it-IT" sz="2400" dirty="0" smtClean="0"/>
              <a:t> dinamiche che utilizzano programmazione </a:t>
            </a:r>
            <a:r>
              <a:rPr lang="it-IT" sz="2400" b="1" dirty="0" smtClean="0"/>
              <a:t>server-side</a:t>
            </a:r>
          </a:p>
          <a:p>
            <a:pPr lvl="1"/>
            <a:r>
              <a:rPr lang="it-IT" sz="2400" dirty="0" smtClean="0"/>
              <a:t>Pagine Web  dinamiche (la maggior parte) che utilizzano il concorso di entrambe le tecnologie.</a:t>
            </a:r>
            <a:endParaRPr lang="it-IT"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abb_2014">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ccademia">
      <a:majorFont>
        <a:latin typeface="Open Sans Extrabold"/>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4157</TotalTime>
  <Words>3564</Words>
  <Application>Microsoft Office PowerPoint</Application>
  <PresentationFormat>Presentazione su schermo (16:9)</PresentationFormat>
  <Paragraphs>489</Paragraphs>
  <Slides>74</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74</vt:i4>
      </vt:variant>
    </vt:vector>
  </HeadingPairs>
  <TitlesOfParts>
    <vt:vector size="85" baseType="lpstr">
      <vt:lpstr>Adobe Arabic</vt:lpstr>
      <vt:lpstr>Arial</vt:lpstr>
      <vt:lpstr>Courier New</vt:lpstr>
      <vt:lpstr>hooge 05_53</vt:lpstr>
      <vt:lpstr>Open Sans Extrabold</vt:lpstr>
      <vt:lpstr>Open Sans Light</vt:lpstr>
      <vt:lpstr>Source Sans Pro</vt:lpstr>
      <vt:lpstr>Times New Roman</vt:lpstr>
      <vt:lpstr>TitilliumText22L</vt:lpstr>
      <vt:lpstr>Wingdings</vt:lpstr>
      <vt:lpstr>aabb_2014</vt:lpstr>
      <vt:lpstr>LEZIONE 5</vt:lpstr>
      <vt:lpstr>Presentazione standard di PowerPoint</vt:lpstr>
      <vt:lpstr>ARCHITETTURA CLIENT SERVER</vt:lpstr>
      <vt:lpstr>ARCHITETTURA CLIENT-SERVER </vt:lpstr>
      <vt:lpstr>WEB SERVER</vt:lpstr>
      <vt:lpstr>BROWSER</vt:lpstr>
      <vt:lpstr>LE APPLICAZIONI WEB</vt:lpstr>
      <vt:lpstr>PAGINE STATICHE E DINAMICHE</vt:lpstr>
      <vt:lpstr>PAGINE WEB DINAMICHE</vt:lpstr>
      <vt:lpstr>PAGINE WEB DINAMICHE</vt:lpstr>
      <vt:lpstr>HTML</vt:lpstr>
      <vt:lpstr>FORMATTAZIONE…</vt:lpstr>
      <vt:lpstr>… E STRUTTURA</vt:lpstr>
      <vt:lpstr>I MARCATORI (TAG)</vt:lpstr>
      <vt:lpstr>GLI ATTRIBUTI</vt:lpstr>
      <vt:lpstr>CSS</vt:lpstr>
      <vt:lpstr>REGOLE</vt:lpstr>
      <vt:lpstr>SELETTORI</vt:lpstr>
      <vt:lpstr>SELETTORI SEMPLICI</vt:lpstr>
      <vt:lpstr>SELETTORI COMPOSTI</vt:lpstr>
      <vt:lpstr>PSEUDO-CLASSI</vt:lpstr>
      <vt:lpstr>JAVASCRIPT</vt:lpstr>
      <vt:lpstr>COSA È JAVASCRIPT</vt:lpstr>
      <vt:lpstr>COME FUNZIONA UN COMPUTER</vt:lpstr>
      <vt:lpstr>COME FUNZIONA UN COMPUTER</vt:lpstr>
      <vt:lpstr>UN PROGRAMMA QUINDI È</vt:lpstr>
      <vt:lpstr>COSA È UN LINGUAGGIO DI PROGRAMMAZIONE</vt:lpstr>
      <vt:lpstr>COSA È UN LINGUAGGIO DI PROGRAMMAZIONE</vt:lpstr>
      <vt:lpstr>COSA È UN LINGUAGGIO DI PROGRAMMAZIONE</vt:lpstr>
      <vt:lpstr>LINGUAGGI COMPILATI</vt:lpstr>
      <vt:lpstr>Presentazione standard di PowerPoint</vt:lpstr>
      <vt:lpstr>LINGUAGGI SEMICOMPILATI</vt:lpstr>
      <vt:lpstr>Presentazione standard di PowerPoint</vt:lpstr>
      <vt:lpstr>Presentazione standard di PowerPoint</vt:lpstr>
      <vt:lpstr>COMPILATO &lt;&gt; INTERPRETATO</vt:lpstr>
      <vt:lpstr>COSA È JAVASCRIPT</vt:lpstr>
      <vt:lpstr>JAVASCRIPT NON È JAVA</vt:lpstr>
      <vt:lpstr>COSA È JAVASCRIPT</vt:lpstr>
      <vt:lpstr>COSA È JAVASCRIPT</vt:lpstr>
      <vt:lpstr>COSA È JAVASCRIPT</vt:lpstr>
      <vt:lpstr>COME FUNZIONA</vt:lpstr>
      <vt:lpstr>FOGLI INCORPORATI</vt:lpstr>
      <vt:lpstr>IL TAG SCRIPT</vt:lpstr>
      <vt:lpstr>FOGLI COLLEGATI</vt:lpstr>
      <vt:lpstr>FILE ESTERNO</vt:lpstr>
      <vt:lpstr>STILE IN LINEA</vt:lpstr>
      <vt:lpstr>GESTIONE DIRETTA EVENTO</vt:lpstr>
      <vt:lpstr>No script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variabili</vt:lpstr>
      <vt:lpstr>TIPI IN JAVASCRIPT</vt:lpstr>
      <vt:lpstr>eventi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javascript</dc:title>
  <dc:creator>Bruno Migliaretti</dc:creator>
  <cp:lastModifiedBy>Bruno Migliaretti</cp:lastModifiedBy>
  <cp:revision>30</cp:revision>
  <dcterms:created xsi:type="dcterms:W3CDTF">2012-04-01T21:26:13Z</dcterms:created>
  <dcterms:modified xsi:type="dcterms:W3CDTF">2015-04-13T14:02:18Z</dcterms:modified>
</cp:coreProperties>
</file>