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87" r:id="rId6"/>
    <p:sldId id="260" r:id="rId7"/>
    <p:sldId id="261" r:id="rId8"/>
    <p:sldId id="262" r:id="rId9"/>
    <p:sldId id="263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65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274" r:id="rId31"/>
    <p:sldId id="277" r:id="rId32"/>
    <p:sldId id="302" r:id="rId33"/>
    <p:sldId id="324" r:id="rId34"/>
    <p:sldId id="325" r:id="rId35"/>
    <p:sldId id="326" r:id="rId36"/>
    <p:sldId id="318" r:id="rId37"/>
    <p:sldId id="327" r:id="rId38"/>
    <p:sldId id="328" r:id="rId39"/>
    <p:sldId id="329" r:id="rId40"/>
    <p:sldId id="322" r:id="rId41"/>
    <p:sldId id="330" r:id="rId42"/>
    <p:sldId id="278" r:id="rId43"/>
    <p:sldId id="264" r:id="rId44"/>
    <p:sldId id="303" r:id="rId45"/>
    <p:sldId id="304" r:id="rId46"/>
    <p:sldId id="305" r:id="rId47"/>
    <p:sldId id="283" r:id="rId48"/>
    <p:sldId id="284" r:id="rId49"/>
    <p:sldId id="285" r:id="rId50"/>
    <p:sldId id="286" r:id="rId51"/>
    <p:sldId id="306" r:id="rId52"/>
    <p:sldId id="307" r:id="rId53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5" autoAdjust="0"/>
    <p:restoredTop sz="94660"/>
  </p:normalViewPr>
  <p:slideViewPr>
    <p:cSldViewPr>
      <p:cViewPr varScale="1">
        <p:scale>
          <a:sx n="121" d="100"/>
          <a:sy n="121" d="100"/>
        </p:scale>
        <p:origin x="-90" y="-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36286B-2AC2-4749-9F9B-84A6FACEC95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F2BA165-C32F-4E87-B777-4F4C0CFF6533}">
      <dgm:prSet phldrT="[Testo]"/>
      <dgm:spPr/>
      <dgm:t>
        <a:bodyPr/>
        <a:lstStyle/>
        <a:p>
          <a:r>
            <a:rPr lang="it-IT" dirty="0" smtClean="0"/>
            <a:t>codifica automatica</a:t>
          </a:r>
          <a:endParaRPr lang="it-IT" dirty="0"/>
        </a:p>
      </dgm:t>
    </dgm:pt>
    <dgm:pt modelId="{8E2C9050-FE92-4AC7-A789-91C1AF3BB8E8}" type="parTrans" cxnId="{6B983523-3A57-4FF2-B92C-A0554B5D73D0}">
      <dgm:prSet/>
      <dgm:spPr/>
      <dgm:t>
        <a:bodyPr/>
        <a:lstStyle/>
        <a:p>
          <a:endParaRPr lang="it-IT"/>
        </a:p>
      </dgm:t>
    </dgm:pt>
    <dgm:pt modelId="{963313FB-CB3B-4DBD-B83E-79E3A71ECE19}" type="sibTrans" cxnId="{6B983523-3A57-4FF2-B92C-A0554B5D73D0}">
      <dgm:prSet/>
      <dgm:spPr/>
      <dgm:t>
        <a:bodyPr/>
        <a:lstStyle/>
        <a:p>
          <a:endParaRPr lang="it-IT"/>
        </a:p>
      </dgm:t>
    </dgm:pt>
    <dgm:pt modelId="{B8A4CBA4-F9D9-4354-A46E-8155C462EF20}">
      <dgm:prSet phldrT="[Testo]"/>
      <dgm:spPr/>
      <dgm:t>
        <a:bodyPr/>
        <a:lstStyle/>
        <a:p>
          <a:r>
            <a:rPr lang="it-IT" dirty="0" smtClean="0"/>
            <a:t>elaborazione</a:t>
          </a:r>
          <a:endParaRPr lang="it-IT" dirty="0"/>
        </a:p>
      </dgm:t>
    </dgm:pt>
    <dgm:pt modelId="{29E3CDB6-0B98-4E93-B325-505A6D17DB07}" type="parTrans" cxnId="{B658F5E8-C9D5-4C77-9EAA-9204FB804CF1}">
      <dgm:prSet/>
      <dgm:spPr/>
      <dgm:t>
        <a:bodyPr/>
        <a:lstStyle/>
        <a:p>
          <a:endParaRPr lang="it-IT"/>
        </a:p>
      </dgm:t>
    </dgm:pt>
    <dgm:pt modelId="{FC579C1F-9857-4BA5-AD1F-D7BF8E2B2B61}" type="sibTrans" cxnId="{B658F5E8-C9D5-4C77-9EAA-9204FB804CF1}">
      <dgm:prSet/>
      <dgm:spPr/>
      <dgm:t>
        <a:bodyPr/>
        <a:lstStyle/>
        <a:p>
          <a:endParaRPr lang="it-IT"/>
        </a:p>
      </dgm:t>
    </dgm:pt>
    <dgm:pt modelId="{6B45A10F-0582-4A63-9F98-9EFC4C0DA4AD}">
      <dgm:prSet phldrT="[Testo]"/>
      <dgm:spPr/>
      <dgm:t>
        <a:bodyPr/>
        <a:lstStyle/>
        <a:p>
          <a:r>
            <a:rPr lang="it-IT" dirty="0" smtClean="0"/>
            <a:t>decodifica</a:t>
          </a:r>
          <a:endParaRPr lang="it-IT" dirty="0"/>
        </a:p>
      </dgm:t>
    </dgm:pt>
    <dgm:pt modelId="{45F8DC48-974C-48D3-831F-7BB7C41196AA}" type="parTrans" cxnId="{4F3AF08E-BCBF-4FAD-91BE-D499EA6E4976}">
      <dgm:prSet/>
      <dgm:spPr/>
      <dgm:t>
        <a:bodyPr/>
        <a:lstStyle/>
        <a:p>
          <a:endParaRPr lang="it-IT"/>
        </a:p>
      </dgm:t>
    </dgm:pt>
    <dgm:pt modelId="{2EC388AA-F37B-47A8-A387-4314529F747A}" type="sibTrans" cxnId="{4F3AF08E-BCBF-4FAD-91BE-D499EA6E4976}">
      <dgm:prSet/>
      <dgm:spPr/>
      <dgm:t>
        <a:bodyPr/>
        <a:lstStyle/>
        <a:p>
          <a:endParaRPr lang="it-IT"/>
        </a:p>
      </dgm:t>
    </dgm:pt>
    <dgm:pt modelId="{20BBF379-39AB-4336-BC90-8D62AD5E6E7A}" type="pres">
      <dgm:prSet presAssocID="{9136286B-2AC2-4749-9F9B-84A6FACEC956}" presName="CompostProcess" presStyleCnt="0">
        <dgm:presLayoutVars>
          <dgm:dir/>
          <dgm:resizeHandles val="exact"/>
        </dgm:presLayoutVars>
      </dgm:prSet>
      <dgm:spPr/>
    </dgm:pt>
    <dgm:pt modelId="{4E45AC7E-4125-4662-BEFD-786482E92B72}" type="pres">
      <dgm:prSet presAssocID="{9136286B-2AC2-4749-9F9B-84A6FACEC956}" presName="arrow" presStyleLbl="bgShp" presStyleIdx="0" presStyleCnt="1" custLinFactNeighborX="-29" custLinFactNeighborY="-17857"/>
      <dgm:spPr/>
    </dgm:pt>
    <dgm:pt modelId="{D4A98372-D2CB-4DAB-9EF5-5F694AED6671}" type="pres">
      <dgm:prSet presAssocID="{9136286B-2AC2-4749-9F9B-84A6FACEC956}" presName="linearProcess" presStyleCnt="0"/>
      <dgm:spPr/>
    </dgm:pt>
    <dgm:pt modelId="{4A1A3475-9693-4B1C-93D0-0A2242390456}" type="pres">
      <dgm:prSet presAssocID="{3F2BA165-C32F-4E87-B777-4F4C0CFF653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E72699F-0184-40D2-AE72-A7B4E21BBEAB}" type="pres">
      <dgm:prSet presAssocID="{963313FB-CB3B-4DBD-B83E-79E3A71ECE19}" presName="sibTrans" presStyleCnt="0"/>
      <dgm:spPr/>
    </dgm:pt>
    <dgm:pt modelId="{5994F304-6346-4823-9B85-C78CEF7001A9}" type="pres">
      <dgm:prSet presAssocID="{B8A4CBA4-F9D9-4354-A46E-8155C462EF2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E70F680-3E88-4534-A109-67353C661106}" type="pres">
      <dgm:prSet presAssocID="{FC579C1F-9857-4BA5-AD1F-D7BF8E2B2B61}" presName="sibTrans" presStyleCnt="0"/>
      <dgm:spPr/>
    </dgm:pt>
    <dgm:pt modelId="{C02CF2B4-A983-4968-A4B7-1449C2C7C936}" type="pres">
      <dgm:prSet presAssocID="{6B45A10F-0582-4A63-9F98-9EFC4C0DA4AD}" presName="textNode" presStyleLbl="node1" presStyleIdx="2" presStyleCnt="3" custLinFactNeighborX="8790" custLinFactNeighborY="75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658F5E8-C9D5-4C77-9EAA-9204FB804CF1}" srcId="{9136286B-2AC2-4749-9F9B-84A6FACEC956}" destId="{B8A4CBA4-F9D9-4354-A46E-8155C462EF20}" srcOrd="1" destOrd="0" parTransId="{29E3CDB6-0B98-4E93-B325-505A6D17DB07}" sibTransId="{FC579C1F-9857-4BA5-AD1F-D7BF8E2B2B61}"/>
    <dgm:cxn modelId="{309260C2-45E5-498F-B3B9-0AE5566AE600}" type="presOf" srcId="{6B45A10F-0582-4A63-9F98-9EFC4C0DA4AD}" destId="{C02CF2B4-A983-4968-A4B7-1449C2C7C936}" srcOrd="0" destOrd="0" presId="urn:microsoft.com/office/officeart/2005/8/layout/hProcess9"/>
    <dgm:cxn modelId="{D4508BD3-B252-4DAB-BCD9-0F75F78D41A7}" type="presOf" srcId="{9136286B-2AC2-4749-9F9B-84A6FACEC956}" destId="{20BBF379-39AB-4336-BC90-8D62AD5E6E7A}" srcOrd="0" destOrd="0" presId="urn:microsoft.com/office/officeart/2005/8/layout/hProcess9"/>
    <dgm:cxn modelId="{6B983523-3A57-4FF2-B92C-A0554B5D73D0}" srcId="{9136286B-2AC2-4749-9F9B-84A6FACEC956}" destId="{3F2BA165-C32F-4E87-B777-4F4C0CFF6533}" srcOrd="0" destOrd="0" parTransId="{8E2C9050-FE92-4AC7-A789-91C1AF3BB8E8}" sibTransId="{963313FB-CB3B-4DBD-B83E-79E3A71ECE19}"/>
    <dgm:cxn modelId="{3B942262-A1A1-4112-BC54-C56141EA3CCC}" type="presOf" srcId="{B8A4CBA4-F9D9-4354-A46E-8155C462EF20}" destId="{5994F304-6346-4823-9B85-C78CEF7001A9}" srcOrd="0" destOrd="0" presId="urn:microsoft.com/office/officeart/2005/8/layout/hProcess9"/>
    <dgm:cxn modelId="{A243D04E-54C1-4F03-85F0-E33655980413}" type="presOf" srcId="{3F2BA165-C32F-4E87-B777-4F4C0CFF6533}" destId="{4A1A3475-9693-4B1C-93D0-0A2242390456}" srcOrd="0" destOrd="0" presId="urn:microsoft.com/office/officeart/2005/8/layout/hProcess9"/>
    <dgm:cxn modelId="{4F3AF08E-BCBF-4FAD-91BE-D499EA6E4976}" srcId="{9136286B-2AC2-4749-9F9B-84A6FACEC956}" destId="{6B45A10F-0582-4A63-9F98-9EFC4C0DA4AD}" srcOrd="2" destOrd="0" parTransId="{45F8DC48-974C-48D3-831F-7BB7C41196AA}" sibTransId="{2EC388AA-F37B-47A8-A387-4314529F747A}"/>
    <dgm:cxn modelId="{721DDA59-EF8C-4FE8-9173-915D92DC3577}" type="presParOf" srcId="{20BBF379-39AB-4336-BC90-8D62AD5E6E7A}" destId="{4E45AC7E-4125-4662-BEFD-786482E92B72}" srcOrd="0" destOrd="0" presId="urn:microsoft.com/office/officeart/2005/8/layout/hProcess9"/>
    <dgm:cxn modelId="{8235FAD6-EB9E-4831-B63C-90E3B877CE61}" type="presParOf" srcId="{20BBF379-39AB-4336-BC90-8D62AD5E6E7A}" destId="{D4A98372-D2CB-4DAB-9EF5-5F694AED6671}" srcOrd="1" destOrd="0" presId="urn:microsoft.com/office/officeart/2005/8/layout/hProcess9"/>
    <dgm:cxn modelId="{45D7673B-BFA1-4F40-B55D-B5CED86CFC2D}" type="presParOf" srcId="{D4A98372-D2CB-4DAB-9EF5-5F694AED6671}" destId="{4A1A3475-9693-4B1C-93D0-0A2242390456}" srcOrd="0" destOrd="0" presId="urn:microsoft.com/office/officeart/2005/8/layout/hProcess9"/>
    <dgm:cxn modelId="{7854B7B4-2AA3-4B06-A4A4-6DCCF0F90951}" type="presParOf" srcId="{D4A98372-D2CB-4DAB-9EF5-5F694AED6671}" destId="{0E72699F-0184-40D2-AE72-A7B4E21BBEAB}" srcOrd="1" destOrd="0" presId="urn:microsoft.com/office/officeart/2005/8/layout/hProcess9"/>
    <dgm:cxn modelId="{4D5D5200-12DA-43EA-B6E9-FE9D924DBC53}" type="presParOf" srcId="{D4A98372-D2CB-4DAB-9EF5-5F694AED6671}" destId="{5994F304-6346-4823-9B85-C78CEF7001A9}" srcOrd="2" destOrd="0" presId="urn:microsoft.com/office/officeart/2005/8/layout/hProcess9"/>
    <dgm:cxn modelId="{14AB0DC3-15DA-445A-8279-BC4879B57022}" type="presParOf" srcId="{D4A98372-D2CB-4DAB-9EF5-5F694AED6671}" destId="{CE70F680-3E88-4534-A109-67353C661106}" srcOrd="3" destOrd="0" presId="urn:microsoft.com/office/officeart/2005/8/layout/hProcess9"/>
    <dgm:cxn modelId="{903B0C50-B37E-4156-BE49-0BBF4681C64D}" type="presParOf" srcId="{D4A98372-D2CB-4DAB-9EF5-5F694AED6671}" destId="{C02CF2B4-A983-4968-A4B7-1449C2C7C93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36286B-2AC2-4749-9F9B-84A6FACEC95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F2BA165-C32F-4E87-B777-4F4C0CFF6533}">
      <dgm:prSet phldrT="[Testo]"/>
      <dgm:spPr/>
      <dgm:t>
        <a:bodyPr/>
        <a:lstStyle/>
        <a:p>
          <a:r>
            <a:rPr lang="it-IT" dirty="0" smtClean="0"/>
            <a:t>codifica automatica</a:t>
          </a:r>
          <a:endParaRPr lang="it-IT" dirty="0"/>
        </a:p>
      </dgm:t>
    </dgm:pt>
    <dgm:pt modelId="{8E2C9050-FE92-4AC7-A789-91C1AF3BB8E8}" type="parTrans" cxnId="{6B983523-3A57-4FF2-B92C-A0554B5D73D0}">
      <dgm:prSet/>
      <dgm:spPr/>
      <dgm:t>
        <a:bodyPr/>
        <a:lstStyle/>
        <a:p>
          <a:endParaRPr lang="it-IT"/>
        </a:p>
      </dgm:t>
    </dgm:pt>
    <dgm:pt modelId="{963313FB-CB3B-4DBD-B83E-79E3A71ECE19}" type="sibTrans" cxnId="{6B983523-3A57-4FF2-B92C-A0554B5D73D0}">
      <dgm:prSet/>
      <dgm:spPr/>
      <dgm:t>
        <a:bodyPr/>
        <a:lstStyle/>
        <a:p>
          <a:endParaRPr lang="it-IT"/>
        </a:p>
      </dgm:t>
    </dgm:pt>
    <dgm:pt modelId="{B8A4CBA4-F9D9-4354-A46E-8155C462EF20}">
      <dgm:prSet phldrT="[Testo]"/>
      <dgm:spPr/>
      <dgm:t>
        <a:bodyPr/>
        <a:lstStyle/>
        <a:p>
          <a:r>
            <a:rPr lang="it-IT" smtClean="0"/>
            <a:t>codifica ad alto livello</a:t>
          </a:r>
          <a:endParaRPr lang="it-IT" dirty="0"/>
        </a:p>
      </dgm:t>
    </dgm:pt>
    <dgm:pt modelId="{29E3CDB6-0B98-4E93-B325-505A6D17DB07}" type="parTrans" cxnId="{B658F5E8-C9D5-4C77-9EAA-9204FB804CF1}">
      <dgm:prSet/>
      <dgm:spPr/>
      <dgm:t>
        <a:bodyPr/>
        <a:lstStyle/>
        <a:p>
          <a:endParaRPr lang="it-IT"/>
        </a:p>
      </dgm:t>
    </dgm:pt>
    <dgm:pt modelId="{FC579C1F-9857-4BA5-AD1F-D7BF8E2B2B61}" type="sibTrans" cxnId="{B658F5E8-C9D5-4C77-9EAA-9204FB804CF1}">
      <dgm:prSet/>
      <dgm:spPr/>
      <dgm:t>
        <a:bodyPr/>
        <a:lstStyle/>
        <a:p>
          <a:endParaRPr lang="it-IT"/>
        </a:p>
      </dgm:t>
    </dgm:pt>
    <dgm:pt modelId="{6B45A10F-0582-4A63-9F98-9EFC4C0DA4AD}">
      <dgm:prSet phldrT="[Testo]"/>
      <dgm:spPr/>
      <dgm:t>
        <a:bodyPr/>
        <a:lstStyle/>
        <a:p>
          <a:r>
            <a:rPr lang="it-IT" dirty="0" smtClean="0"/>
            <a:t>interpretazione</a:t>
          </a:r>
          <a:endParaRPr lang="it-IT" dirty="0"/>
        </a:p>
      </dgm:t>
    </dgm:pt>
    <dgm:pt modelId="{45F8DC48-974C-48D3-831F-7BB7C41196AA}" type="parTrans" cxnId="{4F3AF08E-BCBF-4FAD-91BE-D499EA6E4976}">
      <dgm:prSet/>
      <dgm:spPr/>
      <dgm:t>
        <a:bodyPr/>
        <a:lstStyle/>
        <a:p>
          <a:endParaRPr lang="it-IT"/>
        </a:p>
      </dgm:t>
    </dgm:pt>
    <dgm:pt modelId="{2EC388AA-F37B-47A8-A387-4314529F747A}" type="sibTrans" cxnId="{4F3AF08E-BCBF-4FAD-91BE-D499EA6E4976}">
      <dgm:prSet/>
      <dgm:spPr/>
      <dgm:t>
        <a:bodyPr/>
        <a:lstStyle/>
        <a:p>
          <a:endParaRPr lang="it-IT"/>
        </a:p>
      </dgm:t>
    </dgm:pt>
    <dgm:pt modelId="{20BBF379-39AB-4336-BC90-8D62AD5E6E7A}" type="pres">
      <dgm:prSet presAssocID="{9136286B-2AC2-4749-9F9B-84A6FACEC956}" presName="CompostProcess" presStyleCnt="0">
        <dgm:presLayoutVars>
          <dgm:dir/>
          <dgm:resizeHandles val="exact"/>
        </dgm:presLayoutVars>
      </dgm:prSet>
      <dgm:spPr/>
    </dgm:pt>
    <dgm:pt modelId="{4E45AC7E-4125-4662-BEFD-786482E92B72}" type="pres">
      <dgm:prSet presAssocID="{9136286B-2AC2-4749-9F9B-84A6FACEC956}" presName="arrow" presStyleLbl="bgShp" presStyleIdx="0" presStyleCnt="1" custLinFactNeighborX="-29" custLinFactNeighborY="-17857"/>
      <dgm:spPr/>
    </dgm:pt>
    <dgm:pt modelId="{D4A98372-D2CB-4DAB-9EF5-5F694AED6671}" type="pres">
      <dgm:prSet presAssocID="{9136286B-2AC2-4749-9F9B-84A6FACEC956}" presName="linearProcess" presStyleCnt="0"/>
      <dgm:spPr/>
    </dgm:pt>
    <dgm:pt modelId="{4A1A3475-9693-4B1C-93D0-0A2242390456}" type="pres">
      <dgm:prSet presAssocID="{3F2BA165-C32F-4E87-B777-4F4C0CFF653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E72699F-0184-40D2-AE72-A7B4E21BBEAB}" type="pres">
      <dgm:prSet presAssocID="{963313FB-CB3B-4DBD-B83E-79E3A71ECE19}" presName="sibTrans" presStyleCnt="0"/>
      <dgm:spPr/>
    </dgm:pt>
    <dgm:pt modelId="{5994F304-6346-4823-9B85-C78CEF7001A9}" type="pres">
      <dgm:prSet presAssocID="{B8A4CBA4-F9D9-4354-A46E-8155C462EF2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E70F680-3E88-4534-A109-67353C661106}" type="pres">
      <dgm:prSet presAssocID="{FC579C1F-9857-4BA5-AD1F-D7BF8E2B2B61}" presName="sibTrans" presStyleCnt="0"/>
      <dgm:spPr/>
    </dgm:pt>
    <dgm:pt modelId="{C02CF2B4-A983-4968-A4B7-1449C2C7C936}" type="pres">
      <dgm:prSet presAssocID="{6B45A10F-0582-4A63-9F98-9EFC4C0DA4AD}" presName="textNode" presStyleLbl="node1" presStyleIdx="2" presStyleCnt="3" custLinFactNeighborX="8790" custLinFactNeighborY="75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658F5E8-C9D5-4C77-9EAA-9204FB804CF1}" srcId="{9136286B-2AC2-4749-9F9B-84A6FACEC956}" destId="{B8A4CBA4-F9D9-4354-A46E-8155C462EF20}" srcOrd="1" destOrd="0" parTransId="{29E3CDB6-0B98-4E93-B325-505A6D17DB07}" sibTransId="{FC579C1F-9857-4BA5-AD1F-D7BF8E2B2B61}"/>
    <dgm:cxn modelId="{AFB1AE9E-21C0-492A-89AC-5430FC1EDA95}" type="presOf" srcId="{3F2BA165-C32F-4E87-B777-4F4C0CFF6533}" destId="{4A1A3475-9693-4B1C-93D0-0A2242390456}" srcOrd="0" destOrd="0" presId="urn:microsoft.com/office/officeart/2005/8/layout/hProcess9"/>
    <dgm:cxn modelId="{D3F34103-3675-4206-B0D0-41011D509422}" type="presOf" srcId="{9136286B-2AC2-4749-9F9B-84A6FACEC956}" destId="{20BBF379-39AB-4336-BC90-8D62AD5E6E7A}" srcOrd="0" destOrd="0" presId="urn:microsoft.com/office/officeart/2005/8/layout/hProcess9"/>
    <dgm:cxn modelId="{B0788524-3C62-49B3-9D88-76FA8BB58EE0}" type="presOf" srcId="{B8A4CBA4-F9D9-4354-A46E-8155C462EF20}" destId="{5994F304-6346-4823-9B85-C78CEF7001A9}" srcOrd="0" destOrd="0" presId="urn:microsoft.com/office/officeart/2005/8/layout/hProcess9"/>
    <dgm:cxn modelId="{6B983523-3A57-4FF2-B92C-A0554B5D73D0}" srcId="{9136286B-2AC2-4749-9F9B-84A6FACEC956}" destId="{3F2BA165-C32F-4E87-B777-4F4C0CFF6533}" srcOrd="0" destOrd="0" parTransId="{8E2C9050-FE92-4AC7-A789-91C1AF3BB8E8}" sibTransId="{963313FB-CB3B-4DBD-B83E-79E3A71ECE19}"/>
    <dgm:cxn modelId="{93E41111-A25D-4D66-8304-72BEFBC47E36}" type="presOf" srcId="{6B45A10F-0582-4A63-9F98-9EFC4C0DA4AD}" destId="{C02CF2B4-A983-4968-A4B7-1449C2C7C936}" srcOrd="0" destOrd="0" presId="urn:microsoft.com/office/officeart/2005/8/layout/hProcess9"/>
    <dgm:cxn modelId="{4F3AF08E-BCBF-4FAD-91BE-D499EA6E4976}" srcId="{9136286B-2AC2-4749-9F9B-84A6FACEC956}" destId="{6B45A10F-0582-4A63-9F98-9EFC4C0DA4AD}" srcOrd="2" destOrd="0" parTransId="{45F8DC48-974C-48D3-831F-7BB7C41196AA}" sibTransId="{2EC388AA-F37B-47A8-A387-4314529F747A}"/>
    <dgm:cxn modelId="{6BFE005A-759C-49E4-8D14-0611CF8D87DF}" type="presParOf" srcId="{20BBF379-39AB-4336-BC90-8D62AD5E6E7A}" destId="{4E45AC7E-4125-4662-BEFD-786482E92B72}" srcOrd="0" destOrd="0" presId="urn:microsoft.com/office/officeart/2005/8/layout/hProcess9"/>
    <dgm:cxn modelId="{AFB6F5AC-BCF6-471F-85DF-F3593D1997FB}" type="presParOf" srcId="{20BBF379-39AB-4336-BC90-8D62AD5E6E7A}" destId="{D4A98372-D2CB-4DAB-9EF5-5F694AED6671}" srcOrd="1" destOrd="0" presId="urn:microsoft.com/office/officeart/2005/8/layout/hProcess9"/>
    <dgm:cxn modelId="{2C7EE339-0C8A-4366-8D18-65CFEB4C7966}" type="presParOf" srcId="{D4A98372-D2CB-4DAB-9EF5-5F694AED6671}" destId="{4A1A3475-9693-4B1C-93D0-0A2242390456}" srcOrd="0" destOrd="0" presId="urn:microsoft.com/office/officeart/2005/8/layout/hProcess9"/>
    <dgm:cxn modelId="{E20BAE09-D43A-4E0A-905F-EF70AE71F1A0}" type="presParOf" srcId="{D4A98372-D2CB-4DAB-9EF5-5F694AED6671}" destId="{0E72699F-0184-40D2-AE72-A7B4E21BBEAB}" srcOrd="1" destOrd="0" presId="urn:microsoft.com/office/officeart/2005/8/layout/hProcess9"/>
    <dgm:cxn modelId="{C31EC1B2-9372-4930-9492-6AE4A7D5BC0B}" type="presParOf" srcId="{D4A98372-D2CB-4DAB-9EF5-5F694AED6671}" destId="{5994F304-6346-4823-9B85-C78CEF7001A9}" srcOrd="2" destOrd="0" presId="urn:microsoft.com/office/officeart/2005/8/layout/hProcess9"/>
    <dgm:cxn modelId="{7090E8A5-D7D4-4E07-9462-CC112B4840A1}" type="presParOf" srcId="{D4A98372-D2CB-4DAB-9EF5-5F694AED6671}" destId="{CE70F680-3E88-4534-A109-67353C661106}" srcOrd="3" destOrd="0" presId="urn:microsoft.com/office/officeart/2005/8/layout/hProcess9"/>
    <dgm:cxn modelId="{96A4963B-E85D-48AF-8E96-0DD3D9A19241}" type="presParOf" srcId="{D4A98372-D2CB-4DAB-9EF5-5F694AED6671}" destId="{C02CF2B4-A983-4968-A4B7-1449C2C7C93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36286B-2AC2-4749-9F9B-84A6FACEC95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8A4CBA4-F9D9-4354-A46E-8155C462EF20}">
      <dgm:prSet phldrT="[Testo]"/>
      <dgm:spPr/>
      <dgm:t>
        <a:bodyPr/>
        <a:lstStyle/>
        <a:p>
          <a:r>
            <a:rPr lang="it-IT" dirty="0" smtClean="0"/>
            <a:t>scrittura codice</a:t>
          </a:r>
          <a:endParaRPr lang="it-IT" dirty="0"/>
        </a:p>
      </dgm:t>
    </dgm:pt>
    <dgm:pt modelId="{29E3CDB6-0B98-4E93-B325-505A6D17DB07}" type="parTrans" cxnId="{B658F5E8-C9D5-4C77-9EAA-9204FB804CF1}">
      <dgm:prSet/>
      <dgm:spPr/>
      <dgm:t>
        <a:bodyPr/>
        <a:lstStyle/>
        <a:p>
          <a:endParaRPr lang="it-IT"/>
        </a:p>
      </dgm:t>
    </dgm:pt>
    <dgm:pt modelId="{FC579C1F-9857-4BA5-AD1F-D7BF8E2B2B61}" type="sibTrans" cxnId="{B658F5E8-C9D5-4C77-9EAA-9204FB804CF1}">
      <dgm:prSet/>
      <dgm:spPr/>
      <dgm:t>
        <a:bodyPr/>
        <a:lstStyle/>
        <a:p>
          <a:endParaRPr lang="it-IT"/>
        </a:p>
      </dgm:t>
    </dgm:pt>
    <dgm:pt modelId="{6B45A10F-0582-4A63-9F98-9EFC4C0DA4AD}">
      <dgm:prSet phldrT="[Testo]"/>
      <dgm:spPr/>
      <dgm:t>
        <a:bodyPr/>
        <a:lstStyle/>
        <a:p>
          <a:r>
            <a:rPr lang="it-IT" dirty="0" smtClean="0"/>
            <a:t>interpretazione</a:t>
          </a:r>
          <a:endParaRPr lang="it-IT" dirty="0"/>
        </a:p>
      </dgm:t>
    </dgm:pt>
    <dgm:pt modelId="{45F8DC48-974C-48D3-831F-7BB7C41196AA}" type="parTrans" cxnId="{4F3AF08E-BCBF-4FAD-91BE-D499EA6E4976}">
      <dgm:prSet/>
      <dgm:spPr/>
      <dgm:t>
        <a:bodyPr/>
        <a:lstStyle/>
        <a:p>
          <a:endParaRPr lang="it-IT"/>
        </a:p>
      </dgm:t>
    </dgm:pt>
    <dgm:pt modelId="{2EC388AA-F37B-47A8-A387-4314529F747A}" type="sibTrans" cxnId="{4F3AF08E-BCBF-4FAD-91BE-D499EA6E4976}">
      <dgm:prSet/>
      <dgm:spPr/>
      <dgm:t>
        <a:bodyPr/>
        <a:lstStyle/>
        <a:p>
          <a:endParaRPr lang="it-IT"/>
        </a:p>
      </dgm:t>
    </dgm:pt>
    <dgm:pt modelId="{20BBF379-39AB-4336-BC90-8D62AD5E6E7A}" type="pres">
      <dgm:prSet presAssocID="{9136286B-2AC2-4749-9F9B-84A6FACEC956}" presName="CompostProcess" presStyleCnt="0">
        <dgm:presLayoutVars>
          <dgm:dir/>
          <dgm:resizeHandles val="exact"/>
        </dgm:presLayoutVars>
      </dgm:prSet>
      <dgm:spPr/>
    </dgm:pt>
    <dgm:pt modelId="{4E45AC7E-4125-4662-BEFD-786482E92B72}" type="pres">
      <dgm:prSet presAssocID="{9136286B-2AC2-4749-9F9B-84A6FACEC956}" presName="arrow" presStyleLbl="bgShp" presStyleIdx="0" presStyleCnt="1" custLinFactNeighborX="-29" custLinFactNeighborY="-17857"/>
      <dgm:spPr/>
    </dgm:pt>
    <dgm:pt modelId="{D4A98372-D2CB-4DAB-9EF5-5F694AED6671}" type="pres">
      <dgm:prSet presAssocID="{9136286B-2AC2-4749-9F9B-84A6FACEC956}" presName="linearProcess" presStyleCnt="0"/>
      <dgm:spPr/>
    </dgm:pt>
    <dgm:pt modelId="{5994F304-6346-4823-9B85-C78CEF7001A9}" type="pres">
      <dgm:prSet presAssocID="{B8A4CBA4-F9D9-4354-A46E-8155C462EF20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E70F680-3E88-4534-A109-67353C661106}" type="pres">
      <dgm:prSet presAssocID="{FC579C1F-9857-4BA5-AD1F-D7BF8E2B2B61}" presName="sibTrans" presStyleCnt="0"/>
      <dgm:spPr/>
    </dgm:pt>
    <dgm:pt modelId="{C02CF2B4-A983-4968-A4B7-1449C2C7C936}" type="pres">
      <dgm:prSet presAssocID="{6B45A10F-0582-4A63-9F98-9EFC4C0DA4AD}" presName="textNode" presStyleLbl="node1" presStyleIdx="1" presStyleCnt="2" custLinFactNeighborX="8790" custLinFactNeighborY="75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37334AF-32EA-476D-AD21-E55A92810511}" type="presOf" srcId="{9136286B-2AC2-4749-9F9B-84A6FACEC956}" destId="{20BBF379-39AB-4336-BC90-8D62AD5E6E7A}" srcOrd="0" destOrd="0" presId="urn:microsoft.com/office/officeart/2005/8/layout/hProcess9"/>
    <dgm:cxn modelId="{B658F5E8-C9D5-4C77-9EAA-9204FB804CF1}" srcId="{9136286B-2AC2-4749-9F9B-84A6FACEC956}" destId="{B8A4CBA4-F9D9-4354-A46E-8155C462EF20}" srcOrd="0" destOrd="0" parTransId="{29E3CDB6-0B98-4E93-B325-505A6D17DB07}" sibTransId="{FC579C1F-9857-4BA5-AD1F-D7BF8E2B2B61}"/>
    <dgm:cxn modelId="{35E47BEA-56D9-4731-ACC0-BC721FECEAE9}" type="presOf" srcId="{6B45A10F-0582-4A63-9F98-9EFC4C0DA4AD}" destId="{C02CF2B4-A983-4968-A4B7-1449C2C7C936}" srcOrd="0" destOrd="0" presId="urn:microsoft.com/office/officeart/2005/8/layout/hProcess9"/>
    <dgm:cxn modelId="{4F3AF08E-BCBF-4FAD-91BE-D499EA6E4976}" srcId="{9136286B-2AC2-4749-9F9B-84A6FACEC956}" destId="{6B45A10F-0582-4A63-9F98-9EFC4C0DA4AD}" srcOrd="1" destOrd="0" parTransId="{45F8DC48-974C-48D3-831F-7BB7C41196AA}" sibTransId="{2EC388AA-F37B-47A8-A387-4314529F747A}"/>
    <dgm:cxn modelId="{464461DB-E7B6-460A-BF35-27DF0337A0AB}" type="presOf" srcId="{B8A4CBA4-F9D9-4354-A46E-8155C462EF20}" destId="{5994F304-6346-4823-9B85-C78CEF7001A9}" srcOrd="0" destOrd="0" presId="urn:microsoft.com/office/officeart/2005/8/layout/hProcess9"/>
    <dgm:cxn modelId="{C4215520-6B77-49A0-B3A9-85E5B2F21C46}" type="presParOf" srcId="{20BBF379-39AB-4336-BC90-8D62AD5E6E7A}" destId="{4E45AC7E-4125-4662-BEFD-786482E92B72}" srcOrd="0" destOrd="0" presId="urn:microsoft.com/office/officeart/2005/8/layout/hProcess9"/>
    <dgm:cxn modelId="{20719725-46E6-414A-991C-46D036DDC25D}" type="presParOf" srcId="{20BBF379-39AB-4336-BC90-8D62AD5E6E7A}" destId="{D4A98372-D2CB-4DAB-9EF5-5F694AED6671}" srcOrd="1" destOrd="0" presId="urn:microsoft.com/office/officeart/2005/8/layout/hProcess9"/>
    <dgm:cxn modelId="{47E25E0B-70ED-46BE-97B4-3634D44A2904}" type="presParOf" srcId="{D4A98372-D2CB-4DAB-9EF5-5F694AED6671}" destId="{5994F304-6346-4823-9B85-C78CEF7001A9}" srcOrd="0" destOrd="0" presId="urn:microsoft.com/office/officeart/2005/8/layout/hProcess9"/>
    <dgm:cxn modelId="{F4C459F8-510B-4C21-BC55-6E1418852234}" type="presParOf" srcId="{D4A98372-D2CB-4DAB-9EF5-5F694AED6671}" destId="{CE70F680-3E88-4534-A109-67353C661106}" srcOrd="1" destOrd="0" presId="urn:microsoft.com/office/officeart/2005/8/layout/hProcess9"/>
    <dgm:cxn modelId="{52098E59-1F0F-40CB-9A36-13803903AEF9}" type="presParOf" srcId="{D4A98372-D2CB-4DAB-9EF5-5F694AED6671}" destId="{C02CF2B4-A983-4968-A4B7-1449C2C7C936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45AC7E-4125-4662-BEFD-786482E92B72}">
      <dsp:nvSpPr>
        <dsp:cNvPr id="0" name=""/>
        <dsp:cNvSpPr/>
      </dsp:nvSpPr>
      <dsp:spPr>
        <a:xfrm>
          <a:off x="608262" y="0"/>
          <a:ext cx="6916368" cy="165618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1A3475-9693-4B1C-93D0-0A2242390456}">
      <dsp:nvSpPr>
        <dsp:cNvPr id="0" name=""/>
        <dsp:cNvSpPr/>
      </dsp:nvSpPr>
      <dsp:spPr>
        <a:xfrm>
          <a:off x="5028" y="496855"/>
          <a:ext cx="2617700" cy="6624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codifica automatica</a:t>
          </a:r>
          <a:endParaRPr lang="it-IT" sz="2100" kern="1200" dirty="0"/>
        </a:p>
      </dsp:txBody>
      <dsp:txXfrm>
        <a:off x="5028" y="496855"/>
        <a:ext cx="2617700" cy="662473"/>
      </dsp:txXfrm>
    </dsp:sp>
    <dsp:sp modelId="{5994F304-6346-4823-9B85-C78CEF7001A9}">
      <dsp:nvSpPr>
        <dsp:cNvPr id="0" name=""/>
        <dsp:cNvSpPr/>
      </dsp:nvSpPr>
      <dsp:spPr>
        <a:xfrm>
          <a:off x="2759601" y="496855"/>
          <a:ext cx="2617700" cy="6624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elaborazione</a:t>
          </a:r>
          <a:endParaRPr lang="it-IT" sz="2100" kern="1200" dirty="0"/>
        </a:p>
      </dsp:txBody>
      <dsp:txXfrm>
        <a:off x="2759601" y="496855"/>
        <a:ext cx="2617700" cy="662473"/>
      </dsp:txXfrm>
    </dsp:sp>
    <dsp:sp modelId="{C02CF2B4-A983-4968-A4B7-1449C2C7C936}">
      <dsp:nvSpPr>
        <dsp:cNvPr id="0" name=""/>
        <dsp:cNvSpPr/>
      </dsp:nvSpPr>
      <dsp:spPr>
        <a:xfrm>
          <a:off x="5519203" y="501876"/>
          <a:ext cx="2617700" cy="6624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decodifica</a:t>
          </a:r>
          <a:endParaRPr lang="it-IT" sz="2100" kern="1200" dirty="0"/>
        </a:p>
      </dsp:txBody>
      <dsp:txXfrm>
        <a:off x="5519203" y="501876"/>
        <a:ext cx="2617700" cy="66247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45AC7E-4125-4662-BEFD-786482E92B72}">
      <dsp:nvSpPr>
        <dsp:cNvPr id="0" name=""/>
        <dsp:cNvSpPr/>
      </dsp:nvSpPr>
      <dsp:spPr>
        <a:xfrm>
          <a:off x="608262" y="0"/>
          <a:ext cx="6916368" cy="165618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1A3475-9693-4B1C-93D0-0A2242390456}">
      <dsp:nvSpPr>
        <dsp:cNvPr id="0" name=""/>
        <dsp:cNvSpPr/>
      </dsp:nvSpPr>
      <dsp:spPr>
        <a:xfrm>
          <a:off x="5028" y="496855"/>
          <a:ext cx="2617700" cy="6624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codifica automatica</a:t>
          </a:r>
          <a:endParaRPr lang="it-IT" sz="1900" kern="1200" dirty="0"/>
        </a:p>
      </dsp:txBody>
      <dsp:txXfrm>
        <a:off x="5028" y="496855"/>
        <a:ext cx="2617700" cy="662473"/>
      </dsp:txXfrm>
    </dsp:sp>
    <dsp:sp modelId="{5994F304-6346-4823-9B85-C78CEF7001A9}">
      <dsp:nvSpPr>
        <dsp:cNvPr id="0" name=""/>
        <dsp:cNvSpPr/>
      </dsp:nvSpPr>
      <dsp:spPr>
        <a:xfrm>
          <a:off x="2759601" y="496855"/>
          <a:ext cx="2617700" cy="6624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smtClean="0"/>
            <a:t>codifica ad alto livello</a:t>
          </a:r>
          <a:endParaRPr lang="it-IT" sz="1900" kern="1200" dirty="0"/>
        </a:p>
      </dsp:txBody>
      <dsp:txXfrm>
        <a:off x="2759601" y="496855"/>
        <a:ext cx="2617700" cy="662473"/>
      </dsp:txXfrm>
    </dsp:sp>
    <dsp:sp modelId="{C02CF2B4-A983-4968-A4B7-1449C2C7C936}">
      <dsp:nvSpPr>
        <dsp:cNvPr id="0" name=""/>
        <dsp:cNvSpPr/>
      </dsp:nvSpPr>
      <dsp:spPr>
        <a:xfrm>
          <a:off x="5519203" y="501876"/>
          <a:ext cx="2617700" cy="6624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/>
            <a:t>interpretazione</a:t>
          </a:r>
          <a:endParaRPr lang="it-IT" sz="1900" kern="1200" dirty="0"/>
        </a:p>
      </dsp:txBody>
      <dsp:txXfrm>
        <a:off x="5519203" y="501876"/>
        <a:ext cx="2617700" cy="66247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45AC7E-4125-4662-BEFD-786482E92B72}">
      <dsp:nvSpPr>
        <dsp:cNvPr id="0" name=""/>
        <dsp:cNvSpPr/>
      </dsp:nvSpPr>
      <dsp:spPr>
        <a:xfrm>
          <a:off x="608262" y="0"/>
          <a:ext cx="6916368" cy="165618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94F304-6346-4823-9B85-C78CEF7001A9}">
      <dsp:nvSpPr>
        <dsp:cNvPr id="0" name=""/>
        <dsp:cNvSpPr/>
      </dsp:nvSpPr>
      <dsp:spPr>
        <a:xfrm>
          <a:off x="1501234" y="496855"/>
          <a:ext cx="2441071" cy="6624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kern="1200" dirty="0" smtClean="0"/>
            <a:t>scrittura codice</a:t>
          </a:r>
          <a:endParaRPr lang="it-IT" sz="2500" kern="1200" dirty="0"/>
        </a:p>
      </dsp:txBody>
      <dsp:txXfrm>
        <a:off x="1501234" y="496855"/>
        <a:ext cx="2441071" cy="662473"/>
      </dsp:txXfrm>
    </dsp:sp>
    <dsp:sp modelId="{C02CF2B4-A983-4968-A4B7-1449C2C7C936}">
      <dsp:nvSpPr>
        <dsp:cNvPr id="0" name=""/>
        <dsp:cNvSpPr/>
      </dsp:nvSpPr>
      <dsp:spPr>
        <a:xfrm>
          <a:off x="4216774" y="501876"/>
          <a:ext cx="2441071" cy="6624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kern="1200" dirty="0" smtClean="0"/>
            <a:t>interpretazione</a:t>
          </a:r>
          <a:endParaRPr lang="it-IT" sz="2500" kern="1200" dirty="0"/>
        </a:p>
      </dsp:txBody>
      <dsp:txXfrm>
        <a:off x="4216774" y="501876"/>
        <a:ext cx="2441071" cy="6624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D1700-C763-405A-A987-466CE9F3F972}" type="datetimeFigureOut">
              <a:rPr lang="it-IT" smtClean="0"/>
              <a:pPr/>
              <a:t>15/03/2015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75595-605A-472C-931E-889E674BDA4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75595-605A-472C-931E-889E674BDA4E}" type="slidenum">
              <a:rPr lang="it-IT" smtClean="0"/>
              <a:pPr/>
              <a:t>50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 spc="300"/>
            </a:lvl1pPr>
          </a:lstStyle>
          <a:p>
            <a:r>
              <a:rPr lang="it-IT" dirty="0" smtClean="0"/>
              <a:t>INSERIRE IL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1562E3-48FC-4576-B776-E6087E72B2C5}" type="datetimeFigureOut">
              <a:rPr lang="it-IT" smtClean="0"/>
              <a:pPr/>
              <a:t>15/03/2015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88B551-527B-470A-B8A2-348D40C0AC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1562E3-48FC-4576-B776-E6087E72B2C5}" type="datetimeFigureOut">
              <a:rPr lang="it-IT" smtClean="0"/>
              <a:pPr/>
              <a:t>15/03/2015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88B551-527B-470A-B8A2-348D40C0AC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1562E3-48FC-4576-B776-E6087E72B2C5}" type="datetimeFigureOut">
              <a:rPr lang="it-IT" smtClean="0"/>
              <a:pPr/>
              <a:t>15/03/2015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88B551-527B-470A-B8A2-348D40C0AC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415354"/>
            <a:ext cx="8229600" cy="857250"/>
          </a:xfrm>
        </p:spPr>
        <p:txBody>
          <a:bodyPr/>
          <a:lstStyle>
            <a:lvl1pPr>
              <a:defRPr spc="600">
                <a:latin typeface="+mn-lt"/>
              </a:defRPr>
            </a:lvl1pPr>
          </a:lstStyle>
          <a:p>
            <a:r>
              <a:rPr lang="it-IT" dirty="0" smtClean="0"/>
              <a:t>INSERIRE UN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09526"/>
            <a:ext cx="8229600" cy="3250456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1562E3-48FC-4576-B776-E6087E72B2C5}" type="datetimeFigureOut">
              <a:rPr lang="it-IT" smtClean="0"/>
              <a:pPr/>
              <a:t>15/03/2015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88B551-527B-470A-B8A2-348D40C0AC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1562E3-48FC-4576-B776-E6087E72B2C5}" type="datetimeFigureOut">
              <a:rPr lang="it-IT" smtClean="0"/>
              <a:pPr/>
              <a:t>15/03/2015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88B551-527B-470A-B8A2-348D40C0AC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1562E3-48FC-4576-B776-E6087E72B2C5}" type="datetimeFigureOut">
              <a:rPr lang="it-IT" smtClean="0"/>
              <a:pPr/>
              <a:t>15/03/2015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88B551-527B-470A-B8A2-348D40C0AC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1562E3-48FC-4576-B776-E6087E72B2C5}" type="datetimeFigureOut">
              <a:rPr lang="it-IT" smtClean="0"/>
              <a:pPr/>
              <a:t>15/03/2015</a:t>
            </a:fld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88B551-527B-470A-B8A2-348D40C0AC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1562E3-48FC-4576-B776-E6087E72B2C5}" type="datetimeFigureOut">
              <a:rPr lang="it-IT" smtClean="0"/>
              <a:pPr/>
              <a:t>15/03/2015</a:t>
            </a:fld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88B551-527B-470A-B8A2-348D40C0AC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1562E3-48FC-4576-B776-E6087E72B2C5}" type="datetimeFigureOut">
              <a:rPr lang="it-IT" smtClean="0"/>
              <a:pPr/>
              <a:t>15/03/2015</a:t>
            </a:fld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88B551-527B-470A-B8A2-348D40C0AC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1562E3-48FC-4576-B776-E6087E72B2C5}" type="datetimeFigureOut">
              <a:rPr lang="it-IT" smtClean="0"/>
              <a:pPr/>
              <a:t>15/03/2015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88B551-527B-470A-B8A2-348D40C0AC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1562E3-48FC-4576-B776-E6087E72B2C5}" type="datetimeFigureOut">
              <a:rPr lang="it-IT" smtClean="0"/>
              <a:pPr/>
              <a:t>15/03/2015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88B551-527B-470A-B8A2-348D40C0AC9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91562E3-48FC-4576-B776-E6087E72B2C5}" type="datetimeFigureOut">
              <a:rPr lang="it-IT" smtClean="0"/>
              <a:pPr/>
              <a:t>15/03/2015</a:t>
            </a:fld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288B551-527B-470A-B8A2-348D40C0AC9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5.png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schools.com/cssref/css_selectors.asp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schools.com/cssref/css_colornames.asp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schools.com/tags/ref_colorpicker.asp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schools.com/cssref/css3_pr_border-top-right-radius.asp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676009"/>
          </a:xfrm>
        </p:spPr>
        <p:txBody>
          <a:bodyPr>
            <a:noAutofit/>
          </a:bodyPr>
          <a:lstStyle/>
          <a:p>
            <a:r>
              <a:rPr lang="it-IT" sz="6000" dirty="0" smtClean="0">
                <a:solidFill>
                  <a:schemeClr val="accent1">
                    <a:lumMod val="75000"/>
                  </a:schemeClr>
                </a:solidFill>
              </a:rPr>
              <a:t>CSS</a:t>
            </a:r>
            <a:endParaRPr lang="it-IT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62372"/>
            <a:ext cx="8229600" cy="857250"/>
          </a:xfrm>
        </p:spPr>
        <p:txBody>
          <a:bodyPr/>
          <a:lstStyle/>
          <a:p>
            <a:r>
              <a:rPr lang="it-IT" spc="600" dirty="0" smtClean="0">
                <a:latin typeface="+mn-lt"/>
              </a:rPr>
              <a:t>REGOLE</a:t>
            </a:r>
            <a:endParaRPr lang="it-IT" spc="600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91630"/>
            <a:ext cx="8229600" cy="3030984"/>
          </a:xfrm>
        </p:spPr>
        <p:txBody>
          <a:bodyPr/>
          <a:lstStyle/>
          <a:p>
            <a:pPr>
              <a:buNone/>
            </a:pPr>
            <a:r>
              <a:rPr lang="it-IT" sz="36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h2</a:t>
            </a:r>
            <a:r>
              <a:rPr lang="it-IT" sz="4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it-IT" sz="36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it-IT" sz="3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color</a:t>
            </a:r>
            <a:r>
              <a:rPr lang="it-IT" sz="3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it-IT" sz="36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#333333</a:t>
            </a:r>
            <a:r>
              <a:rPr lang="it-IT" sz="36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it-IT" sz="36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it-IT" sz="3600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font-weight</a:t>
            </a:r>
            <a:r>
              <a:rPr lang="it-IT" sz="3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it-IT" sz="3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36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bold</a:t>
            </a:r>
            <a:r>
              <a:rPr lang="it-IT" sz="36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it-IT" sz="36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it-IT" sz="3600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font-size</a:t>
            </a:r>
            <a:r>
              <a:rPr lang="it-IT" sz="3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it-IT" sz="3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36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40px</a:t>
            </a:r>
            <a:r>
              <a:rPr lang="it-IT" sz="36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it-IT" sz="4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it-IT" sz="44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62372"/>
            <a:ext cx="8229600" cy="857250"/>
          </a:xfrm>
        </p:spPr>
        <p:txBody>
          <a:bodyPr/>
          <a:lstStyle/>
          <a:p>
            <a:r>
              <a:rPr lang="it-IT" spc="600" dirty="0" smtClean="0">
                <a:latin typeface="+mn-lt"/>
              </a:rPr>
              <a:t>REGOLE</a:t>
            </a:r>
            <a:endParaRPr lang="it-IT" spc="600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91630"/>
            <a:ext cx="8229600" cy="3030984"/>
          </a:xfrm>
        </p:spPr>
        <p:txBody>
          <a:bodyPr/>
          <a:lstStyle/>
          <a:p>
            <a:pPr>
              <a:buNone/>
            </a:pPr>
            <a:r>
              <a:rPr lang="it-IT" sz="36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h2</a:t>
            </a:r>
            <a:r>
              <a:rPr lang="it-IT" sz="4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it-IT" sz="36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it-IT" sz="3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color</a:t>
            </a:r>
            <a:r>
              <a:rPr lang="it-IT" sz="3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it-IT" sz="36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#333333</a:t>
            </a:r>
            <a:r>
              <a:rPr lang="it-IT" sz="36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it-IT" sz="36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it-IT" sz="3600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font-weight</a:t>
            </a:r>
            <a:r>
              <a:rPr lang="it-IT" sz="3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it-IT" sz="3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36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bold</a:t>
            </a:r>
            <a:r>
              <a:rPr lang="it-IT" sz="36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it-IT" sz="36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it-IT" sz="3600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font-size</a:t>
            </a:r>
            <a:r>
              <a:rPr lang="it-IT" sz="3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it-IT" sz="3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36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40px</a:t>
            </a:r>
            <a:r>
              <a:rPr lang="it-IT" sz="36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it-IT" sz="4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it-IT" sz="44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umetto 1 3"/>
          <p:cNvSpPr/>
          <p:nvPr/>
        </p:nvSpPr>
        <p:spPr>
          <a:xfrm>
            <a:off x="251520" y="267494"/>
            <a:ext cx="3312368" cy="1080120"/>
          </a:xfrm>
          <a:prstGeom prst="wedgeRectCallout">
            <a:avLst>
              <a:gd name="adj1" fmla="val -31981"/>
              <a:gd name="adj2" fmla="val 752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 smtClean="0">
                <a:latin typeface="+mj-lt"/>
              </a:rPr>
              <a:t>Selettore</a:t>
            </a:r>
            <a:r>
              <a:rPr lang="it-IT" sz="2000" dirty="0" smtClean="0"/>
              <a:t>: definisce a quali elementi  si applicano le regole che seguono</a:t>
            </a:r>
            <a:endParaRPr lang="it-IT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62372"/>
            <a:ext cx="8229600" cy="857250"/>
          </a:xfrm>
        </p:spPr>
        <p:txBody>
          <a:bodyPr/>
          <a:lstStyle/>
          <a:p>
            <a:r>
              <a:rPr lang="it-IT" spc="600" dirty="0" smtClean="0">
                <a:latin typeface="+mn-lt"/>
              </a:rPr>
              <a:t>REGOLE</a:t>
            </a:r>
            <a:endParaRPr lang="it-IT" spc="600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91630"/>
            <a:ext cx="8229600" cy="3030984"/>
          </a:xfrm>
        </p:spPr>
        <p:txBody>
          <a:bodyPr/>
          <a:lstStyle/>
          <a:p>
            <a:pPr>
              <a:buNone/>
            </a:pPr>
            <a:r>
              <a:rPr lang="it-IT" sz="36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h2</a:t>
            </a:r>
            <a:r>
              <a:rPr lang="it-IT" sz="4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it-IT" sz="36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it-IT" sz="3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color</a:t>
            </a:r>
            <a:r>
              <a:rPr lang="it-IT" sz="3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it-IT" sz="36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#333333</a:t>
            </a:r>
            <a:r>
              <a:rPr lang="it-IT" sz="36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it-IT" sz="36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it-IT" sz="3600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font-weight</a:t>
            </a:r>
            <a:r>
              <a:rPr lang="it-IT" sz="3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it-IT" sz="3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36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bold</a:t>
            </a:r>
            <a:r>
              <a:rPr lang="it-IT" sz="36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it-IT" sz="36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it-IT" sz="3600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font-size</a:t>
            </a:r>
            <a:r>
              <a:rPr lang="it-IT" sz="3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it-IT" sz="3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36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40px</a:t>
            </a:r>
            <a:r>
              <a:rPr lang="it-IT" sz="36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it-IT" sz="4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it-IT" sz="44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umetto 1 3"/>
          <p:cNvSpPr/>
          <p:nvPr/>
        </p:nvSpPr>
        <p:spPr>
          <a:xfrm>
            <a:off x="251520" y="267494"/>
            <a:ext cx="2592288" cy="1080120"/>
          </a:xfrm>
          <a:prstGeom prst="wedgeRectCallout">
            <a:avLst>
              <a:gd name="adj1" fmla="val -13061"/>
              <a:gd name="adj2" fmla="val 732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 smtClean="0">
                <a:latin typeface="+mj-lt"/>
              </a:rPr>
              <a:t>Parentesi graffe</a:t>
            </a:r>
            <a:r>
              <a:rPr lang="it-IT" sz="2000" dirty="0" smtClean="0"/>
              <a:t>: racchiudono l'elenco delle regole</a:t>
            </a:r>
            <a:endParaRPr lang="it-IT" sz="2000" dirty="0"/>
          </a:p>
        </p:txBody>
      </p:sp>
      <p:sp>
        <p:nvSpPr>
          <p:cNvPr id="5" name="Fumetto 1 4"/>
          <p:cNvSpPr/>
          <p:nvPr/>
        </p:nvSpPr>
        <p:spPr>
          <a:xfrm>
            <a:off x="1259632" y="3867894"/>
            <a:ext cx="2592288" cy="1080120"/>
          </a:xfrm>
          <a:prstGeom prst="wedgeRectCallout">
            <a:avLst>
              <a:gd name="adj1" fmla="val -64689"/>
              <a:gd name="adj2" fmla="val 370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 smtClean="0">
                <a:latin typeface="+mj-lt"/>
              </a:rPr>
              <a:t>Parentesi graffe</a:t>
            </a:r>
            <a:r>
              <a:rPr lang="it-IT" sz="2000" dirty="0" smtClean="0"/>
              <a:t>: racchiudono l'elenco delle regole</a:t>
            </a:r>
            <a:endParaRPr lang="it-IT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62372"/>
            <a:ext cx="8229600" cy="857250"/>
          </a:xfrm>
        </p:spPr>
        <p:txBody>
          <a:bodyPr/>
          <a:lstStyle/>
          <a:p>
            <a:r>
              <a:rPr lang="it-IT" spc="600" dirty="0" smtClean="0">
                <a:latin typeface="+mn-lt"/>
              </a:rPr>
              <a:t>REGOLE</a:t>
            </a:r>
            <a:endParaRPr lang="it-IT" spc="600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91630"/>
            <a:ext cx="8229600" cy="3030984"/>
          </a:xfrm>
        </p:spPr>
        <p:txBody>
          <a:bodyPr/>
          <a:lstStyle/>
          <a:p>
            <a:pPr>
              <a:buNone/>
            </a:pPr>
            <a:r>
              <a:rPr lang="it-IT" sz="36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h2</a:t>
            </a:r>
            <a:r>
              <a:rPr lang="it-IT" sz="4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it-IT" sz="36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it-IT" sz="3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color</a:t>
            </a:r>
            <a:r>
              <a:rPr lang="it-IT" sz="3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it-IT" sz="36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#333333</a:t>
            </a:r>
            <a:r>
              <a:rPr lang="it-IT" sz="36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it-IT" sz="36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it-IT" sz="3600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font-weight</a:t>
            </a:r>
            <a:r>
              <a:rPr lang="it-IT" sz="3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it-IT" sz="3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36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bold</a:t>
            </a:r>
            <a:r>
              <a:rPr lang="it-IT" sz="36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it-IT" sz="36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it-IT" sz="3600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font-size</a:t>
            </a:r>
            <a:r>
              <a:rPr lang="it-IT" sz="3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it-IT" sz="3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36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40px</a:t>
            </a:r>
            <a:r>
              <a:rPr lang="it-IT" sz="36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it-IT" sz="4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it-IT" sz="44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umetto 1 3"/>
          <p:cNvSpPr/>
          <p:nvPr/>
        </p:nvSpPr>
        <p:spPr>
          <a:xfrm>
            <a:off x="3707904" y="627534"/>
            <a:ext cx="2592288" cy="1296144"/>
          </a:xfrm>
          <a:prstGeom prst="wedgeRectCallout">
            <a:avLst>
              <a:gd name="adj1" fmla="val -34225"/>
              <a:gd name="adj2" fmla="val 732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 smtClean="0">
                <a:latin typeface="+mj-lt"/>
              </a:rPr>
              <a:t>Regola</a:t>
            </a:r>
            <a:r>
              <a:rPr lang="it-IT" sz="2000" dirty="0" smtClean="0"/>
              <a:t>: è composta dal nome di una proprietà e da un valore</a:t>
            </a:r>
            <a:endParaRPr lang="it-IT" sz="2000" dirty="0"/>
          </a:p>
        </p:txBody>
      </p:sp>
      <p:sp>
        <p:nvSpPr>
          <p:cNvPr id="6" name="Rettangolo 5"/>
          <p:cNvSpPr/>
          <p:nvPr/>
        </p:nvSpPr>
        <p:spPr>
          <a:xfrm>
            <a:off x="755576" y="2283718"/>
            <a:ext cx="3744416" cy="576064"/>
          </a:xfrm>
          <a:prstGeom prst="rect">
            <a:avLst/>
          </a:prstGeom>
          <a:noFill/>
          <a:ln w="31750" cmpd="sng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62372"/>
            <a:ext cx="8229600" cy="857250"/>
          </a:xfrm>
        </p:spPr>
        <p:txBody>
          <a:bodyPr/>
          <a:lstStyle/>
          <a:p>
            <a:r>
              <a:rPr lang="it-IT" spc="600" dirty="0" smtClean="0">
                <a:latin typeface="+mn-lt"/>
              </a:rPr>
              <a:t>REGOLE</a:t>
            </a:r>
            <a:endParaRPr lang="it-IT" spc="600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91630"/>
            <a:ext cx="8229600" cy="3030984"/>
          </a:xfrm>
        </p:spPr>
        <p:txBody>
          <a:bodyPr/>
          <a:lstStyle/>
          <a:p>
            <a:pPr>
              <a:buNone/>
            </a:pPr>
            <a:r>
              <a:rPr lang="it-IT" sz="36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h2</a:t>
            </a:r>
            <a:r>
              <a:rPr lang="it-IT" sz="4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it-IT" sz="36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it-IT" sz="3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color</a:t>
            </a:r>
            <a:r>
              <a:rPr lang="it-IT" sz="3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it-IT" sz="36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#333333</a:t>
            </a:r>
            <a:r>
              <a:rPr lang="it-IT" sz="36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it-IT" sz="36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it-IT" sz="3600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font-weight</a:t>
            </a:r>
            <a:r>
              <a:rPr lang="it-IT" sz="3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it-IT" sz="3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36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bold</a:t>
            </a:r>
            <a:r>
              <a:rPr lang="it-IT" sz="36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it-IT" sz="36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it-IT" sz="3600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font-size</a:t>
            </a:r>
            <a:r>
              <a:rPr lang="it-IT" sz="3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it-IT" sz="3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36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40px</a:t>
            </a:r>
            <a:r>
              <a:rPr lang="it-IT" sz="36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it-IT" sz="4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it-IT" sz="44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umetto 1 3"/>
          <p:cNvSpPr/>
          <p:nvPr/>
        </p:nvSpPr>
        <p:spPr>
          <a:xfrm>
            <a:off x="1259632" y="915566"/>
            <a:ext cx="2592288" cy="1080120"/>
          </a:xfrm>
          <a:prstGeom prst="wedgeRectCallout">
            <a:avLst>
              <a:gd name="adj1" fmla="val -33904"/>
              <a:gd name="adj2" fmla="val 863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 smtClean="0">
                <a:latin typeface="+mj-lt"/>
              </a:rPr>
              <a:t>Proprietà</a:t>
            </a:r>
            <a:r>
              <a:rPr lang="it-IT" sz="2000" dirty="0" smtClean="0"/>
              <a:t>: indica l'elemento visuale che viene modificato</a:t>
            </a:r>
            <a:endParaRPr lang="it-IT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62372"/>
            <a:ext cx="8229600" cy="857250"/>
          </a:xfrm>
        </p:spPr>
        <p:txBody>
          <a:bodyPr/>
          <a:lstStyle/>
          <a:p>
            <a:r>
              <a:rPr lang="it-IT" spc="600" dirty="0" smtClean="0">
                <a:latin typeface="+mn-lt"/>
              </a:rPr>
              <a:t>REGOLE</a:t>
            </a:r>
            <a:endParaRPr lang="it-IT" spc="600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91630"/>
            <a:ext cx="8229600" cy="3030984"/>
          </a:xfrm>
        </p:spPr>
        <p:txBody>
          <a:bodyPr/>
          <a:lstStyle/>
          <a:p>
            <a:pPr>
              <a:buNone/>
            </a:pPr>
            <a:r>
              <a:rPr lang="it-IT" sz="36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h2</a:t>
            </a:r>
            <a:r>
              <a:rPr lang="it-IT" sz="4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it-IT" sz="36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it-IT" sz="3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color</a:t>
            </a:r>
            <a:r>
              <a:rPr lang="it-IT" sz="3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it-IT" sz="36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#333333</a:t>
            </a:r>
            <a:r>
              <a:rPr lang="it-IT" sz="36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it-IT" sz="36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it-IT" sz="3600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font-weight</a:t>
            </a:r>
            <a:r>
              <a:rPr lang="it-IT" sz="3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it-IT" sz="3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36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bold</a:t>
            </a:r>
            <a:r>
              <a:rPr lang="it-IT" sz="36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it-IT" sz="36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it-IT" sz="3600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font-size</a:t>
            </a:r>
            <a:r>
              <a:rPr lang="it-IT" sz="3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it-IT" sz="3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36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40px</a:t>
            </a:r>
            <a:r>
              <a:rPr lang="it-IT" sz="36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it-IT" sz="4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it-IT" sz="44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umetto 1 3"/>
          <p:cNvSpPr/>
          <p:nvPr/>
        </p:nvSpPr>
        <p:spPr>
          <a:xfrm>
            <a:off x="1619672" y="915566"/>
            <a:ext cx="3600400" cy="1080120"/>
          </a:xfrm>
          <a:prstGeom prst="wedgeRectCallout">
            <a:avLst>
              <a:gd name="adj1" fmla="val -28132"/>
              <a:gd name="adj2" fmla="val 924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 smtClean="0">
                <a:latin typeface="+mj-lt"/>
              </a:rPr>
              <a:t>[due punti]</a:t>
            </a:r>
            <a:r>
              <a:rPr lang="it-IT" sz="2000" dirty="0" smtClean="0"/>
              <a:t>: è l'</a:t>
            </a:r>
            <a:r>
              <a:rPr lang="it-IT" sz="2000" i="1" dirty="0" smtClean="0"/>
              <a:t>operatore</a:t>
            </a:r>
            <a:r>
              <a:rPr lang="it-IT" sz="2000" dirty="0" smtClean="0"/>
              <a:t> che collega la proprietà al valore che le viene assegnato.</a:t>
            </a:r>
            <a:endParaRPr lang="it-IT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62372"/>
            <a:ext cx="8229600" cy="857250"/>
          </a:xfrm>
        </p:spPr>
        <p:txBody>
          <a:bodyPr/>
          <a:lstStyle/>
          <a:p>
            <a:r>
              <a:rPr lang="it-IT" spc="600" dirty="0" smtClean="0">
                <a:latin typeface="+mn-lt"/>
              </a:rPr>
              <a:t>REGOLE</a:t>
            </a:r>
            <a:endParaRPr lang="it-IT" spc="600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91630"/>
            <a:ext cx="8229600" cy="3030984"/>
          </a:xfrm>
        </p:spPr>
        <p:txBody>
          <a:bodyPr/>
          <a:lstStyle/>
          <a:p>
            <a:pPr>
              <a:buNone/>
            </a:pPr>
            <a:r>
              <a:rPr lang="it-IT" sz="36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h2</a:t>
            </a:r>
            <a:r>
              <a:rPr lang="it-IT" sz="4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it-IT" sz="36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it-IT" sz="36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color</a:t>
            </a:r>
            <a:r>
              <a:rPr lang="it-IT" sz="3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it-IT" sz="36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#333333</a:t>
            </a:r>
            <a:r>
              <a:rPr lang="it-IT" sz="36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it-IT" sz="36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it-IT" sz="3600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font-weight</a:t>
            </a:r>
            <a:r>
              <a:rPr lang="it-IT" sz="3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it-IT" sz="3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36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bold</a:t>
            </a:r>
            <a:r>
              <a:rPr lang="it-IT" sz="36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it-IT" sz="36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it-IT" sz="3600" b="1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font-size</a:t>
            </a:r>
            <a:r>
              <a:rPr lang="it-IT" sz="3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it-IT" sz="3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sz="36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40px</a:t>
            </a:r>
            <a:r>
              <a:rPr lang="it-IT" sz="36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it-IT" sz="4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it-IT" sz="44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umetto 1 3"/>
          <p:cNvSpPr/>
          <p:nvPr/>
        </p:nvSpPr>
        <p:spPr>
          <a:xfrm>
            <a:off x="2771800" y="915566"/>
            <a:ext cx="6120680" cy="1080120"/>
          </a:xfrm>
          <a:prstGeom prst="wedgeRectCallout">
            <a:avLst>
              <a:gd name="adj1" fmla="val -32573"/>
              <a:gd name="adj2" fmla="val 847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dirty="0" smtClean="0">
                <a:latin typeface="+mj-lt"/>
              </a:rPr>
              <a:t>valore</a:t>
            </a:r>
            <a:r>
              <a:rPr lang="it-IT" sz="2000" dirty="0" smtClean="0"/>
              <a:t>:  determina quale sarà l'aspetto dell'elemento per quanto riguarda la caratteristica controllata dalla proprietà a cui è stato assegnato.</a:t>
            </a:r>
            <a:endParaRPr lang="it-IT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/>
              <a:t>CODIFICA A BASSO LIVELLO</a:t>
            </a:r>
            <a:endParaRPr lang="it-IT" sz="3600" dirty="0"/>
          </a:p>
        </p:txBody>
      </p:sp>
      <p:pic>
        <p:nvPicPr>
          <p:cNvPr id="4" name="Segnaposto contenuto 3" descr="cod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7" y="2931790"/>
            <a:ext cx="1296144" cy="1296144"/>
          </a:xfrm>
        </p:spPr>
      </p:pic>
      <p:sp>
        <p:nvSpPr>
          <p:cNvPr id="5" name="Freccia a destra 4"/>
          <p:cNvSpPr/>
          <p:nvPr/>
        </p:nvSpPr>
        <p:spPr>
          <a:xfrm>
            <a:off x="1835697" y="3399842"/>
            <a:ext cx="36004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 descr="binary-Langu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1" y="3003798"/>
            <a:ext cx="1536171" cy="1152128"/>
          </a:xfrm>
          <a:prstGeom prst="rect">
            <a:avLst/>
          </a:prstGeom>
        </p:spPr>
      </p:pic>
      <p:pic>
        <p:nvPicPr>
          <p:cNvPr id="8" name="Immagine 7" descr="p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5" y="2787774"/>
            <a:ext cx="1584176" cy="1584176"/>
          </a:xfrm>
          <a:prstGeom prst="rect">
            <a:avLst/>
          </a:prstGeom>
        </p:spPr>
      </p:pic>
      <p:sp>
        <p:nvSpPr>
          <p:cNvPr id="9" name="Freccia a destra 8"/>
          <p:cNvSpPr/>
          <p:nvPr/>
        </p:nvSpPr>
        <p:spPr>
          <a:xfrm>
            <a:off x="4139953" y="3399842"/>
            <a:ext cx="36004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 descr="http://img.clasf.it/2013/12/06/VENDO-STAMPANTE-EPSON-INKJET-S20-201312060215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5" y="2859782"/>
            <a:ext cx="1440159" cy="1440160"/>
          </a:xfrm>
          <a:prstGeom prst="rect">
            <a:avLst/>
          </a:prstGeom>
          <a:noFill/>
        </p:spPr>
      </p:pic>
      <p:sp>
        <p:nvSpPr>
          <p:cNvPr id="11" name="Freccia a destra 10"/>
          <p:cNvSpPr/>
          <p:nvPr/>
        </p:nvSpPr>
        <p:spPr>
          <a:xfrm>
            <a:off x="6660233" y="3399842"/>
            <a:ext cx="36004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3" name="Diagramma 12"/>
          <p:cNvGraphicFramePr/>
          <p:nvPr/>
        </p:nvGraphicFramePr>
        <p:xfrm>
          <a:off x="467544" y="1131590"/>
          <a:ext cx="8136904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/>
              <a:t>CODIFICA AD ALTO LIVELLO</a:t>
            </a:r>
            <a:endParaRPr lang="it-IT" sz="3600" dirty="0"/>
          </a:p>
        </p:txBody>
      </p:sp>
      <p:pic>
        <p:nvPicPr>
          <p:cNvPr id="4" name="Segnaposto contenuto 3" descr="cod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931790"/>
            <a:ext cx="1296144" cy="1296144"/>
          </a:xfrm>
        </p:spPr>
      </p:pic>
      <p:sp>
        <p:nvSpPr>
          <p:cNvPr id="5" name="Freccia a destra 4"/>
          <p:cNvSpPr/>
          <p:nvPr/>
        </p:nvSpPr>
        <p:spPr>
          <a:xfrm>
            <a:off x="1675678" y="3399842"/>
            <a:ext cx="36004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/>
          <p:cNvSpPr/>
          <p:nvPr/>
        </p:nvSpPr>
        <p:spPr>
          <a:xfrm>
            <a:off x="3827917" y="3399842"/>
            <a:ext cx="36004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/>
          <p:cNvSpPr/>
          <p:nvPr/>
        </p:nvSpPr>
        <p:spPr>
          <a:xfrm>
            <a:off x="6316193" y="3399842"/>
            <a:ext cx="36004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3" name="Diagramma 12"/>
          <p:cNvGraphicFramePr/>
          <p:nvPr/>
        </p:nvGraphicFramePr>
        <p:xfrm>
          <a:off x="467544" y="1131590"/>
          <a:ext cx="8136904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5298" name="Picture 2" descr="http://www.davidetarga.it/images/blog/aptana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15971" y="3012349"/>
            <a:ext cx="1872208" cy="1135026"/>
          </a:xfrm>
          <a:prstGeom prst="rect">
            <a:avLst/>
          </a:prstGeom>
          <a:noFill/>
        </p:spPr>
      </p:pic>
      <p:pic>
        <p:nvPicPr>
          <p:cNvPr id="12" name="Immagine 11" descr="binary-Languag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63732" y="3003798"/>
            <a:ext cx="1536171" cy="1152128"/>
          </a:xfrm>
          <a:prstGeom prst="rect">
            <a:avLst/>
          </a:prstGeom>
        </p:spPr>
      </p:pic>
      <p:pic>
        <p:nvPicPr>
          <p:cNvPr id="14" name="Immagine 13" descr="urbino_desktop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04248" y="2969146"/>
            <a:ext cx="2123728" cy="1221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/>
              <a:t>UTILIZZO </a:t>
            </a:r>
            <a:r>
              <a:rPr lang="it-IT" sz="3600" dirty="0" err="1" smtClean="0"/>
              <a:t>DI</a:t>
            </a:r>
            <a:r>
              <a:rPr lang="it-IT" sz="3600" dirty="0" smtClean="0"/>
              <a:t> UN LINGUAGGIO</a:t>
            </a:r>
            <a:endParaRPr lang="it-IT" sz="3600" dirty="0"/>
          </a:p>
        </p:txBody>
      </p:sp>
      <p:sp>
        <p:nvSpPr>
          <p:cNvPr id="11" name="Freccia a destra 10"/>
          <p:cNvSpPr/>
          <p:nvPr/>
        </p:nvSpPr>
        <p:spPr>
          <a:xfrm>
            <a:off x="4211960" y="3435846"/>
            <a:ext cx="36004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3" name="Diagramma 12"/>
          <p:cNvGraphicFramePr/>
          <p:nvPr/>
        </p:nvGraphicFramePr>
        <p:xfrm>
          <a:off x="467544" y="1131590"/>
          <a:ext cx="8136904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5298" name="Picture 2" descr="http://www.davidetarga.it/images/blog/aptan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7" y="2787774"/>
            <a:ext cx="2731851" cy="1656184"/>
          </a:xfrm>
          <a:prstGeom prst="rect">
            <a:avLst/>
          </a:prstGeom>
          <a:noFill/>
        </p:spPr>
      </p:pic>
      <p:pic>
        <p:nvPicPr>
          <p:cNvPr id="14" name="Immagine 13" descr="urbino_desktop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60031" y="2715766"/>
            <a:ext cx="3130041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57504"/>
            <a:ext cx="8229600" cy="756084"/>
          </a:xfrm>
        </p:spPr>
        <p:txBody>
          <a:bodyPr>
            <a:noAutofit/>
          </a:bodyPr>
          <a:lstStyle/>
          <a:p>
            <a:r>
              <a:rPr lang="it-IT" sz="4000" spc="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I FOGLI </a:t>
            </a:r>
            <a:r>
              <a:rPr lang="it-IT" sz="4000" spc="6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DI</a:t>
            </a:r>
            <a:r>
              <a:rPr lang="it-IT" sz="4000" spc="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STILE</a:t>
            </a:r>
            <a:endParaRPr lang="it-IT" sz="4000" spc="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323528" y="1059582"/>
            <a:ext cx="8424936" cy="367240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it-IT" sz="2400" dirty="0" smtClean="0"/>
              <a:t>HTML serve informare il browser di quali sono le componenti necessarie a mostrare un documento e ad articolare il documento in blocchi semantici.</a:t>
            </a:r>
          </a:p>
          <a:p>
            <a:pPr>
              <a:lnSpc>
                <a:spcPct val="120000"/>
              </a:lnSpc>
            </a:pPr>
            <a:r>
              <a:rPr lang="it-IT" sz="2400" dirty="0" smtClean="0">
                <a:cs typeface="Courier New" pitchFamily="49" charset="0"/>
              </a:rPr>
              <a:t>I fogli di stile (</a:t>
            </a: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</a:rPr>
              <a:t>Cascading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 Style </a:t>
            </a: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</a:rPr>
              <a:t>Sheets</a:t>
            </a:r>
            <a:r>
              <a:rPr lang="it-IT" sz="2400" dirty="0" smtClean="0"/>
              <a:t>) definiscono come i vari elementi che compongono un documento verranno resi su un media specifico (schermo, stampante, dispositivo mobile).</a:t>
            </a:r>
            <a:endParaRPr lang="it-IT" sz="2400" dirty="0"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PUNTEGGIATURA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b="1" dirty="0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h2</a:t>
            </a:r>
            <a:r>
              <a:rPr lang="it-IT" sz="4000" b="1" dirty="0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it-IT" b="1" dirty="0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	color  #333333</a:t>
            </a:r>
          </a:p>
          <a:p>
            <a:pPr>
              <a:buNone/>
            </a:pPr>
            <a:r>
              <a:rPr lang="it-IT" b="1" dirty="0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it-IT" b="1" dirty="0" err="1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font-weight</a:t>
            </a:r>
            <a:r>
              <a:rPr lang="it-IT" b="1" dirty="0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t-IT" b="1" dirty="0" err="1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bold</a:t>
            </a:r>
            <a:endParaRPr lang="it-IT" b="1" dirty="0" smtClean="0">
              <a:solidFill>
                <a:schemeClr val="bg1">
                  <a:lumMod val="8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it-IT" b="1" dirty="0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it-IT" b="1" dirty="0" err="1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font-size</a:t>
            </a:r>
            <a:r>
              <a:rPr lang="it-IT" b="1" dirty="0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  40px</a:t>
            </a:r>
          </a:p>
          <a:p>
            <a:pPr>
              <a:buNone/>
            </a:pPr>
            <a:r>
              <a:rPr lang="it-IT" sz="4000" b="1" dirty="0" smtClean="0">
                <a:solidFill>
                  <a:schemeClr val="bg1">
                    <a:lumMod val="85000"/>
                  </a:schemeClr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it-IT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923902" y="1175722"/>
            <a:ext cx="5517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600" dirty="0" smtClean="0">
                <a:solidFill>
                  <a:srgbClr val="FF0000"/>
                </a:solidFill>
                <a:latin typeface="+mj-lt"/>
              </a:rPr>
              <a:t>{</a:t>
            </a:r>
            <a:endParaRPr lang="it-IT" sz="6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95536" y="3579862"/>
            <a:ext cx="5517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600" dirty="0" smtClean="0">
                <a:solidFill>
                  <a:srgbClr val="FF0000"/>
                </a:solidFill>
                <a:latin typeface="+mj-lt"/>
              </a:rPr>
              <a:t>}</a:t>
            </a:r>
            <a:endParaRPr lang="it-IT" sz="6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051720" y="1779662"/>
            <a:ext cx="4299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600" dirty="0" smtClean="0">
                <a:solidFill>
                  <a:srgbClr val="00B050"/>
                </a:solidFill>
                <a:latin typeface="+mj-lt"/>
              </a:rPr>
              <a:t>:</a:t>
            </a:r>
            <a:endParaRPr lang="it-IT" sz="66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059832" y="2931790"/>
            <a:ext cx="4299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600" dirty="0" smtClean="0">
                <a:solidFill>
                  <a:srgbClr val="00B050"/>
                </a:solidFill>
                <a:latin typeface="+mj-lt"/>
              </a:rPr>
              <a:t>:</a:t>
            </a:r>
            <a:endParaRPr lang="it-IT" sz="66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566010" y="2399858"/>
            <a:ext cx="4299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600" dirty="0" smtClean="0">
                <a:solidFill>
                  <a:srgbClr val="00B050"/>
                </a:solidFill>
                <a:latin typeface="+mj-lt"/>
              </a:rPr>
              <a:t>:</a:t>
            </a:r>
            <a:endParaRPr lang="it-IT" sz="66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148064" y="2399858"/>
            <a:ext cx="4363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600" dirty="0" smtClean="0">
                <a:solidFill>
                  <a:srgbClr val="0070C0"/>
                </a:solidFill>
                <a:latin typeface="+mj-lt"/>
              </a:rPr>
              <a:t>;</a:t>
            </a:r>
            <a:endParaRPr lang="it-IT" sz="66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211960" y="1751786"/>
            <a:ext cx="4363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600" dirty="0" smtClean="0">
                <a:solidFill>
                  <a:srgbClr val="0070C0"/>
                </a:solidFill>
                <a:latin typeface="+mj-lt"/>
              </a:rPr>
              <a:t>;</a:t>
            </a:r>
            <a:endParaRPr lang="it-IT" sz="66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495702" y="2931790"/>
            <a:ext cx="4363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600" dirty="0" smtClean="0">
                <a:solidFill>
                  <a:srgbClr val="0070C0"/>
                </a:solidFill>
                <a:latin typeface="+mj-lt"/>
              </a:rPr>
              <a:t>;</a:t>
            </a:r>
            <a:endParaRPr lang="it-IT" sz="66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676009"/>
          </a:xfrm>
        </p:spPr>
        <p:txBody>
          <a:bodyPr>
            <a:noAutofit/>
          </a:bodyPr>
          <a:lstStyle/>
          <a:p>
            <a:r>
              <a:rPr lang="it-IT" sz="6000" spc="600" dirty="0" smtClean="0">
                <a:solidFill>
                  <a:schemeClr val="accent1">
                    <a:lumMod val="75000"/>
                  </a:schemeClr>
                </a:solidFill>
              </a:rPr>
              <a:t>SELETTORI</a:t>
            </a:r>
            <a:endParaRPr lang="it-IT" sz="6000" spc="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SELETTORI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457200" y="1409700"/>
          <a:ext cx="8291264" cy="3003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568"/>
                <a:gridCol w="1296144"/>
                <a:gridCol w="4464496"/>
                <a:gridCol w="504056"/>
              </a:tblGrid>
              <a:tr h="369143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latin typeface="+mn-lt"/>
                        </a:rPr>
                        <a:t>Selettore</a:t>
                      </a:r>
                      <a:endParaRPr lang="it-IT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latin typeface="+mn-lt"/>
                        </a:rPr>
                        <a:t>Es.</a:t>
                      </a:r>
                      <a:endParaRPr lang="it-IT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latin typeface="+mn-lt"/>
                        </a:rPr>
                        <a:t>Descrizione</a:t>
                      </a:r>
                      <a:endParaRPr lang="it-IT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latin typeface="+mn-lt"/>
                        </a:rPr>
                        <a:t>CSS</a:t>
                      </a:r>
                      <a:endParaRPr lang="it-IT" sz="1200" dirty="0">
                        <a:latin typeface="+mn-lt"/>
                      </a:endParaRPr>
                    </a:p>
                  </a:txBody>
                  <a:tcPr anchor="ctr"/>
                </a:tc>
              </a:tr>
              <a:tr h="369143">
                <a:tc>
                  <a:txBody>
                    <a:bodyPr/>
                    <a:lstStyle/>
                    <a:p>
                      <a:pPr fontAlgn="t"/>
                      <a:r>
                        <a:rPr lang="it-IT" sz="1400" b="0" i="0" u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.</a:t>
                      </a:r>
                      <a:r>
                        <a:rPr lang="it-IT" sz="1400" b="0" i="0" u="non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class</a:t>
                      </a:r>
                      <a:endParaRPr lang="it-IT" sz="1400" b="0" i="0" u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400" dirty="0">
                          <a:latin typeface="+mn-lt"/>
                        </a:rPr>
                        <a:t>.</a:t>
                      </a:r>
                      <a:r>
                        <a:rPr lang="it-IT" sz="1400" dirty="0" err="1">
                          <a:latin typeface="+mn-lt"/>
                        </a:rPr>
                        <a:t>intro</a:t>
                      </a:r>
                      <a:endParaRPr lang="it-IT" sz="1400" dirty="0">
                        <a:latin typeface="+mn-lt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err="1" smtClean="0">
                          <a:latin typeface="+mn-lt"/>
                        </a:rPr>
                        <a:t>Seleziona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</a:rPr>
                        <a:t>tutti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</a:rPr>
                        <a:t>gli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</a:rPr>
                        <a:t>elementi</a:t>
                      </a:r>
                      <a:r>
                        <a:rPr lang="en-US" sz="1400" dirty="0" smtClean="0">
                          <a:latin typeface="+mn-lt"/>
                        </a:rPr>
                        <a:t> con </a:t>
                      </a:r>
                      <a:r>
                        <a:rPr lang="en-US" sz="1400" dirty="0" smtClean="0">
                          <a:latin typeface="+mj-lt"/>
                        </a:rPr>
                        <a:t>class</a:t>
                      </a:r>
                      <a:r>
                        <a:rPr lang="en-US" sz="1400" dirty="0">
                          <a:latin typeface="+mn-lt"/>
                        </a:rPr>
                        <a:t>="intro"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400">
                          <a:latin typeface="+mn-lt"/>
                        </a:rPr>
                        <a:t>1</a:t>
                      </a:r>
                    </a:p>
                  </a:txBody>
                  <a:tcPr marL="76200" marR="76200" marT="76200" marB="76200"/>
                </a:tc>
              </a:tr>
              <a:tr h="369143">
                <a:tc>
                  <a:txBody>
                    <a:bodyPr/>
                    <a:lstStyle/>
                    <a:p>
                      <a:pPr fontAlgn="t"/>
                      <a:r>
                        <a:rPr lang="it-IT" sz="1400" b="0" i="0" u="none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#id</a:t>
                      </a:r>
                      <a:endParaRPr lang="it-IT" sz="1400" b="0" i="0" u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400">
                          <a:latin typeface="+mn-lt"/>
                        </a:rPr>
                        <a:t>#firstname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err="1" smtClean="0">
                          <a:latin typeface="+mn-lt"/>
                        </a:rPr>
                        <a:t>Seleziona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</a:rPr>
                        <a:t>tutti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</a:rPr>
                        <a:t>gli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</a:rPr>
                        <a:t>elementi</a:t>
                      </a:r>
                      <a:r>
                        <a:rPr lang="en-US" sz="1400" dirty="0" smtClean="0">
                          <a:latin typeface="+mn-lt"/>
                        </a:rPr>
                        <a:t> con </a:t>
                      </a:r>
                      <a:r>
                        <a:rPr lang="en-US" sz="1400" dirty="0" smtClean="0">
                          <a:latin typeface="+mn-lt"/>
                        </a:rPr>
                        <a:t>id</a:t>
                      </a:r>
                      <a:r>
                        <a:rPr lang="en-US" sz="1400" dirty="0">
                          <a:latin typeface="+mn-lt"/>
                        </a:rPr>
                        <a:t>="</a:t>
                      </a:r>
                      <a:r>
                        <a:rPr lang="en-US" sz="1400" dirty="0" err="1">
                          <a:latin typeface="+mn-lt"/>
                        </a:rPr>
                        <a:t>firstname</a:t>
                      </a:r>
                      <a:r>
                        <a:rPr lang="en-US" sz="1400" dirty="0">
                          <a:latin typeface="+mn-lt"/>
                        </a:rPr>
                        <a:t>"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400">
                          <a:latin typeface="+mn-lt"/>
                        </a:rPr>
                        <a:t>1</a:t>
                      </a:r>
                    </a:p>
                  </a:txBody>
                  <a:tcPr marL="76200" marR="76200" marT="76200" marB="76200"/>
                </a:tc>
              </a:tr>
              <a:tr h="369143">
                <a:tc>
                  <a:txBody>
                    <a:bodyPr/>
                    <a:lstStyle/>
                    <a:p>
                      <a:pPr fontAlgn="t"/>
                      <a:r>
                        <a:rPr lang="it-IT" sz="1400" b="0" i="0" u="non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*</a:t>
                      </a:r>
                      <a:endParaRPr lang="it-IT" sz="1400" b="0" i="0" u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400">
                          <a:latin typeface="+mn-lt"/>
                        </a:rPr>
                        <a:t>*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err="1" smtClean="0">
                          <a:latin typeface="+mn-lt"/>
                        </a:rPr>
                        <a:t>Seleziona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</a:rPr>
                        <a:t>tutti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</a:rPr>
                        <a:t>gli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</a:rPr>
                        <a:t>elementi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endParaRPr lang="it-IT" sz="1400" dirty="0">
                        <a:latin typeface="+mn-lt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400">
                          <a:latin typeface="+mn-lt"/>
                        </a:rPr>
                        <a:t>2</a:t>
                      </a:r>
                    </a:p>
                  </a:txBody>
                  <a:tcPr marL="76200" marR="76200" marT="76200" marB="76200"/>
                </a:tc>
              </a:tr>
              <a:tr h="369143">
                <a:tc>
                  <a:txBody>
                    <a:bodyPr/>
                    <a:lstStyle/>
                    <a:p>
                      <a:pPr fontAlgn="t"/>
                      <a:r>
                        <a:rPr lang="it-IT" sz="1400" b="0" i="0" u="non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elemento</a:t>
                      </a:r>
                      <a:endParaRPr lang="it-IT" sz="1400" b="0" i="0" u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400">
                          <a:latin typeface="+mn-lt"/>
                        </a:rPr>
                        <a:t>p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err="1" smtClean="0">
                          <a:latin typeface="+mn-lt"/>
                        </a:rPr>
                        <a:t>Seleziona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</a:rPr>
                        <a:t>tutti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</a:rPr>
                        <a:t>gli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</a:rPr>
                        <a:t>elementi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it-IT" sz="1400" dirty="0" smtClean="0">
                          <a:latin typeface="+mn-lt"/>
                        </a:rPr>
                        <a:t>&lt;p</a:t>
                      </a:r>
                      <a:r>
                        <a:rPr lang="it-IT" sz="1400" dirty="0">
                          <a:latin typeface="+mn-lt"/>
                        </a:rPr>
                        <a:t>&gt; 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400">
                          <a:latin typeface="+mn-lt"/>
                        </a:rPr>
                        <a:t>1</a:t>
                      </a:r>
                    </a:p>
                  </a:txBody>
                  <a:tcPr marL="76200" marR="76200" marT="76200" marB="76200"/>
                </a:tc>
              </a:tr>
              <a:tr h="36914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elemento</a:t>
                      </a:r>
                      <a:r>
                        <a:rPr lang="it-IT" sz="1400" b="0" i="0" u="non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it-IT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Open Sans Extrabold"/>
                          <a:ea typeface="+mn-ea"/>
                          <a:cs typeface="+mn-cs"/>
                        </a:rPr>
                        <a:t>elemento</a:t>
                      </a:r>
                      <a:endParaRPr lang="it-IT" sz="1400" b="0" i="0" u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400">
                          <a:latin typeface="+mn-lt"/>
                        </a:rPr>
                        <a:t>div, p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err="1" smtClean="0">
                          <a:latin typeface="+mn-lt"/>
                        </a:rPr>
                        <a:t>Seleziona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</a:rPr>
                        <a:t>tutti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</a:rPr>
                        <a:t>gli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</a:rPr>
                        <a:t>elementi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smtClean="0">
                          <a:latin typeface="+mn-lt"/>
                        </a:rPr>
                        <a:t>&lt;</a:t>
                      </a:r>
                      <a:r>
                        <a:rPr lang="en-US" sz="1400" dirty="0">
                          <a:latin typeface="+mn-lt"/>
                        </a:rPr>
                        <a:t>div&gt; </a:t>
                      </a:r>
                      <a:r>
                        <a:rPr lang="en-US" sz="1400" dirty="0" smtClean="0">
                          <a:latin typeface="+mn-lt"/>
                        </a:rPr>
                        <a:t>e </a:t>
                      </a:r>
                      <a:r>
                        <a:rPr lang="en-US" sz="1400" dirty="0" err="1" smtClean="0">
                          <a:latin typeface="+mn-lt"/>
                        </a:rPr>
                        <a:t>tutti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</a:rPr>
                        <a:t>gli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</a:rPr>
                        <a:t>elementi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smtClean="0">
                          <a:latin typeface="+mn-lt"/>
                        </a:rPr>
                        <a:t>&lt;p</a:t>
                      </a:r>
                      <a:r>
                        <a:rPr lang="en-US" sz="1400" dirty="0">
                          <a:latin typeface="+mn-lt"/>
                        </a:rPr>
                        <a:t>&gt; 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400">
                          <a:latin typeface="+mn-lt"/>
                        </a:rPr>
                        <a:t>1</a:t>
                      </a:r>
                    </a:p>
                  </a:txBody>
                  <a:tcPr marL="76200" marR="76200" marT="76200" marB="76200"/>
                </a:tc>
              </a:tr>
              <a:tr h="369143">
                <a:tc>
                  <a:txBody>
                    <a:bodyPr/>
                    <a:lstStyle/>
                    <a:p>
                      <a:pPr fontAlgn="t"/>
                      <a:r>
                        <a:rPr lang="it-IT" sz="1400" b="0" i="0" u="non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elemento</a:t>
                      </a:r>
                      <a:r>
                        <a:rPr lang="it-IT" sz="1400" b="0" i="0" u="none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 </a:t>
                      </a:r>
                      <a:r>
                        <a:rPr lang="it-IT" sz="1400" b="0" i="0" u="none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elemento</a:t>
                      </a:r>
                      <a:endParaRPr lang="it-IT" sz="1400" b="0" i="0" u="none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400">
                          <a:latin typeface="+mn-lt"/>
                        </a:rPr>
                        <a:t>div p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err="1" smtClean="0">
                          <a:latin typeface="+mn-lt"/>
                        </a:rPr>
                        <a:t>Seleziona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</a:rPr>
                        <a:t>tutti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</a:rPr>
                        <a:t>gli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</a:rPr>
                        <a:t>elementi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smtClean="0">
                          <a:latin typeface="+mn-lt"/>
                        </a:rPr>
                        <a:t>&lt;</a:t>
                      </a:r>
                      <a:r>
                        <a:rPr lang="en-US" sz="1400" dirty="0">
                          <a:latin typeface="+mn-lt"/>
                        </a:rPr>
                        <a:t>p&gt; </a:t>
                      </a:r>
                      <a:r>
                        <a:rPr lang="en-US" sz="1400" dirty="0" err="1" smtClean="0">
                          <a:latin typeface="+mn-lt"/>
                        </a:rPr>
                        <a:t>contenuti</a:t>
                      </a:r>
                      <a:r>
                        <a:rPr lang="en-US" sz="1400" baseline="0" dirty="0" smtClean="0">
                          <a:latin typeface="+mn-lt"/>
                        </a:rPr>
                        <a:t> in un </a:t>
                      </a:r>
                      <a:r>
                        <a:rPr lang="en-US" sz="1400" baseline="0" dirty="0" err="1" smtClean="0">
                          <a:latin typeface="+mn-lt"/>
                        </a:rPr>
                        <a:t>elemento</a:t>
                      </a:r>
                      <a:r>
                        <a:rPr lang="en-US" sz="1400" baseline="0" dirty="0" smtClean="0">
                          <a:latin typeface="+mn-lt"/>
                        </a:rPr>
                        <a:t> 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400" dirty="0">
                          <a:latin typeface="+mn-lt"/>
                        </a:rPr>
                        <a:t>1</a:t>
                      </a:r>
                    </a:p>
                  </a:txBody>
                  <a:tcPr marL="76200" marR="76200" marT="76200" marB="7620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SELETTORI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457200" y="1409700"/>
          <a:ext cx="8291264" cy="3423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0584"/>
                <a:gridCol w="1368152"/>
                <a:gridCol w="4248472"/>
                <a:gridCol w="504056"/>
              </a:tblGrid>
              <a:tr h="369143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+mn-lt"/>
                        </a:rPr>
                        <a:t>Selettore</a:t>
                      </a:r>
                      <a:endParaRPr lang="it-IT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+mn-lt"/>
                        </a:rPr>
                        <a:t>Es.</a:t>
                      </a:r>
                      <a:endParaRPr lang="it-IT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+mn-lt"/>
                        </a:rPr>
                        <a:t>Descrizione</a:t>
                      </a:r>
                      <a:endParaRPr lang="it-IT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+mn-lt"/>
                        </a:rPr>
                        <a:t>CSS</a:t>
                      </a:r>
                      <a:endParaRPr lang="it-IT" sz="1400" dirty="0">
                        <a:latin typeface="+mn-lt"/>
                      </a:endParaRPr>
                    </a:p>
                  </a:txBody>
                  <a:tcPr anchor="ctr"/>
                </a:tc>
              </a:tr>
              <a:tr h="369143">
                <a:tc>
                  <a:txBody>
                    <a:bodyPr/>
                    <a:lstStyle/>
                    <a:p>
                      <a:pPr fontAlgn="t"/>
                      <a:r>
                        <a:rPr lang="it-IT" sz="1400" b="0" i="0" u="non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elemento &gt; </a:t>
                      </a:r>
                      <a:r>
                        <a:rPr lang="it-IT" sz="1400" b="0" i="0" u="none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elemento</a:t>
                      </a:r>
                      <a:endParaRPr lang="it-IT" sz="1400" b="0" i="0" u="none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400"/>
                        <a:t>div &gt; p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err="1" smtClean="0">
                          <a:latin typeface="+mn-lt"/>
                        </a:rPr>
                        <a:t>Seleziona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</a:rPr>
                        <a:t>tutti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</a:rPr>
                        <a:t>gli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</a:rPr>
                        <a:t>elementi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smtClean="0"/>
                        <a:t>&lt;</a:t>
                      </a:r>
                      <a:r>
                        <a:rPr lang="en-US" sz="1400" dirty="0"/>
                        <a:t>p&gt; </a:t>
                      </a:r>
                      <a:r>
                        <a:rPr lang="en-US" sz="1400" i="1" dirty="0" err="1" smtClean="0"/>
                        <a:t>figli</a:t>
                      </a:r>
                      <a:r>
                        <a:rPr lang="en-US" sz="1400" dirty="0" smtClean="0"/>
                        <a:t> di un </a:t>
                      </a:r>
                      <a:r>
                        <a:rPr lang="en-US" sz="1400" dirty="0" err="1" smtClean="0"/>
                        <a:t>elemento</a:t>
                      </a:r>
                      <a:r>
                        <a:rPr lang="en-US" sz="1400" dirty="0" smtClean="0"/>
                        <a:t>  </a:t>
                      </a:r>
                      <a:r>
                        <a:rPr lang="en-US" sz="1400" dirty="0"/>
                        <a:t>&lt;div</a:t>
                      </a:r>
                      <a:r>
                        <a:rPr lang="en-US" sz="1400" dirty="0" smtClean="0"/>
                        <a:t>&gt;</a:t>
                      </a:r>
                      <a:endParaRPr lang="en-US" sz="1400" dirty="0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400"/>
                        <a:t>2</a:t>
                      </a:r>
                    </a:p>
                  </a:txBody>
                  <a:tcPr marL="76200" marR="76200" marT="76200" marB="76200"/>
                </a:tc>
              </a:tr>
              <a:tr h="369143">
                <a:tc>
                  <a:txBody>
                    <a:bodyPr/>
                    <a:lstStyle/>
                    <a:p>
                      <a:pPr fontAlgn="t"/>
                      <a:r>
                        <a:rPr lang="it-IT" sz="1400" b="1" i="0" u="non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elemento + </a:t>
                      </a:r>
                      <a:r>
                        <a:rPr lang="it-IT" sz="1400" b="1" i="0" u="none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elemento</a:t>
                      </a:r>
                      <a:endParaRPr lang="it-IT" sz="1400" b="1" i="0" u="none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400"/>
                        <a:t>div + p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err="1" smtClean="0">
                          <a:latin typeface="+mn-lt"/>
                        </a:rPr>
                        <a:t>Seleziona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</a:rPr>
                        <a:t>tutti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</a:rPr>
                        <a:t>gli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</a:rPr>
                        <a:t>elementi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smtClean="0"/>
                        <a:t>&lt;</a:t>
                      </a:r>
                      <a:r>
                        <a:rPr lang="en-US" sz="1400" dirty="0"/>
                        <a:t>p&gt; </a:t>
                      </a:r>
                      <a:r>
                        <a:rPr lang="en-US" sz="1400" dirty="0" err="1" smtClean="0"/>
                        <a:t>che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sono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posizionati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subito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dopo</a:t>
                      </a:r>
                      <a:r>
                        <a:rPr lang="en-US" sz="1400" dirty="0" smtClean="0"/>
                        <a:t> ad un </a:t>
                      </a:r>
                      <a:r>
                        <a:rPr lang="en-US" sz="1400" dirty="0" err="1" smtClean="0"/>
                        <a:t>elemento</a:t>
                      </a:r>
                      <a:r>
                        <a:rPr lang="en-US" sz="1400" dirty="0" smtClean="0"/>
                        <a:t> &lt;div</a:t>
                      </a:r>
                      <a:r>
                        <a:rPr lang="en-US" sz="1400" dirty="0"/>
                        <a:t>&gt; 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400"/>
                        <a:t>2</a:t>
                      </a:r>
                    </a:p>
                  </a:txBody>
                  <a:tcPr marL="76200" marR="76200" marT="76200" marB="76200"/>
                </a:tc>
              </a:tr>
              <a:tr h="369143">
                <a:tc>
                  <a:txBody>
                    <a:bodyPr/>
                    <a:lstStyle/>
                    <a:p>
                      <a:pPr fontAlgn="t"/>
                      <a:r>
                        <a:rPr lang="it-IT" sz="1400" b="1" i="0" u="non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elemento ~ </a:t>
                      </a:r>
                      <a:r>
                        <a:rPr lang="it-IT" sz="1400" b="1" i="0" u="none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elemento</a:t>
                      </a:r>
                      <a:endParaRPr lang="it-IT" sz="1400" b="1" i="0" u="none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400"/>
                        <a:t>p ~ ul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err="1" smtClean="0">
                          <a:latin typeface="+mn-lt"/>
                        </a:rPr>
                        <a:t>Seleziona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</a:rPr>
                        <a:t>tutti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</a:rPr>
                        <a:t>gli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</a:rPr>
                        <a:t>elementi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smtClean="0"/>
                        <a:t>&lt;p&gt; </a:t>
                      </a:r>
                      <a:r>
                        <a:rPr lang="en-US" sz="1400" dirty="0" err="1" smtClean="0"/>
                        <a:t>che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sono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preceduti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da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un </a:t>
                      </a:r>
                      <a:r>
                        <a:rPr lang="en-US" sz="1400" dirty="0" err="1" smtClean="0"/>
                        <a:t>elemento</a:t>
                      </a:r>
                      <a:r>
                        <a:rPr lang="en-US" sz="1400" dirty="0" smtClean="0"/>
                        <a:t> &lt;</a:t>
                      </a:r>
                      <a:r>
                        <a:rPr lang="en-US" sz="1400" dirty="0" err="1" smtClean="0"/>
                        <a:t>ul</a:t>
                      </a:r>
                      <a:r>
                        <a:rPr lang="en-US" sz="1400" dirty="0" smtClean="0"/>
                        <a:t>&gt; </a:t>
                      </a:r>
                      <a:endParaRPr lang="en-US" sz="1400" dirty="0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400"/>
                        <a:t>3</a:t>
                      </a:r>
                    </a:p>
                  </a:txBody>
                  <a:tcPr marL="76200" marR="76200" marT="76200" marB="76200"/>
                </a:tc>
              </a:tr>
              <a:tr h="369143">
                <a:tc>
                  <a:txBody>
                    <a:bodyPr/>
                    <a:lstStyle/>
                    <a:p>
                      <a:pPr fontAlgn="t"/>
                      <a:r>
                        <a:rPr lang="it-IT" sz="1400" b="1" i="0" u="non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[</a:t>
                      </a:r>
                      <a:r>
                        <a:rPr lang="it-IT" sz="1400" b="1" i="0" u="none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attribute</a:t>
                      </a:r>
                      <a:r>
                        <a:rPr lang="it-IT" sz="1400" b="1" i="0" u="non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]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400"/>
                        <a:t>[target]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latin typeface="+mn-lt"/>
                        </a:rPr>
                        <a:t>Seleziona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</a:rPr>
                        <a:t>tutti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</a:rPr>
                        <a:t>gli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</a:rPr>
                        <a:t>elementi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smtClean="0"/>
                        <a:t>con un </a:t>
                      </a:r>
                      <a:r>
                        <a:rPr lang="en-US" sz="1400" dirty="0" err="1" smtClean="0"/>
                        <a:t>attributo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b="1" i="1" dirty="0" smtClean="0"/>
                        <a:t>target</a:t>
                      </a:r>
                      <a:endParaRPr lang="en-US" sz="1400" b="1" i="1" dirty="0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400"/>
                        <a:t>2</a:t>
                      </a:r>
                    </a:p>
                  </a:txBody>
                  <a:tcPr marL="76200" marR="76200" marT="76200" marB="76200"/>
                </a:tc>
              </a:tr>
              <a:tr h="369143">
                <a:tc>
                  <a:txBody>
                    <a:bodyPr/>
                    <a:lstStyle/>
                    <a:p>
                      <a:pPr fontAlgn="t"/>
                      <a:r>
                        <a:rPr lang="it-IT" sz="1400" b="1" i="0" u="non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[</a:t>
                      </a:r>
                      <a:r>
                        <a:rPr lang="it-IT" sz="1400" b="1" i="0" u="none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attribute=value</a:t>
                      </a:r>
                      <a:r>
                        <a:rPr lang="it-IT" sz="1400" b="1" i="0" u="non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]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400"/>
                        <a:t>[target=_blank]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err="1" smtClean="0">
                          <a:latin typeface="+mn-lt"/>
                        </a:rPr>
                        <a:t>Seleziona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</a:rPr>
                        <a:t>tutti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</a:rPr>
                        <a:t>gli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</a:rPr>
                        <a:t>elementi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smtClean="0"/>
                        <a:t>con </a:t>
                      </a:r>
                      <a:r>
                        <a:rPr lang="en-US" sz="1400" dirty="0" smtClean="0"/>
                        <a:t>target</a:t>
                      </a:r>
                      <a:r>
                        <a:rPr lang="en-US" sz="1400" dirty="0"/>
                        <a:t>="_blank"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400"/>
                        <a:t>2</a:t>
                      </a:r>
                    </a:p>
                  </a:txBody>
                  <a:tcPr marL="76200" marR="76200" marT="76200" marB="76200"/>
                </a:tc>
              </a:tr>
              <a:tr h="369143">
                <a:tc>
                  <a:txBody>
                    <a:bodyPr/>
                    <a:lstStyle/>
                    <a:p>
                      <a:pPr fontAlgn="t"/>
                      <a:r>
                        <a:rPr lang="it-IT" sz="1400" b="1" i="0" u="non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[attribute~=value]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400"/>
                        <a:t>[title~=flower]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err="1" smtClean="0">
                          <a:latin typeface="+mn-lt"/>
                        </a:rPr>
                        <a:t>Seleziona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</a:rPr>
                        <a:t>tutti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</a:rPr>
                        <a:t>gli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</a:rPr>
                        <a:t>elementi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smtClean="0"/>
                        <a:t>con </a:t>
                      </a:r>
                      <a:r>
                        <a:rPr lang="en-US" sz="1400" dirty="0" smtClean="0"/>
                        <a:t>un </a:t>
                      </a:r>
                      <a:r>
                        <a:rPr lang="en-US" sz="1400" dirty="0" err="1" smtClean="0"/>
                        <a:t>attributo</a:t>
                      </a:r>
                      <a:r>
                        <a:rPr lang="en-US" sz="1400" dirty="0" smtClean="0"/>
                        <a:t> title </a:t>
                      </a:r>
                      <a:r>
                        <a:rPr lang="en-US" sz="1400" dirty="0" err="1" smtClean="0"/>
                        <a:t>che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continene</a:t>
                      </a:r>
                      <a:r>
                        <a:rPr lang="en-US" sz="1400" dirty="0" smtClean="0"/>
                        <a:t> la </a:t>
                      </a:r>
                      <a:r>
                        <a:rPr lang="en-US" sz="1400" dirty="0" err="1" smtClean="0"/>
                        <a:t>parola</a:t>
                      </a:r>
                      <a:r>
                        <a:rPr lang="en-US" sz="1400" dirty="0" smtClean="0"/>
                        <a:t> "flower</a:t>
                      </a:r>
                      <a:r>
                        <a:rPr lang="en-US" sz="1400" dirty="0"/>
                        <a:t>"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400" dirty="0"/>
                        <a:t>2</a:t>
                      </a:r>
                    </a:p>
                  </a:txBody>
                  <a:tcPr marL="76200" marR="76200" marT="76200" marB="7620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SELETTORI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457200" y="1409700"/>
          <a:ext cx="8291264" cy="3423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552"/>
                <a:gridCol w="1944216"/>
                <a:gridCol w="3960440"/>
                <a:gridCol w="504056"/>
              </a:tblGrid>
              <a:tr h="369143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+mn-lt"/>
                        </a:rPr>
                        <a:t>Selettore</a:t>
                      </a:r>
                      <a:endParaRPr lang="it-IT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+mn-lt"/>
                        </a:rPr>
                        <a:t>Es.</a:t>
                      </a:r>
                      <a:endParaRPr lang="it-IT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+mn-lt"/>
                        </a:rPr>
                        <a:t>Descrizione</a:t>
                      </a:r>
                      <a:endParaRPr lang="it-IT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+mn-lt"/>
                        </a:rPr>
                        <a:t>CSS</a:t>
                      </a:r>
                      <a:endParaRPr lang="it-IT" sz="1400" dirty="0">
                        <a:latin typeface="+mn-lt"/>
                      </a:endParaRPr>
                    </a:p>
                  </a:txBody>
                  <a:tcPr anchor="ctr"/>
                </a:tc>
              </a:tr>
              <a:tr h="369143">
                <a:tc>
                  <a:txBody>
                    <a:bodyPr/>
                    <a:lstStyle/>
                    <a:p>
                      <a:pPr fontAlgn="t"/>
                      <a:r>
                        <a:rPr lang="it-IT" sz="1400" dirty="0" smtClean="0">
                          <a:latin typeface="+mj-lt"/>
                        </a:rPr>
                        <a:t>[attribute|=value]</a:t>
                      </a:r>
                    </a:p>
                    <a:p>
                      <a:pPr fontAlgn="t"/>
                      <a:endParaRPr lang="it-IT" sz="1400" dirty="0">
                        <a:latin typeface="+mj-lt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400"/>
                        <a:t>[lang|=en]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err="1" smtClean="0">
                          <a:latin typeface="+mn-lt"/>
                        </a:rPr>
                        <a:t>Seleziona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</a:rPr>
                        <a:t>tutti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</a:rPr>
                        <a:t>gli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</a:rPr>
                        <a:t>elementi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smtClean="0"/>
                        <a:t>con un </a:t>
                      </a:r>
                      <a:r>
                        <a:rPr lang="en-US" sz="1400" dirty="0" err="1" smtClean="0"/>
                        <a:t>attributo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lang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che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inizia</a:t>
                      </a:r>
                      <a:r>
                        <a:rPr lang="en-US" sz="1400" dirty="0" smtClean="0"/>
                        <a:t> con "</a:t>
                      </a:r>
                      <a:r>
                        <a:rPr lang="en-US" sz="1400" b="1" i="1" dirty="0" smtClean="0"/>
                        <a:t>en</a:t>
                      </a:r>
                      <a:r>
                        <a:rPr lang="en-US" sz="1400" dirty="0"/>
                        <a:t>"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400"/>
                        <a:t>2</a:t>
                      </a:r>
                    </a:p>
                  </a:txBody>
                  <a:tcPr marL="76200" marR="76200" marT="76200" marB="76200"/>
                </a:tc>
              </a:tr>
              <a:tr h="369143">
                <a:tc>
                  <a:txBody>
                    <a:bodyPr/>
                    <a:lstStyle/>
                    <a:p>
                      <a:pPr fontAlgn="t"/>
                      <a:r>
                        <a:rPr lang="it-IT" sz="1400" dirty="0" smtClean="0">
                          <a:latin typeface="+mj-lt"/>
                        </a:rPr>
                        <a:t>[attribute^=value]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400"/>
                        <a:t>a[href^="https"]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err="1" smtClean="0">
                          <a:latin typeface="+mn-lt"/>
                        </a:rPr>
                        <a:t>Seleziona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</a:rPr>
                        <a:t>tutti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</a:rPr>
                        <a:t>gli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</a:rPr>
                        <a:t>elementi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smtClean="0"/>
                        <a:t>&lt;</a:t>
                      </a:r>
                      <a:r>
                        <a:rPr lang="en-US" sz="1400" dirty="0"/>
                        <a:t>a&gt; </a:t>
                      </a:r>
                      <a:r>
                        <a:rPr lang="en-US" sz="1400" dirty="0" err="1" smtClean="0"/>
                        <a:t>il</a:t>
                      </a:r>
                      <a:r>
                        <a:rPr lang="en-US" sz="1400" baseline="0" dirty="0" smtClean="0"/>
                        <a:t> cui </a:t>
                      </a:r>
                      <a:r>
                        <a:rPr lang="en-US" sz="1400" baseline="0" dirty="0" err="1" smtClean="0"/>
                        <a:t>attributo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err="1" smtClean="0"/>
                        <a:t>href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inizia</a:t>
                      </a:r>
                      <a:r>
                        <a:rPr lang="en-US" sz="1400" dirty="0" smtClean="0"/>
                        <a:t> con "</a:t>
                      </a:r>
                      <a:r>
                        <a:rPr lang="en-US" sz="1400" b="1" i="1" dirty="0" smtClean="0"/>
                        <a:t>https</a:t>
                      </a:r>
                      <a:r>
                        <a:rPr lang="en-US" sz="1400" dirty="0"/>
                        <a:t>"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400"/>
                        <a:t>3</a:t>
                      </a:r>
                    </a:p>
                  </a:txBody>
                  <a:tcPr marL="76200" marR="76200" marT="76200" marB="76200"/>
                </a:tc>
              </a:tr>
              <a:tr h="369143">
                <a:tc>
                  <a:txBody>
                    <a:bodyPr/>
                    <a:lstStyle/>
                    <a:p>
                      <a:pPr fontAlgn="t"/>
                      <a:r>
                        <a:rPr lang="it-IT" sz="1400" dirty="0" smtClean="0">
                          <a:latin typeface="+mj-lt"/>
                        </a:rPr>
                        <a:t>[attribute$=value]</a:t>
                      </a:r>
                    </a:p>
                    <a:p>
                      <a:pPr fontAlgn="t"/>
                      <a:endParaRPr lang="it-IT" sz="1400" dirty="0">
                        <a:latin typeface="+mj-lt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400"/>
                        <a:t>a[href$=".pdf"]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err="1" smtClean="0">
                          <a:latin typeface="+mn-lt"/>
                        </a:rPr>
                        <a:t>Seleziona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</a:rPr>
                        <a:t>tutti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</a:rPr>
                        <a:t>gli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</a:rPr>
                        <a:t>elementi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smtClean="0"/>
                        <a:t>&lt;a&gt; </a:t>
                      </a:r>
                      <a:r>
                        <a:rPr lang="en-US" sz="1400" dirty="0" err="1" smtClean="0"/>
                        <a:t>il</a:t>
                      </a:r>
                      <a:r>
                        <a:rPr lang="en-US" sz="1400" baseline="0" dirty="0" smtClean="0"/>
                        <a:t> cui </a:t>
                      </a:r>
                      <a:r>
                        <a:rPr lang="en-US" sz="1400" baseline="0" dirty="0" err="1" smtClean="0"/>
                        <a:t>attributo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err="1" smtClean="0"/>
                        <a:t>href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termina</a:t>
                      </a:r>
                      <a:r>
                        <a:rPr lang="en-US" sz="1400" dirty="0" smtClean="0"/>
                        <a:t> con "</a:t>
                      </a:r>
                      <a:r>
                        <a:rPr lang="en-US" sz="1400" b="1" i="1" dirty="0" smtClean="0"/>
                        <a:t>.</a:t>
                      </a:r>
                      <a:r>
                        <a:rPr lang="en-US" sz="1400" b="1" i="1" dirty="0" err="1" smtClean="0"/>
                        <a:t>pdf</a:t>
                      </a:r>
                      <a:r>
                        <a:rPr lang="en-US" sz="1400" dirty="0" smtClean="0"/>
                        <a:t>"</a:t>
                      </a:r>
                      <a:endParaRPr lang="en-US" sz="1400" dirty="0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400"/>
                        <a:t>3</a:t>
                      </a:r>
                    </a:p>
                  </a:txBody>
                  <a:tcPr marL="76200" marR="76200" marT="76200" marB="76200"/>
                </a:tc>
              </a:tr>
              <a:tr h="369143">
                <a:tc>
                  <a:txBody>
                    <a:bodyPr/>
                    <a:lstStyle/>
                    <a:p>
                      <a:pPr fontAlgn="t"/>
                      <a:r>
                        <a:rPr lang="it-IT" sz="1400" dirty="0" smtClean="0">
                          <a:latin typeface="+mj-lt"/>
                        </a:rPr>
                        <a:t>[attribute*=value]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400" dirty="0"/>
                        <a:t>a[href*="w3schools"]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latin typeface="+mn-lt"/>
                        </a:rPr>
                        <a:t>Seleziona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</a:rPr>
                        <a:t>tutti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</a:rPr>
                        <a:t>gli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</a:rPr>
                        <a:t>elementi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smtClean="0"/>
                        <a:t>&lt;a&gt; </a:t>
                      </a:r>
                      <a:r>
                        <a:rPr lang="en-US" sz="1400" dirty="0" err="1" smtClean="0"/>
                        <a:t>il</a:t>
                      </a:r>
                      <a:r>
                        <a:rPr lang="en-US" sz="1400" baseline="0" dirty="0" smtClean="0"/>
                        <a:t> cui </a:t>
                      </a:r>
                      <a:r>
                        <a:rPr lang="en-US" sz="1400" baseline="0" dirty="0" err="1" smtClean="0"/>
                        <a:t>attributo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err="1" smtClean="0"/>
                        <a:t>href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contiene</a:t>
                      </a:r>
                      <a:r>
                        <a:rPr lang="en-US" sz="1400" dirty="0" smtClean="0"/>
                        <a:t> la </a:t>
                      </a:r>
                      <a:r>
                        <a:rPr lang="en-US" sz="1400" dirty="0" err="1" smtClean="0"/>
                        <a:t>stringa</a:t>
                      </a:r>
                      <a:r>
                        <a:rPr lang="en-US" sz="1400" dirty="0" smtClean="0"/>
                        <a:t> "</a:t>
                      </a:r>
                      <a:r>
                        <a:rPr lang="en-US" sz="1400" b="1" i="1" dirty="0" smtClean="0"/>
                        <a:t>w3schools</a:t>
                      </a:r>
                      <a:r>
                        <a:rPr lang="en-US" sz="1400" dirty="0" smtClean="0"/>
                        <a:t>"</a:t>
                      </a:r>
                      <a:endParaRPr lang="en-US" sz="1400" dirty="0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400"/>
                        <a:t>3</a:t>
                      </a:r>
                    </a:p>
                  </a:txBody>
                  <a:tcPr marL="76200" marR="76200" marT="76200" marB="76200"/>
                </a:tc>
              </a:tr>
              <a:tr h="369143">
                <a:tc>
                  <a:txBody>
                    <a:bodyPr/>
                    <a:lstStyle/>
                    <a:p>
                      <a:pPr fontAlgn="t"/>
                      <a:r>
                        <a:rPr lang="it-IT" sz="1400" dirty="0" smtClean="0">
                          <a:latin typeface="+mj-lt"/>
                        </a:rPr>
                        <a:t>:</a:t>
                      </a:r>
                      <a:r>
                        <a:rPr lang="it-IT" sz="1400" dirty="0" err="1" smtClean="0">
                          <a:latin typeface="+mj-lt"/>
                        </a:rPr>
                        <a:t>active</a:t>
                      </a:r>
                      <a:endParaRPr lang="it-IT" sz="1400" dirty="0" smtClean="0">
                        <a:latin typeface="+mj-lt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400"/>
                        <a:t>a:active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err="1" smtClean="0">
                          <a:latin typeface="+mn-lt"/>
                        </a:rPr>
                        <a:t>Stato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b="1" i="1" dirty="0" smtClean="0">
                          <a:latin typeface="+mn-lt"/>
                        </a:rPr>
                        <a:t>active</a:t>
                      </a:r>
                      <a:r>
                        <a:rPr lang="en-US" sz="1400" dirty="0" smtClean="0">
                          <a:latin typeface="+mn-lt"/>
                        </a:rPr>
                        <a:t> di </a:t>
                      </a:r>
                      <a:r>
                        <a:rPr lang="en-US" sz="1400" dirty="0" err="1" smtClean="0">
                          <a:latin typeface="+mn-lt"/>
                        </a:rPr>
                        <a:t>tutti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</a:rPr>
                        <a:t>gli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err="1" smtClean="0">
                          <a:latin typeface="+mn-lt"/>
                        </a:rPr>
                        <a:t>elementi</a:t>
                      </a:r>
                      <a:r>
                        <a:rPr lang="en-US" sz="1400" dirty="0" smtClean="0">
                          <a:latin typeface="+mn-lt"/>
                        </a:rPr>
                        <a:t> </a:t>
                      </a:r>
                      <a:r>
                        <a:rPr lang="en-US" sz="1400" dirty="0" smtClean="0"/>
                        <a:t>&lt;a&gt;. </a:t>
                      </a:r>
                      <a:endParaRPr lang="it-IT" sz="1400" dirty="0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400"/>
                        <a:t>1</a:t>
                      </a:r>
                    </a:p>
                  </a:txBody>
                  <a:tcPr marL="76200" marR="76200" marT="76200" marB="76200"/>
                </a:tc>
              </a:tr>
              <a:tr h="369143">
                <a:tc>
                  <a:txBody>
                    <a:bodyPr/>
                    <a:lstStyle/>
                    <a:p>
                      <a:pPr fontAlgn="t"/>
                      <a:r>
                        <a:rPr lang="it-IT" sz="1400" dirty="0" smtClean="0">
                          <a:latin typeface="+mj-lt"/>
                        </a:rPr>
                        <a:t>::</a:t>
                      </a:r>
                      <a:r>
                        <a:rPr lang="it-IT" sz="1400" dirty="0" err="1" smtClean="0">
                          <a:latin typeface="+mj-lt"/>
                        </a:rPr>
                        <a:t>after</a:t>
                      </a:r>
                      <a:endParaRPr lang="it-IT" sz="1400" dirty="0" smtClean="0">
                        <a:latin typeface="+mj-lt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400"/>
                        <a:t>p::after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err="1" smtClean="0"/>
                        <a:t>Inserisce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testo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dopo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ogni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elemento</a:t>
                      </a:r>
                      <a:r>
                        <a:rPr lang="en-US" sz="1400" dirty="0" smtClean="0"/>
                        <a:t> &lt;p</a:t>
                      </a:r>
                      <a:r>
                        <a:rPr lang="en-US" sz="1400" dirty="0"/>
                        <a:t>&gt; 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400" dirty="0"/>
                        <a:t>2</a:t>
                      </a:r>
                    </a:p>
                  </a:txBody>
                  <a:tcPr marL="76200" marR="76200" marT="76200" marB="7620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SELETTORI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457200" y="1409700"/>
          <a:ext cx="8291264" cy="3003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552"/>
                <a:gridCol w="1944216"/>
                <a:gridCol w="3960440"/>
                <a:gridCol w="504056"/>
              </a:tblGrid>
              <a:tr h="369143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+mn-lt"/>
                        </a:rPr>
                        <a:t>Selettore</a:t>
                      </a:r>
                      <a:endParaRPr lang="it-IT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+mn-lt"/>
                        </a:rPr>
                        <a:t>Es.</a:t>
                      </a:r>
                      <a:endParaRPr lang="it-IT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+mn-lt"/>
                        </a:rPr>
                        <a:t>Descrizione</a:t>
                      </a:r>
                      <a:endParaRPr lang="it-IT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+mn-lt"/>
                        </a:rPr>
                        <a:t>CSS</a:t>
                      </a:r>
                      <a:endParaRPr lang="it-IT" sz="1400" dirty="0">
                        <a:latin typeface="+mn-lt"/>
                      </a:endParaRPr>
                    </a:p>
                  </a:txBody>
                  <a:tcPr anchor="ctr"/>
                </a:tc>
              </a:tr>
              <a:tr h="369143">
                <a:tc>
                  <a:txBody>
                    <a:bodyPr/>
                    <a:lstStyle/>
                    <a:p>
                      <a:pPr fontAlgn="t"/>
                      <a:r>
                        <a:rPr lang="it-IT" sz="1400" dirty="0" smtClean="0">
                          <a:latin typeface="+mj-lt"/>
                        </a:rPr>
                        <a:t>:</a:t>
                      </a:r>
                      <a:r>
                        <a:rPr lang="it-IT" sz="1400" dirty="0" err="1" smtClean="0">
                          <a:latin typeface="+mj-lt"/>
                        </a:rPr>
                        <a:t>before</a:t>
                      </a:r>
                      <a:endParaRPr lang="it-IT" sz="1400" dirty="0" smtClean="0">
                        <a:latin typeface="+mj-lt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400"/>
                        <a:t>p::before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err="1" smtClean="0"/>
                        <a:t>Inserisce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testo</a:t>
                      </a:r>
                      <a:r>
                        <a:rPr lang="en-US" sz="1400" dirty="0" smtClean="0"/>
                        <a:t> prima di </a:t>
                      </a:r>
                      <a:r>
                        <a:rPr lang="en-US" sz="1400" dirty="0" err="1" smtClean="0"/>
                        <a:t>ogni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elemento</a:t>
                      </a:r>
                      <a:r>
                        <a:rPr lang="en-US" sz="1400" dirty="0" smtClean="0"/>
                        <a:t> &lt;p&gt; </a:t>
                      </a:r>
                      <a:endParaRPr lang="en-US" sz="1400" dirty="0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400"/>
                        <a:t>2</a:t>
                      </a:r>
                    </a:p>
                  </a:txBody>
                  <a:tcPr marL="76200" marR="76200" marT="76200" marB="76200"/>
                </a:tc>
              </a:tr>
              <a:tr h="369143">
                <a:tc>
                  <a:txBody>
                    <a:bodyPr/>
                    <a:lstStyle/>
                    <a:p>
                      <a:pPr fontAlgn="t"/>
                      <a:r>
                        <a:rPr lang="it-IT" sz="1400" dirty="0" smtClean="0">
                          <a:latin typeface="+mj-lt"/>
                        </a:rPr>
                        <a:t>:</a:t>
                      </a:r>
                      <a:r>
                        <a:rPr lang="it-IT" sz="1400" dirty="0" err="1" smtClean="0">
                          <a:latin typeface="+mj-lt"/>
                        </a:rPr>
                        <a:t>checked</a:t>
                      </a:r>
                      <a:endParaRPr lang="it-IT" sz="1400" dirty="0" smtClean="0">
                        <a:latin typeface="+mj-lt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400"/>
                        <a:t>input:checked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err="1" smtClean="0"/>
                        <a:t>Seleziona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tutti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gli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elementi</a:t>
                      </a:r>
                      <a:r>
                        <a:rPr lang="en-US" sz="1400" dirty="0" smtClean="0"/>
                        <a:t> &lt;input</a:t>
                      </a:r>
                      <a:r>
                        <a:rPr lang="en-US" sz="1400" dirty="0"/>
                        <a:t>&gt; 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selezionati</a:t>
                      </a:r>
                      <a:endParaRPr lang="en-US" sz="1400" dirty="0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400"/>
                        <a:t>3</a:t>
                      </a:r>
                    </a:p>
                  </a:txBody>
                  <a:tcPr marL="76200" marR="76200" marT="76200" marB="76200"/>
                </a:tc>
              </a:tr>
              <a:tr h="369143">
                <a:tc>
                  <a:txBody>
                    <a:bodyPr/>
                    <a:lstStyle/>
                    <a:p>
                      <a:pPr fontAlgn="t"/>
                      <a:r>
                        <a:rPr lang="it-IT" sz="1400" dirty="0" smtClean="0">
                          <a:latin typeface="+mj-lt"/>
                        </a:rPr>
                        <a:t>:</a:t>
                      </a:r>
                      <a:r>
                        <a:rPr lang="it-IT" sz="1400" dirty="0" err="1" smtClean="0">
                          <a:latin typeface="+mj-lt"/>
                        </a:rPr>
                        <a:t>disabled</a:t>
                      </a:r>
                      <a:endParaRPr lang="it-IT" sz="1400" dirty="0" smtClean="0">
                        <a:latin typeface="+mj-lt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400"/>
                        <a:t>input:disabled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err="1" smtClean="0"/>
                        <a:t>Seleziona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tutti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gli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elementi</a:t>
                      </a:r>
                      <a:r>
                        <a:rPr lang="en-US" sz="1400" dirty="0" smtClean="0"/>
                        <a:t> &lt;input&gt;  </a:t>
                      </a:r>
                      <a:r>
                        <a:rPr lang="en-US" sz="1400" dirty="0" err="1" smtClean="0"/>
                        <a:t>disabilitati</a:t>
                      </a:r>
                      <a:endParaRPr lang="en-US" sz="1400" dirty="0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400"/>
                        <a:t>3</a:t>
                      </a:r>
                    </a:p>
                  </a:txBody>
                  <a:tcPr marL="76200" marR="76200" marT="76200" marB="76200"/>
                </a:tc>
              </a:tr>
              <a:tr h="369143">
                <a:tc>
                  <a:txBody>
                    <a:bodyPr/>
                    <a:lstStyle/>
                    <a:p>
                      <a:pPr fontAlgn="t"/>
                      <a:r>
                        <a:rPr lang="it-IT" sz="1400" dirty="0" smtClean="0">
                          <a:latin typeface="+mj-lt"/>
                        </a:rPr>
                        <a:t>:</a:t>
                      </a:r>
                      <a:r>
                        <a:rPr lang="it-IT" sz="1400" dirty="0" err="1" smtClean="0">
                          <a:latin typeface="+mj-lt"/>
                        </a:rPr>
                        <a:t>empty</a:t>
                      </a:r>
                      <a:endParaRPr lang="it-IT" sz="1400" dirty="0" smtClean="0">
                        <a:latin typeface="+mj-lt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400"/>
                        <a:t>p:empty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err="1" smtClean="0"/>
                        <a:t>Seleziona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tutti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gli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elementi</a:t>
                      </a:r>
                      <a:r>
                        <a:rPr lang="en-US" sz="1400" dirty="0" smtClean="0"/>
                        <a:t> &lt;p&gt;  </a:t>
                      </a:r>
                      <a:r>
                        <a:rPr lang="en-US" sz="1400" dirty="0" err="1" smtClean="0"/>
                        <a:t>che</a:t>
                      </a:r>
                      <a:r>
                        <a:rPr lang="en-US" sz="1400" dirty="0" smtClean="0"/>
                        <a:t> non </a:t>
                      </a:r>
                      <a:r>
                        <a:rPr lang="en-US" sz="1400" dirty="0" err="1" smtClean="0"/>
                        <a:t>hanno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figli</a:t>
                      </a:r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400"/>
                        <a:t>3</a:t>
                      </a:r>
                    </a:p>
                  </a:txBody>
                  <a:tcPr marL="76200" marR="76200" marT="76200" marB="76200"/>
                </a:tc>
              </a:tr>
              <a:tr h="369143">
                <a:tc>
                  <a:txBody>
                    <a:bodyPr/>
                    <a:lstStyle/>
                    <a:p>
                      <a:pPr fontAlgn="t"/>
                      <a:r>
                        <a:rPr lang="it-IT" sz="1400" dirty="0" smtClean="0">
                          <a:latin typeface="+mj-lt"/>
                        </a:rPr>
                        <a:t>:</a:t>
                      </a:r>
                      <a:r>
                        <a:rPr lang="it-IT" sz="1400" dirty="0" err="1" smtClean="0">
                          <a:latin typeface="+mj-lt"/>
                        </a:rPr>
                        <a:t>enabled</a:t>
                      </a:r>
                      <a:endParaRPr lang="it-IT" sz="1400" dirty="0" smtClean="0">
                        <a:latin typeface="+mj-lt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400"/>
                        <a:t>input:enabled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err="1" smtClean="0"/>
                        <a:t>Seleziona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tutti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gli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elementi</a:t>
                      </a:r>
                      <a:r>
                        <a:rPr lang="en-US" sz="1400" dirty="0" smtClean="0"/>
                        <a:t> &lt;input&gt;  </a:t>
                      </a:r>
                      <a:r>
                        <a:rPr lang="en-US" sz="1400" dirty="0" err="1" smtClean="0"/>
                        <a:t>abilitati</a:t>
                      </a:r>
                      <a:endParaRPr lang="en-US" sz="1400" dirty="0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400"/>
                        <a:t>3</a:t>
                      </a:r>
                    </a:p>
                  </a:txBody>
                  <a:tcPr marL="76200" marR="76200" marT="76200" marB="76200"/>
                </a:tc>
              </a:tr>
              <a:tr h="369143">
                <a:tc>
                  <a:txBody>
                    <a:bodyPr/>
                    <a:lstStyle/>
                    <a:p>
                      <a:pPr fontAlgn="t"/>
                      <a:r>
                        <a:rPr lang="it-IT" sz="1400" u="sng" dirty="0" smtClean="0">
                          <a:solidFill>
                            <a:srgbClr val="000000"/>
                          </a:solidFill>
                          <a:latin typeface="+mj-lt"/>
                        </a:rPr>
                        <a:t>:</a:t>
                      </a:r>
                      <a:r>
                        <a:rPr lang="it-IT" sz="1400" u="sng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first-child</a:t>
                      </a:r>
                      <a:endParaRPr lang="it-IT" sz="1400" dirty="0" smtClean="0">
                        <a:latin typeface="+mj-lt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400"/>
                        <a:t>p:first-child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err="1" smtClean="0"/>
                        <a:t>Seleziona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tutti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gli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elementi</a:t>
                      </a:r>
                      <a:r>
                        <a:rPr lang="en-US" sz="1400" dirty="0" smtClean="0"/>
                        <a:t> &lt;p&gt;  </a:t>
                      </a:r>
                      <a:r>
                        <a:rPr lang="en-US" sz="1400" dirty="0" err="1" smtClean="0"/>
                        <a:t>che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sono</a:t>
                      </a:r>
                      <a:r>
                        <a:rPr lang="en-US" sz="1400" dirty="0" smtClean="0"/>
                        <a:t> I </a:t>
                      </a:r>
                      <a:r>
                        <a:rPr lang="en-US" sz="1400" dirty="0" err="1" smtClean="0"/>
                        <a:t>primi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figli</a:t>
                      </a:r>
                      <a:r>
                        <a:rPr lang="en-US" sz="1400" dirty="0" smtClean="0"/>
                        <a:t> del </a:t>
                      </a:r>
                      <a:r>
                        <a:rPr lang="en-US" sz="1400" dirty="0" err="1" smtClean="0"/>
                        <a:t>loro</a:t>
                      </a:r>
                      <a:r>
                        <a:rPr lang="en-US" sz="1400" dirty="0" smtClean="0"/>
                        <a:t> parent</a:t>
                      </a:r>
                      <a:endParaRPr lang="en-US" sz="1400" dirty="0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SELETTORI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457200" y="1409700"/>
          <a:ext cx="8291264" cy="3003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552"/>
                <a:gridCol w="1944216"/>
                <a:gridCol w="3960440"/>
                <a:gridCol w="504056"/>
              </a:tblGrid>
              <a:tr h="369143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+mn-lt"/>
                        </a:rPr>
                        <a:t>Selettore</a:t>
                      </a:r>
                      <a:endParaRPr lang="it-IT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+mn-lt"/>
                        </a:rPr>
                        <a:t>Es.</a:t>
                      </a:r>
                      <a:endParaRPr lang="it-IT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+mn-lt"/>
                        </a:rPr>
                        <a:t>Descrizione</a:t>
                      </a:r>
                      <a:endParaRPr lang="it-IT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+mn-lt"/>
                        </a:rPr>
                        <a:t>CSS</a:t>
                      </a:r>
                      <a:endParaRPr lang="it-IT" sz="1400" dirty="0">
                        <a:latin typeface="+mn-lt"/>
                      </a:endParaRPr>
                    </a:p>
                  </a:txBody>
                  <a:tcPr anchor="ctr"/>
                </a:tc>
              </a:tr>
              <a:tr h="369143">
                <a:tc>
                  <a:txBody>
                    <a:bodyPr/>
                    <a:lstStyle/>
                    <a:p>
                      <a:pPr fontAlgn="t"/>
                      <a:r>
                        <a:rPr lang="it-IT" sz="1400" dirty="0" smtClean="0">
                          <a:latin typeface="+mj-lt"/>
                        </a:rPr>
                        <a:t>::</a:t>
                      </a:r>
                      <a:r>
                        <a:rPr lang="it-IT" sz="1400" dirty="0" err="1" smtClean="0">
                          <a:latin typeface="+mj-lt"/>
                        </a:rPr>
                        <a:t>first-letter</a:t>
                      </a:r>
                      <a:endParaRPr lang="it-IT" sz="1400" dirty="0" smtClean="0">
                        <a:latin typeface="+mj-lt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400"/>
                        <a:t>p::first-letter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err="1" smtClean="0"/>
                        <a:t>Seleziona</a:t>
                      </a:r>
                      <a:r>
                        <a:rPr lang="en-US" sz="1400" dirty="0" smtClean="0"/>
                        <a:t> la prima </a:t>
                      </a:r>
                      <a:r>
                        <a:rPr lang="en-US" sz="1400" dirty="0" err="1" smtClean="0"/>
                        <a:t>lettera</a:t>
                      </a:r>
                      <a:r>
                        <a:rPr lang="en-US" sz="1400" dirty="0" smtClean="0"/>
                        <a:t> di </a:t>
                      </a:r>
                      <a:r>
                        <a:rPr lang="en-US" sz="1400" dirty="0" err="1" smtClean="0"/>
                        <a:t>ogni</a:t>
                      </a:r>
                      <a:r>
                        <a:rPr lang="en-US" sz="1400" dirty="0" smtClean="0"/>
                        <a:t>  </a:t>
                      </a:r>
                      <a:r>
                        <a:rPr lang="en-US" sz="1400" dirty="0" err="1" smtClean="0"/>
                        <a:t>elemento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/>
                        <a:t>&lt;p</a:t>
                      </a:r>
                      <a:r>
                        <a:rPr lang="en-US" sz="1400" dirty="0" smtClean="0"/>
                        <a:t>&gt;</a:t>
                      </a:r>
                      <a:endParaRPr lang="en-US" sz="1400" dirty="0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400"/>
                        <a:t>1</a:t>
                      </a:r>
                    </a:p>
                  </a:txBody>
                  <a:tcPr marL="76200" marR="76200" marT="76200" marB="76200"/>
                </a:tc>
              </a:tr>
              <a:tr h="369143">
                <a:tc>
                  <a:txBody>
                    <a:bodyPr/>
                    <a:lstStyle/>
                    <a:p>
                      <a:pPr fontAlgn="t"/>
                      <a:r>
                        <a:rPr lang="it-IT" sz="1400" dirty="0" smtClean="0">
                          <a:latin typeface="+mj-lt"/>
                        </a:rPr>
                        <a:t>::</a:t>
                      </a:r>
                      <a:r>
                        <a:rPr lang="it-IT" sz="1400" dirty="0" err="1" smtClean="0">
                          <a:latin typeface="+mj-lt"/>
                        </a:rPr>
                        <a:t>first-line</a:t>
                      </a:r>
                      <a:endParaRPr lang="it-IT" sz="1400" dirty="0" smtClean="0">
                        <a:latin typeface="+mj-lt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400"/>
                        <a:t>p::first-line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err="1" smtClean="0"/>
                        <a:t>Seleziona</a:t>
                      </a:r>
                      <a:r>
                        <a:rPr lang="en-US" sz="1400" dirty="0" smtClean="0"/>
                        <a:t> la prima </a:t>
                      </a:r>
                      <a:r>
                        <a:rPr lang="en-US" sz="1400" dirty="0" err="1" smtClean="0"/>
                        <a:t>riga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di </a:t>
                      </a:r>
                      <a:r>
                        <a:rPr lang="en-US" sz="1400" dirty="0" err="1" smtClean="0"/>
                        <a:t>ogni</a:t>
                      </a:r>
                      <a:r>
                        <a:rPr lang="en-US" sz="1400" dirty="0" smtClean="0"/>
                        <a:t>  </a:t>
                      </a:r>
                      <a:r>
                        <a:rPr lang="en-US" sz="1400" dirty="0" err="1" smtClean="0"/>
                        <a:t>elemento</a:t>
                      </a:r>
                      <a:r>
                        <a:rPr lang="en-US" sz="1400" dirty="0" smtClean="0"/>
                        <a:t> &lt;p&gt;</a:t>
                      </a:r>
                      <a:endParaRPr lang="en-US" sz="1400" dirty="0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400"/>
                        <a:t>1</a:t>
                      </a:r>
                    </a:p>
                  </a:txBody>
                  <a:tcPr marL="76200" marR="76200" marT="76200" marB="76200"/>
                </a:tc>
              </a:tr>
              <a:tr h="369143">
                <a:tc>
                  <a:txBody>
                    <a:bodyPr/>
                    <a:lstStyle/>
                    <a:p>
                      <a:pPr fontAlgn="t"/>
                      <a:r>
                        <a:rPr lang="it-IT" sz="1400" dirty="0" smtClean="0">
                          <a:latin typeface="+mj-lt"/>
                        </a:rPr>
                        <a:t>:</a:t>
                      </a:r>
                      <a:r>
                        <a:rPr lang="it-IT" sz="1400" dirty="0" err="1" smtClean="0">
                          <a:latin typeface="+mj-lt"/>
                        </a:rPr>
                        <a:t>first-of-type</a:t>
                      </a:r>
                      <a:endParaRPr lang="it-IT" sz="1400" dirty="0" smtClean="0">
                        <a:latin typeface="+mj-lt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400" dirty="0"/>
                        <a:t>p:first-of-type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err="1" smtClean="0"/>
                        <a:t>Seleziona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ogni</a:t>
                      </a:r>
                      <a:r>
                        <a:rPr lang="en-US" sz="1400" dirty="0" smtClean="0"/>
                        <a:t>  </a:t>
                      </a:r>
                      <a:r>
                        <a:rPr lang="en-US" sz="1400" dirty="0" err="1" smtClean="0"/>
                        <a:t>elemento</a:t>
                      </a:r>
                      <a:r>
                        <a:rPr lang="en-US" sz="1400" dirty="0" smtClean="0"/>
                        <a:t> &lt;p&gt; </a:t>
                      </a:r>
                      <a:r>
                        <a:rPr lang="en-US" sz="1400" dirty="0" err="1" smtClean="0"/>
                        <a:t>che</a:t>
                      </a:r>
                      <a:r>
                        <a:rPr lang="en-US" sz="1400" dirty="0" smtClean="0"/>
                        <a:t> è </a:t>
                      </a:r>
                      <a:r>
                        <a:rPr lang="en-US" sz="1400" dirty="0" err="1" smtClean="0"/>
                        <a:t>il</a:t>
                      </a:r>
                      <a:r>
                        <a:rPr lang="en-US" sz="1400" dirty="0" smtClean="0"/>
                        <a:t> primo &lt;p&gt; del </a:t>
                      </a:r>
                      <a:r>
                        <a:rPr lang="en-US" sz="1400" dirty="0" err="1" smtClean="0"/>
                        <a:t>suo</a:t>
                      </a:r>
                      <a:r>
                        <a:rPr lang="en-US" sz="1400" dirty="0" smtClean="0"/>
                        <a:t> parent.</a:t>
                      </a:r>
                      <a:endParaRPr lang="en-US" sz="1400" dirty="0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400"/>
                        <a:t>3</a:t>
                      </a:r>
                    </a:p>
                  </a:txBody>
                  <a:tcPr marL="76200" marR="76200" marT="76200" marB="76200"/>
                </a:tc>
              </a:tr>
              <a:tr h="369143">
                <a:tc>
                  <a:txBody>
                    <a:bodyPr/>
                    <a:lstStyle/>
                    <a:p>
                      <a:pPr fontAlgn="t"/>
                      <a:r>
                        <a:rPr lang="it-IT" sz="1400" dirty="0" smtClean="0">
                          <a:latin typeface="+mj-lt"/>
                        </a:rPr>
                        <a:t>:focus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400"/>
                        <a:t>input:focus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err="1" smtClean="0"/>
                        <a:t>Seleziona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l'elemento</a:t>
                      </a:r>
                      <a:r>
                        <a:rPr lang="en-US" sz="1400" dirty="0" smtClean="0"/>
                        <a:t> input </a:t>
                      </a:r>
                      <a:r>
                        <a:rPr lang="en-US" sz="1400" dirty="0" err="1" smtClean="0"/>
                        <a:t>che</a:t>
                      </a:r>
                      <a:r>
                        <a:rPr lang="en-US" sz="1400" dirty="0" smtClean="0"/>
                        <a:t> ha </a:t>
                      </a:r>
                      <a:r>
                        <a:rPr lang="en-US" sz="1400" dirty="0" err="1" smtClean="0"/>
                        <a:t>il</a:t>
                      </a:r>
                      <a:r>
                        <a:rPr lang="en-US" sz="1400" dirty="0" smtClean="0"/>
                        <a:t> focus</a:t>
                      </a:r>
                      <a:endParaRPr lang="en-US" sz="1400" dirty="0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400"/>
                        <a:t>2</a:t>
                      </a:r>
                    </a:p>
                  </a:txBody>
                  <a:tcPr marL="76200" marR="76200" marT="76200" marB="76200"/>
                </a:tc>
              </a:tr>
              <a:tr h="369143">
                <a:tc>
                  <a:txBody>
                    <a:bodyPr/>
                    <a:lstStyle/>
                    <a:p>
                      <a:pPr fontAlgn="t"/>
                      <a:r>
                        <a:rPr lang="it-IT" sz="1400" dirty="0" smtClean="0">
                          <a:latin typeface="+mj-lt"/>
                        </a:rPr>
                        <a:t>:</a:t>
                      </a:r>
                      <a:r>
                        <a:rPr lang="it-IT" sz="1400" dirty="0" err="1" smtClean="0">
                          <a:latin typeface="+mj-lt"/>
                        </a:rPr>
                        <a:t>hover</a:t>
                      </a:r>
                      <a:endParaRPr lang="it-IT" sz="1400" dirty="0" smtClean="0">
                        <a:latin typeface="+mj-lt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400"/>
                        <a:t>a:hover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err="1" smtClean="0"/>
                        <a:t>Stato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b="1" i="1" dirty="0" smtClean="0"/>
                        <a:t>mouse hover </a:t>
                      </a:r>
                      <a:r>
                        <a:rPr lang="en-US" sz="1400" dirty="0" smtClean="0"/>
                        <a:t>di </a:t>
                      </a:r>
                      <a:r>
                        <a:rPr lang="en-US" sz="1400" dirty="0" err="1" smtClean="0"/>
                        <a:t>tutti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gli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elementi</a:t>
                      </a:r>
                      <a:r>
                        <a:rPr lang="en-US" sz="1400" dirty="0" smtClean="0"/>
                        <a:t> &lt;a&gt;</a:t>
                      </a:r>
                      <a:endParaRPr lang="en-US" sz="1400" dirty="0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400"/>
                        <a:t>1</a:t>
                      </a:r>
                    </a:p>
                  </a:txBody>
                  <a:tcPr marL="76200" marR="76200" marT="76200" marB="76200"/>
                </a:tc>
              </a:tr>
              <a:tr h="369143">
                <a:tc>
                  <a:txBody>
                    <a:bodyPr/>
                    <a:lstStyle/>
                    <a:p>
                      <a:pPr fontAlgn="t"/>
                      <a:r>
                        <a:rPr lang="it-IT" sz="1400" dirty="0" smtClean="0">
                          <a:latin typeface="+mj-lt"/>
                        </a:rPr>
                        <a:t>:</a:t>
                      </a:r>
                      <a:r>
                        <a:rPr lang="it-IT" sz="1400" dirty="0" err="1" smtClean="0">
                          <a:latin typeface="+mj-lt"/>
                        </a:rPr>
                        <a:t>invalid</a:t>
                      </a:r>
                      <a:endParaRPr lang="it-IT" sz="1400" dirty="0" smtClean="0">
                        <a:latin typeface="+mj-lt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400" dirty="0" smtClean="0"/>
                        <a:t>input:</a:t>
                      </a:r>
                      <a:r>
                        <a:rPr lang="it-IT" sz="1400" dirty="0" err="1" smtClean="0"/>
                        <a:t>invlid</a:t>
                      </a:r>
                      <a:endParaRPr lang="it-IT" sz="1400" dirty="0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smtClean="0"/>
                        <a:t>Selezione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gli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elementi</a:t>
                      </a:r>
                      <a:r>
                        <a:rPr lang="en-US" sz="1400" baseline="0" dirty="0" smtClean="0"/>
                        <a:t> input con un </a:t>
                      </a:r>
                      <a:r>
                        <a:rPr lang="en-US" sz="1400" baseline="0" dirty="0" err="1" smtClean="0"/>
                        <a:t>valore</a:t>
                      </a:r>
                      <a:r>
                        <a:rPr lang="en-US" sz="1400" baseline="0" dirty="0" smtClean="0"/>
                        <a:t> no </a:t>
                      </a:r>
                      <a:r>
                        <a:rPr lang="en-US" sz="1400" baseline="0" dirty="0" err="1" smtClean="0"/>
                        <a:t>valido</a:t>
                      </a:r>
                      <a:endParaRPr lang="en-US" sz="1400" dirty="0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3</a:t>
                      </a:r>
                      <a:endParaRPr lang="it-IT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SELETTORI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457200" y="1409700"/>
          <a:ext cx="8291264" cy="3423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552"/>
                <a:gridCol w="1944216"/>
                <a:gridCol w="3960440"/>
                <a:gridCol w="504056"/>
              </a:tblGrid>
              <a:tr h="369143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+mn-lt"/>
                        </a:rPr>
                        <a:t>Selettore</a:t>
                      </a:r>
                      <a:endParaRPr lang="it-IT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+mn-lt"/>
                        </a:rPr>
                        <a:t>Es.</a:t>
                      </a:r>
                      <a:endParaRPr lang="it-IT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+mn-lt"/>
                        </a:rPr>
                        <a:t>Descrizione</a:t>
                      </a:r>
                      <a:endParaRPr lang="it-IT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+mn-lt"/>
                        </a:rPr>
                        <a:t>CSS</a:t>
                      </a:r>
                      <a:endParaRPr lang="it-IT" sz="1400" dirty="0">
                        <a:latin typeface="+mn-lt"/>
                      </a:endParaRPr>
                    </a:p>
                  </a:txBody>
                  <a:tcPr anchor="ctr"/>
                </a:tc>
              </a:tr>
              <a:tr h="369143">
                <a:tc>
                  <a:txBody>
                    <a:bodyPr/>
                    <a:lstStyle/>
                    <a:p>
                      <a:pPr fontAlgn="t"/>
                      <a:r>
                        <a:rPr lang="it-IT" sz="1400" dirty="0" smtClean="0">
                          <a:latin typeface="+mj-lt"/>
                        </a:rPr>
                        <a:t>:</a:t>
                      </a:r>
                      <a:r>
                        <a:rPr lang="it-IT" sz="1400" dirty="0" err="1" smtClean="0">
                          <a:latin typeface="+mj-lt"/>
                        </a:rPr>
                        <a:t>lang</a:t>
                      </a:r>
                      <a:r>
                        <a:rPr lang="it-IT" sz="1400" dirty="0" smtClean="0">
                          <a:latin typeface="+mj-lt"/>
                        </a:rPr>
                        <a:t>(</a:t>
                      </a:r>
                      <a:r>
                        <a:rPr lang="it-IT" sz="1400" dirty="0" err="1" smtClean="0">
                          <a:latin typeface="+mj-lt"/>
                        </a:rPr>
                        <a:t>language</a:t>
                      </a:r>
                      <a:r>
                        <a:rPr lang="it-IT" sz="1400" dirty="0" smtClean="0">
                          <a:latin typeface="+mj-lt"/>
                        </a:rPr>
                        <a:t>)</a:t>
                      </a:r>
                    </a:p>
                    <a:p>
                      <a:pPr fontAlgn="t"/>
                      <a:endParaRPr lang="it-IT" sz="1400" dirty="0">
                        <a:latin typeface="+mj-lt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400" dirty="0"/>
                        <a:t>p:lang(it)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err="1" smtClean="0"/>
                        <a:t>Seleziona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ogni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elemento</a:t>
                      </a:r>
                      <a:r>
                        <a:rPr lang="en-US" sz="1400" dirty="0" smtClean="0"/>
                        <a:t> &lt;p</a:t>
                      </a:r>
                      <a:r>
                        <a:rPr lang="en-US" sz="1400" dirty="0"/>
                        <a:t>&gt; </a:t>
                      </a:r>
                      <a:r>
                        <a:rPr lang="en-US" sz="1400" dirty="0" smtClean="0"/>
                        <a:t>con </a:t>
                      </a:r>
                      <a:r>
                        <a:rPr lang="en-US" sz="1400" dirty="0" err="1" smtClean="0"/>
                        <a:t>l'attributo</a:t>
                      </a:r>
                      <a:r>
                        <a:rPr lang="en-US" sz="1400" dirty="0" smtClean="0"/>
                        <a:t>  </a:t>
                      </a:r>
                      <a:r>
                        <a:rPr lang="en-US" sz="1400" b="1" i="1" dirty="0" err="1"/>
                        <a:t>lang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 smtClean="0"/>
                        <a:t>uguale</a:t>
                      </a:r>
                      <a:r>
                        <a:rPr lang="en-US" sz="1400" dirty="0" smtClean="0"/>
                        <a:t> a "it</a:t>
                      </a:r>
                      <a:r>
                        <a:rPr lang="en-US" sz="1400" dirty="0"/>
                        <a:t>" (Italian)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400"/>
                        <a:t>2</a:t>
                      </a:r>
                    </a:p>
                  </a:txBody>
                  <a:tcPr marL="76200" marR="76200" marT="76200" marB="76200"/>
                </a:tc>
              </a:tr>
              <a:tr h="369143">
                <a:tc>
                  <a:txBody>
                    <a:bodyPr/>
                    <a:lstStyle/>
                    <a:p>
                      <a:pPr fontAlgn="t"/>
                      <a:r>
                        <a:rPr lang="it-IT" sz="1400" dirty="0" smtClean="0">
                          <a:latin typeface="+mj-lt"/>
                        </a:rPr>
                        <a:t>:</a:t>
                      </a:r>
                      <a:r>
                        <a:rPr lang="it-IT" sz="1400" dirty="0" err="1" smtClean="0">
                          <a:latin typeface="+mj-lt"/>
                        </a:rPr>
                        <a:t>last-child</a:t>
                      </a:r>
                      <a:endParaRPr lang="it-IT" sz="1400" dirty="0" smtClean="0">
                        <a:latin typeface="+mj-lt"/>
                      </a:endParaRPr>
                    </a:p>
                    <a:p>
                      <a:pPr fontAlgn="t"/>
                      <a:endParaRPr lang="it-IT" sz="1400" dirty="0">
                        <a:latin typeface="+mj-lt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400"/>
                        <a:t>p:last-child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err="1" smtClean="0"/>
                        <a:t>Seleziona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ogni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elemento</a:t>
                      </a:r>
                      <a:r>
                        <a:rPr lang="en-US" sz="1400" dirty="0" smtClean="0"/>
                        <a:t> &lt;p&gt; </a:t>
                      </a:r>
                      <a:r>
                        <a:rPr lang="en-US" sz="1400" dirty="0" err="1" smtClean="0"/>
                        <a:t>che</a:t>
                      </a:r>
                      <a:r>
                        <a:rPr lang="en-US" sz="1400" dirty="0" smtClean="0"/>
                        <a:t> è ultimo </a:t>
                      </a:r>
                      <a:r>
                        <a:rPr lang="en-US" sz="1400" b="1" i="1" dirty="0" err="1" smtClean="0"/>
                        <a:t>figlio</a:t>
                      </a:r>
                      <a:r>
                        <a:rPr lang="en-US" sz="1400" dirty="0" smtClean="0"/>
                        <a:t> del </a:t>
                      </a:r>
                      <a:r>
                        <a:rPr lang="en-US" sz="1400" dirty="0" err="1" smtClean="0"/>
                        <a:t>suo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b="1" i="1" dirty="0" smtClean="0"/>
                        <a:t>parent</a:t>
                      </a:r>
                      <a:endParaRPr lang="en-US" sz="1400" b="1" i="1" dirty="0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400"/>
                        <a:t>3</a:t>
                      </a:r>
                    </a:p>
                  </a:txBody>
                  <a:tcPr marL="76200" marR="76200" marT="76200" marB="76200"/>
                </a:tc>
              </a:tr>
              <a:tr h="369143">
                <a:tc>
                  <a:txBody>
                    <a:bodyPr/>
                    <a:lstStyle/>
                    <a:p>
                      <a:pPr fontAlgn="t"/>
                      <a:r>
                        <a:rPr lang="it-IT" sz="1400" dirty="0" smtClean="0">
                          <a:latin typeface="+mj-lt"/>
                        </a:rPr>
                        <a:t>:</a:t>
                      </a:r>
                      <a:r>
                        <a:rPr lang="it-IT" sz="1400" dirty="0" err="1" smtClean="0">
                          <a:latin typeface="+mj-lt"/>
                        </a:rPr>
                        <a:t>last-of-type</a:t>
                      </a:r>
                      <a:endParaRPr lang="it-IT" sz="1400" dirty="0" smtClean="0">
                        <a:latin typeface="+mj-lt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400"/>
                        <a:t>p:last-of-type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err="1" smtClean="0"/>
                        <a:t>Seleziona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ogni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elemento</a:t>
                      </a:r>
                      <a:r>
                        <a:rPr lang="en-US" sz="1400" dirty="0" smtClean="0"/>
                        <a:t> &lt;p&gt; </a:t>
                      </a:r>
                      <a:r>
                        <a:rPr lang="en-US" sz="1400" dirty="0" err="1" smtClean="0"/>
                        <a:t>che</a:t>
                      </a:r>
                      <a:r>
                        <a:rPr lang="en-US" sz="1400" dirty="0" smtClean="0"/>
                        <a:t> è ultimo </a:t>
                      </a:r>
                      <a:r>
                        <a:rPr lang="en-US" sz="1400" b="0" i="0" dirty="0" err="1" smtClean="0"/>
                        <a:t>elemento</a:t>
                      </a:r>
                      <a:r>
                        <a:rPr lang="en-US" sz="1400" b="1" i="1" dirty="0" smtClean="0"/>
                        <a:t> p </a:t>
                      </a:r>
                      <a:r>
                        <a:rPr lang="en-US" sz="1400" dirty="0" smtClean="0"/>
                        <a:t>del </a:t>
                      </a:r>
                      <a:r>
                        <a:rPr lang="en-US" sz="1400" dirty="0" err="1" smtClean="0"/>
                        <a:t>suo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b="1" i="1" dirty="0" smtClean="0"/>
                        <a:t>parent</a:t>
                      </a:r>
                      <a:endParaRPr lang="en-US" sz="1400" b="1" i="1" dirty="0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400"/>
                        <a:t>3</a:t>
                      </a:r>
                    </a:p>
                  </a:txBody>
                  <a:tcPr marL="76200" marR="76200" marT="76200" marB="76200"/>
                </a:tc>
              </a:tr>
              <a:tr h="369143">
                <a:tc>
                  <a:txBody>
                    <a:bodyPr/>
                    <a:lstStyle/>
                    <a:p>
                      <a:pPr fontAlgn="t"/>
                      <a:r>
                        <a:rPr lang="it-IT" sz="1400" dirty="0" smtClean="0">
                          <a:latin typeface="+mj-lt"/>
                        </a:rPr>
                        <a:t>:link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400"/>
                        <a:t>a:link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400" dirty="0" smtClean="0"/>
                        <a:t>Tutti i link non</a:t>
                      </a:r>
                      <a:r>
                        <a:rPr lang="it-IT" sz="1400" baseline="0" dirty="0" smtClean="0"/>
                        <a:t> visitati</a:t>
                      </a:r>
                      <a:endParaRPr lang="it-IT" sz="1400" dirty="0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400"/>
                        <a:t>1</a:t>
                      </a:r>
                    </a:p>
                  </a:txBody>
                  <a:tcPr marL="76200" marR="76200" marT="76200" marB="76200"/>
                </a:tc>
              </a:tr>
              <a:tr h="369143">
                <a:tc>
                  <a:txBody>
                    <a:bodyPr/>
                    <a:lstStyle/>
                    <a:p>
                      <a:pPr fontAlgn="t"/>
                      <a:r>
                        <a:rPr lang="it-IT" sz="1400" dirty="0" smtClean="0">
                          <a:latin typeface="+mj-lt"/>
                        </a:rPr>
                        <a:t>:</a:t>
                      </a:r>
                      <a:r>
                        <a:rPr lang="it-IT" sz="1400" dirty="0" err="1" smtClean="0">
                          <a:latin typeface="+mj-lt"/>
                        </a:rPr>
                        <a:t>not</a:t>
                      </a:r>
                      <a:r>
                        <a:rPr lang="it-IT" sz="1400" dirty="0" smtClean="0">
                          <a:latin typeface="+mj-lt"/>
                        </a:rPr>
                        <a:t>(</a:t>
                      </a:r>
                      <a:r>
                        <a:rPr lang="it-IT" sz="1400" dirty="0" err="1" smtClean="0">
                          <a:latin typeface="+mj-lt"/>
                        </a:rPr>
                        <a:t>selector</a:t>
                      </a:r>
                      <a:r>
                        <a:rPr lang="it-IT" sz="1400" dirty="0" smtClean="0">
                          <a:latin typeface="+mj-lt"/>
                        </a:rPr>
                        <a:t>)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400"/>
                        <a:t>:not(p)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err="1" smtClean="0"/>
                        <a:t>Seleziona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tutti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gli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elementi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che</a:t>
                      </a:r>
                      <a:r>
                        <a:rPr lang="en-US" sz="1400" baseline="0" dirty="0" smtClean="0"/>
                        <a:t> non </a:t>
                      </a:r>
                      <a:r>
                        <a:rPr lang="en-US" sz="1400" baseline="0" dirty="0" err="1" smtClean="0"/>
                        <a:t>sono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 &lt;p&gt; .</a:t>
                      </a:r>
                      <a:endParaRPr lang="en-US" sz="1400" b="1" i="1" dirty="0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400"/>
                        <a:t>3</a:t>
                      </a:r>
                    </a:p>
                  </a:txBody>
                  <a:tcPr marL="76200" marR="76200" marT="76200" marB="76200"/>
                </a:tc>
              </a:tr>
              <a:tr h="36914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u="sng" dirty="0" smtClean="0">
                          <a:solidFill>
                            <a:srgbClr val="000000"/>
                          </a:solidFill>
                          <a:latin typeface="+mj-lt"/>
                        </a:rPr>
                        <a:t>:</a:t>
                      </a:r>
                      <a:r>
                        <a:rPr lang="it-IT" sz="1400" u="sng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nth-child</a:t>
                      </a:r>
                      <a:r>
                        <a:rPr lang="it-IT" sz="1400" u="sng" dirty="0" smtClean="0">
                          <a:solidFill>
                            <a:srgbClr val="000000"/>
                          </a:solidFill>
                          <a:latin typeface="+mj-lt"/>
                        </a:rPr>
                        <a:t>(</a:t>
                      </a:r>
                      <a:r>
                        <a:rPr lang="it-IT" sz="1400" i="1" u="sng" dirty="0" smtClean="0">
                          <a:solidFill>
                            <a:srgbClr val="000000"/>
                          </a:solidFill>
                          <a:latin typeface="+mj-lt"/>
                        </a:rPr>
                        <a:t>n</a:t>
                      </a:r>
                      <a:r>
                        <a:rPr lang="it-IT" sz="1400" u="sng" dirty="0" smtClean="0">
                          <a:solidFill>
                            <a:srgbClr val="000000"/>
                          </a:solidFill>
                          <a:latin typeface="+mj-lt"/>
                        </a:rPr>
                        <a:t>)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400"/>
                        <a:t>p:nth-child(2)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err="1" smtClean="0"/>
                        <a:t>Seleziona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ogni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elemento</a:t>
                      </a:r>
                      <a:r>
                        <a:rPr lang="en-US" sz="1400" dirty="0" smtClean="0"/>
                        <a:t> &lt;p&gt; </a:t>
                      </a:r>
                      <a:r>
                        <a:rPr lang="en-US" sz="1400" dirty="0" err="1" smtClean="0"/>
                        <a:t>che</a:t>
                      </a:r>
                      <a:r>
                        <a:rPr lang="en-US" sz="1400" dirty="0" smtClean="0"/>
                        <a:t> è </a:t>
                      </a:r>
                      <a:r>
                        <a:rPr lang="en-US" sz="1400" dirty="0" err="1" smtClean="0"/>
                        <a:t>il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secondo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b="1" i="1" dirty="0" err="1" smtClean="0"/>
                        <a:t>figlio</a:t>
                      </a:r>
                      <a:r>
                        <a:rPr lang="en-US" sz="1400" dirty="0" smtClean="0"/>
                        <a:t> del </a:t>
                      </a:r>
                      <a:r>
                        <a:rPr lang="en-US" sz="1400" dirty="0" err="1" smtClean="0"/>
                        <a:t>suo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b="1" i="1" dirty="0" smtClean="0"/>
                        <a:t>parent</a:t>
                      </a:r>
                      <a:endParaRPr lang="en-US" sz="1400" b="1" i="1" dirty="0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3</a:t>
                      </a:r>
                      <a:endParaRPr lang="it-IT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SELETTORI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457200" y="1409700"/>
          <a:ext cx="8291264" cy="3478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552"/>
                <a:gridCol w="1944216"/>
                <a:gridCol w="3960440"/>
                <a:gridCol w="504056"/>
              </a:tblGrid>
              <a:tr h="369143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+mn-lt"/>
                        </a:rPr>
                        <a:t>Selettore</a:t>
                      </a:r>
                      <a:endParaRPr lang="it-IT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+mn-lt"/>
                        </a:rPr>
                        <a:t>Es.</a:t>
                      </a:r>
                      <a:endParaRPr lang="it-IT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+mn-lt"/>
                        </a:rPr>
                        <a:t>Descrizione</a:t>
                      </a:r>
                      <a:endParaRPr lang="it-IT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+mn-lt"/>
                        </a:rPr>
                        <a:t>CSS</a:t>
                      </a:r>
                      <a:endParaRPr lang="it-IT" sz="1400" dirty="0">
                        <a:latin typeface="+mn-lt"/>
                      </a:endParaRPr>
                    </a:p>
                  </a:txBody>
                  <a:tcPr anchor="ctr"/>
                </a:tc>
              </a:tr>
              <a:tr h="369143">
                <a:tc>
                  <a:txBody>
                    <a:bodyPr/>
                    <a:lstStyle/>
                    <a:p>
                      <a:pPr fontAlgn="t"/>
                      <a:r>
                        <a:rPr lang="it-IT" sz="1200" u="sng" dirty="0">
                          <a:solidFill>
                            <a:srgbClr val="000000"/>
                          </a:solidFill>
                          <a:latin typeface="+mj-lt"/>
                        </a:rPr>
                        <a:t>:</a:t>
                      </a:r>
                      <a:r>
                        <a:rPr lang="it-IT" sz="1200" u="sng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nth-last-child</a:t>
                      </a:r>
                      <a:r>
                        <a:rPr lang="it-IT" sz="1200" u="sng" dirty="0" smtClean="0">
                          <a:solidFill>
                            <a:srgbClr val="000000"/>
                          </a:solidFill>
                          <a:latin typeface="+mj-lt"/>
                        </a:rPr>
                        <a:t>(</a:t>
                      </a:r>
                      <a:r>
                        <a:rPr lang="it-IT" sz="1200" i="1" u="sng" dirty="0" smtClean="0">
                          <a:solidFill>
                            <a:srgbClr val="000000"/>
                          </a:solidFill>
                          <a:latin typeface="+mj-lt"/>
                        </a:rPr>
                        <a:t>n</a:t>
                      </a:r>
                      <a:r>
                        <a:rPr lang="it-IT" sz="1200" u="sng" dirty="0" smtClean="0">
                          <a:solidFill>
                            <a:srgbClr val="000000"/>
                          </a:solidFill>
                          <a:latin typeface="+mj-lt"/>
                        </a:rPr>
                        <a:t>)</a:t>
                      </a:r>
                      <a:endParaRPr lang="it-IT" sz="1200" dirty="0">
                        <a:latin typeface="+mj-lt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200"/>
                        <a:t>p:nth-last-child(2)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 err="1" smtClean="0"/>
                        <a:t>Seleziona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ogni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elemento</a:t>
                      </a:r>
                      <a:r>
                        <a:rPr lang="en-US" sz="1200" dirty="0" smtClean="0"/>
                        <a:t> &lt;p&gt; </a:t>
                      </a:r>
                      <a:r>
                        <a:rPr lang="en-US" sz="1200" dirty="0" err="1" smtClean="0"/>
                        <a:t>che</a:t>
                      </a:r>
                      <a:r>
                        <a:rPr lang="en-US" sz="1200" dirty="0" smtClean="0"/>
                        <a:t> è </a:t>
                      </a:r>
                      <a:r>
                        <a:rPr lang="en-US" sz="1200" dirty="0" err="1" smtClean="0"/>
                        <a:t>il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secondo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b="1" i="1" dirty="0" err="1" smtClean="0"/>
                        <a:t>figlio</a:t>
                      </a:r>
                      <a:r>
                        <a:rPr lang="en-US" sz="1200" dirty="0" smtClean="0"/>
                        <a:t> del </a:t>
                      </a:r>
                      <a:r>
                        <a:rPr lang="en-US" sz="1200" dirty="0" err="1" smtClean="0"/>
                        <a:t>suo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b="1" i="1" dirty="0" smtClean="0"/>
                        <a:t>parent </a:t>
                      </a:r>
                      <a:r>
                        <a:rPr lang="en-US" sz="1200" b="0" i="0" dirty="0" err="1" smtClean="0"/>
                        <a:t>contando</a:t>
                      </a:r>
                      <a:r>
                        <a:rPr lang="en-US" sz="1200" b="0" i="0" baseline="0" dirty="0" smtClean="0"/>
                        <a:t> </a:t>
                      </a:r>
                      <a:r>
                        <a:rPr lang="en-US" sz="1200" b="0" i="0" baseline="0" dirty="0" err="1" smtClean="0"/>
                        <a:t>dalla</a:t>
                      </a:r>
                      <a:r>
                        <a:rPr lang="en-US" sz="1200" b="0" i="0" baseline="0" dirty="0" smtClean="0"/>
                        <a:t> fine.</a:t>
                      </a:r>
                      <a:endParaRPr lang="en-US" sz="1200" b="1" i="1" dirty="0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200"/>
                        <a:t>3</a:t>
                      </a:r>
                    </a:p>
                  </a:txBody>
                  <a:tcPr marL="76200" marR="76200" marT="76200" marB="76200"/>
                </a:tc>
              </a:tr>
              <a:tr h="369143">
                <a:tc>
                  <a:txBody>
                    <a:bodyPr/>
                    <a:lstStyle/>
                    <a:p>
                      <a:pPr fontAlgn="t"/>
                      <a:r>
                        <a:rPr lang="it-IT" sz="1200" u="sng" dirty="0">
                          <a:solidFill>
                            <a:srgbClr val="000000"/>
                          </a:solidFill>
                          <a:latin typeface="+mj-lt"/>
                        </a:rPr>
                        <a:t>:</a:t>
                      </a:r>
                      <a:r>
                        <a:rPr lang="it-IT" sz="1200" u="sng" dirty="0" err="1">
                          <a:solidFill>
                            <a:srgbClr val="000000"/>
                          </a:solidFill>
                          <a:latin typeface="+mj-lt"/>
                        </a:rPr>
                        <a:t>nth-last-of-type</a:t>
                      </a:r>
                      <a:r>
                        <a:rPr lang="it-IT" sz="1200" u="sng" dirty="0">
                          <a:solidFill>
                            <a:srgbClr val="000000"/>
                          </a:solidFill>
                          <a:latin typeface="+mj-lt"/>
                        </a:rPr>
                        <a:t>(</a:t>
                      </a:r>
                      <a:r>
                        <a:rPr lang="it-IT" sz="1200" i="1" u="sng" dirty="0">
                          <a:solidFill>
                            <a:srgbClr val="000000"/>
                          </a:solidFill>
                          <a:latin typeface="+mj-lt"/>
                        </a:rPr>
                        <a:t>n</a:t>
                      </a:r>
                      <a:r>
                        <a:rPr lang="it-IT" sz="1200" u="sng" dirty="0">
                          <a:solidFill>
                            <a:srgbClr val="000000"/>
                          </a:solidFill>
                          <a:latin typeface="+mj-lt"/>
                        </a:rPr>
                        <a:t>)</a:t>
                      </a:r>
                      <a:endParaRPr lang="it-IT" sz="1200" dirty="0">
                        <a:latin typeface="+mj-lt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200"/>
                        <a:t>p:nth-last-of-type(2)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 err="1" smtClean="0"/>
                        <a:t>Seleziona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ogni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elemento</a:t>
                      </a:r>
                      <a:r>
                        <a:rPr lang="en-US" sz="1200" dirty="0" smtClean="0"/>
                        <a:t> &lt;p&gt; </a:t>
                      </a:r>
                      <a:r>
                        <a:rPr lang="en-US" sz="1200" dirty="0" err="1" smtClean="0"/>
                        <a:t>che</a:t>
                      </a:r>
                      <a:r>
                        <a:rPr lang="en-US" sz="1200" dirty="0" smtClean="0"/>
                        <a:t> è </a:t>
                      </a:r>
                      <a:r>
                        <a:rPr lang="en-US" sz="1200" dirty="0" err="1" smtClean="0"/>
                        <a:t>il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secondo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b="0" i="0" dirty="0" err="1" smtClean="0"/>
                        <a:t>elemento</a:t>
                      </a:r>
                      <a:r>
                        <a:rPr lang="en-US" sz="1200" b="1" i="1" dirty="0" smtClean="0"/>
                        <a:t> p </a:t>
                      </a:r>
                      <a:r>
                        <a:rPr lang="en-US" sz="1200" dirty="0" smtClean="0"/>
                        <a:t>del </a:t>
                      </a:r>
                      <a:r>
                        <a:rPr lang="en-US" sz="1200" dirty="0" err="1" smtClean="0"/>
                        <a:t>suo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b="1" i="1" dirty="0" smtClean="0"/>
                        <a:t>parent </a:t>
                      </a:r>
                      <a:r>
                        <a:rPr lang="en-US" sz="1200" b="0" i="0" dirty="0" err="1" smtClean="0"/>
                        <a:t>contando</a:t>
                      </a:r>
                      <a:r>
                        <a:rPr lang="en-US" sz="1200" b="0" i="0" baseline="0" dirty="0" smtClean="0"/>
                        <a:t> </a:t>
                      </a:r>
                      <a:r>
                        <a:rPr lang="en-US" sz="1200" b="0" i="0" baseline="0" dirty="0" err="1" smtClean="0"/>
                        <a:t>dalla</a:t>
                      </a:r>
                      <a:r>
                        <a:rPr lang="en-US" sz="1200" b="0" i="0" baseline="0" dirty="0" smtClean="0"/>
                        <a:t> fine.</a:t>
                      </a:r>
                      <a:endParaRPr lang="en-US" sz="1200" b="1" i="1" dirty="0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200"/>
                        <a:t>3</a:t>
                      </a:r>
                    </a:p>
                  </a:txBody>
                  <a:tcPr marL="76200" marR="76200" marT="76200" marB="76200"/>
                </a:tc>
              </a:tr>
              <a:tr h="369143">
                <a:tc>
                  <a:txBody>
                    <a:bodyPr/>
                    <a:lstStyle/>
                    <a:p>
                      <a:pPr fontAlgn="t"/>
                      <a:r>
                        <a:rPr lang="it-IT" sz="1200" u="sng" dirty="0">
                          <a:solidFill>
                            <a:srgbClr val="000000"/>
                          </a:solidFill>
                          <a:latin typeface="+mj-lt"/>
                        </a:rPr>
                        <a:t>:</a:t>
                      </a:r>
                      <a:r>
                        <a:rPr lang="it-IT" sz="1200" u="sng" dirty="0" err="1">
                          <a:solidFill>
                            <a:srgbClr val="000000"/>
                          </a:solidFill>
                          <a:latin typeface="+mj-lt"/>
                        </a:rPr>
                        <a:t>nth-of-type</a:t>
                      </a:r>
                      <a:r>
                        <a:rPr lang="it-IT" sz="1200" u="sng" dirty="0">
                          <a:solidFill>
                            <a:srgbClr val="000000"/>
                          </a:solidFill>
                          <a:latin typeface="+mj-lt"/>
                        </a:rPr>
                        <a:t>(</a:t>
                      </a:r>
                      <a:r>
                        <a:rPr lang="it-IT" sz="1200" i="1" u="sng" dirty="0">
                          <a:solidFill>
                            <a:srgbClr val="000000"/>
                          </a:solidFill>
                          <a:latin typeface="+mj-lt"/>
                        </a:rPr>
                        <a:t>n</a:t>
                      </a:r>
                      <a:r>
                        <a:rPr lang="it-IT" sz="1200" u="sng" dirty="0">
                          <a:solidFill>
                            <a:srgbClr val="000000"/>
                          </a:solidFill>
                          <a:latin typeface="+mj-lt"/>
                        </a:rPr>
                        <a:t>)</a:t>
                      </a:r>
                      <a:endParaRPr lang="it-IT" sz="1200" dirty="0">
                        <a:latin typeface="+mj-lt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200"/>
                        <a:t>p:nth-of-type(2)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 err="1" smtClean="0"/>
                        <a:t>Seleziona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ogni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elemento</a:t>
                      </a:r>
                      <a:r>
                        <a:rPr lang="en-US" sz="1200" dirty="0" smtClean="0"/>
                        <a:t> &lt;p&gt; </a:t>
                      </a:r>
                      <a:r>
                        <a:rPr lang="en-US" sz="1200" dirty="0" err="1" smtClean="0"/>
                        <a:t>che</a:t>
                      </a:r>
                      <a:r>
                        <a:rPr lang="en-US" sz="1200" dirty="0" smtClean="0"/>
                        <a:t> è </a:t>
                      </a:r>
                      <a:r>
                        <a:rPr lang="en-US" sz="1200" dirty="0" err="1" smtClean="0"/>
                        <a:t>il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secondo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b="0" i="0" dirty="0" err="1" smtClean="0"/>
                        <a:t>elemento</a:t>
                      </a:r>
                      <a:r>
                        <a:rPr lang="en-US" sz="1200" b="1" i="1" dirty="0" smtClean="0"/>
                        <a:t> p </a:t>
                      </a:r>
                      <a:r>
                        <a:rPr lang="en-US" sz="1200" dirty="0" smtClean="0"/>
                        <a:t>del </a:t>
                      </a:r>
                      <a:r>
                        <a:rPr lang="en-US" sz="1200" dirty="0" err="1" smtClean="0"/>
                        <a:t>suo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b="1" i="1" dirty="0" smtClean="0"/>
                        <a:t>parent </a:t>
                      </a:r>
                      <a:r>
                        <a:rPr lang="en-US" sz="1200" b="0" i="0" dirty="0" smtClean="0"/>
                        <a:t>.</a:t>
                      </a:r>
                      <a:endParaRPr lang="en-US" sz="1200" b="1" i="1" dirty="0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200"/>
                        <a:t>3</a:t>
                      </a:r>
                    </a:p>
                  </a:txBody>
                  <a:tcPr marL="76200" marR="76200" marT="76200" marB="76200"/>
                </a:tc>
              </a:tr>
              <a:tr h="369143">
                <a:tc>
                  <a:txBody>
                    <a:bodyPr/>
                    <a:lstStyle/>
                    <a:p>
                      <a:pPr fontAlgn="t"/>
                      <a:r>
                        <a:rPr lang="it-IT" sz="1200" u="sng" dirty="0">
                          <a:solidFill>
                            <a:srgbClr val="000000"/>
                          </a:solidFill>
                          <a:latin typeface="+mj-lt"/>
                        </a:rPr>
                        <a:t>:</a:t>
                      </a:r>
                      <a:r>
                        <a:rPr lang="it-IT" sz="1200" u="sng" dirty="0" err="1">
                          <a:solidFill>
                            <a:srgbClr val="000000"/>
                          </a:solidFill>
                          <a:latin typeface="+mj-lt"/>
                        </a:rPr>
                        <a:t>only-of-type</a:t>
                      </a:r>
                      <a:endParaRPr lang="it-IT" sz="1200" dirty="0">
                        <a:latin typeface="+mj-lt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200"/>
                        <a:t>p:only-of-type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 err="1" smtClean="0"/>
                        <a:t>Seleziona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ogni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elemento</a:t>
                      </a:r>
                      <a:r>
                        <a:rPr lang="en-US" sz="1200" dirty="0" smtClean="0"/>
                        <a:t> &lt;p&gt; </a:t>
                      </a:r>
                      <a:r>
                        <a:rPr lang="en-US" sz="1200" dirty="0" err="1" smtClean="0"/>
                        <a:t>che</a:t>
                      </a:r>
                      <a:r>
                        <a:rPr lang="en-US" sz="1200" dirty="0" smtClean="0"/>
                        <a:t> è </a:t>
                      </a:r>
                      <a:r>
                        <a:rPr lang="en-US" sz="1200" dirty="0" err="1" smtClean="0"/>
                        <a:t>l'unico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b="0" i="0" dirty="0" err="1" smtClean="0"/>
                        <a:t>elemento</a:t>
                      </a:r>
                      <a:r>
                        <a:rPr lang="en-US" sz="1200" b="1" i="1" dirty="0" smtClean="0"/>
                        <a:t> p </a:t>
                      </a:r>
                      <a:r>
                        <a:rPr lang="en-US" sz="1200" dirty="0" smtClean="0"/>
                        <a:t>del </a:t>
                      </a:r>
                      <a:r>
                        <a:rPr lang="en-US" sz="1200" dirty="0" err="1" smtClean="0"/>
                        <a:t>suo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b="1" i="1" dirty="0" smtClean="0"/>
                        <a:t>parent </a:t>
                      </a:r>
                      <a:r>
                        <a:rPr lang="en-US" sz="1200" b="0" i="0" baseline="0" dirty="0" smtClean="0"/>
                        <a:t>.</a:t>
                      </a:r>
                      <a:endParaRPr lang="en-US" sz="1200" b="1" i="1" dirty="0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200"/>
                        <a:t>3</a:t>
                      </a:r>
                    </a:p>
                  </a:txBody>
                  <a:tcPr marL="76200" marR="76200" marT="76200" marB="76200"/>
                </a:tc>
              </a:tr>
              <a:tr h="369143">
                <a:tc>
                  <a:txBody>
                    <a:bodyPr/>
                    <a:lstStyle/>
                    <a:p>
                      <a:pPr fontAlgn="t"/>
                      <a:r>
                        <a:rPr lang="it-IT" sz="1200" u="sng" dirty="0">
                          <a:solidFill>
                            <a:srgbClr val="000000"/>
                          </a:solidFill>
                          <a:latin typeface="+mj-lt"/>
                        </a:rPr>
                        <a:t>:</a:t>
                      </a:r>
                      <a:r>
                        <a:rPr lang="it-IT" sz="1200" u="sng" dirty="0" err="1">
                          <a:solidFill>
                            <a:srgbClr val="000000"/>
                          </a:solidFill>
                          <a:latin typeface="+mj-lt"/>
                        </a:rPr>
                        <a:t>only-child</a:t>
                      </a:r>
                      <a:endParaRPr lang="it-IT" sz="1200" dirty="0">
                        <a:latin typeface="+mj-lt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200"/>
                        <a:t>p:only-child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 err="1" smtClean="0"/>
                        <a:t>Seleziona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ogni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elemento</a:t>
                      </a:r>
                      <a:r>
                        <a:rPr lang="en-US" sz="1200" dirty="0" smtClean="0"/>
                        <a:t> &lt;p&gt; </a:t>
                      </a:r>
                      <a:r>
                        <a:rPr lang="en-US" sz="1200" dirty="0" err="1" smtClean="0"/>
                        <a:t>che</a:t>
                      </a:r>
                      <a:r>
                        <a:rPr lang="en-US" sz="1200" dirty="0" smtClean="0"/>
                        <a:t> è </a:t>
                      </a:r>
                      <a:r>
                        <a:rPr lang="en-US" sz="1200" dirty="0" err="1" smtClean="0"/>
                        <a:t>l'unico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b="1" i="1" dirty="0" err="1" smtClean="0"/>
                        <a:t>figlio</a:t>
                      </a:r>
                      <a:r>
                        <a:rPr lang="en-US" sz="1200" b="1" i="1" dirty="0" smtClean="0"/>
                        <a:t> </a:t>
                      </a:r>
                      <a:r>
                        <a:rPr lang="en-US" sz="1200" dirty="0" smtClean="0"/>
                        <a:t>del </a:t>
                      </a:r>
                      <a:r>
                        <a:rPr lang="en-US" sz="1200" dirty="0" err="1" smtClean="0"/>
                        <a:t>suo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b="1" i="1" dirty="0" smtClean="0"/>
                        <a:t>parent </a:t>
                      </a:r>
                      <a:r>
                        <a:rPr lang="en-US" sz="1200" b="0" i="0" baseline="0" dirty="0" smtClean="0"/>
                        <a:t>.</a:t>
                      </a:r>
                      <a:endParaRPr lang="en-US" sz="1200" b="1" i="1" dirty="0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200"/>
                        <a:t>3</a:t>
                      </a:r>
                    </a:p>
                  </a:txBody>
                  <a:tcPr marL="76200" marR="76200" marT="76200" marB="76200"/>
                </a:tc>
              </a:tr>
              <a:tr h="369143">
                <a:tc>
                  <a:txBody>
                    <a:bodyPr/>
                    <a:lstStyle/>
                    <a:p>
                      <a:pPr fontAlgn="t"/>
                      <a:r>
                        <a:rPr lang="it-IT" sz="1200" u="sng" dirty="0">
                          <a:solidFill>
                            <a:srgbClr val="000000"/>
                          </a:solidFill>
                          <a:latin typeface="+mj-lt"/>
                        </a:rPr>
                        <a:t>:optional</a:t>
                      </a:r>
                      <a:endParaRPr lang="it-IT" sz="1200" dirty="0">
                        <a:latin typeface="+mj-lt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200"/>
                        <a:t>input:optional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 err="1" smtClean="0"/>
                        <a:t>Seleziona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ogni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elemento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smtClean="0"/>
                        <a:t>input </a:t>
                      </a:r>
                      <a:r>
                        <a:rPr lang="en-US" sz="1200" dirty="0" err="1" smtClean="0"/>
                        <a:t>che</a:t>
                      </a:r>
                      <a:r>
                        <a:rPr lang="en-US" sz="1200" dirty="0" smtClean="0"/>
                        <a:t> non ha </a:t>
                      </a:r>
                      <a:r>
                        <a:rPr lang="en-US" sz="1200" dirty="0" err="1" smtClean="0"/>
                        <a:t>l'attributo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"required".</a:t>
                      </a:r>
                      <a:endParaRPr lang="en-US" sz="1200" dirty="0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200" dirty="0"/>
                        <a:t>3</a:t>
                      </a:r>
                    </a:p>
                  </a:txBody>
                  <a:tcPr marL="76200" marR="76200" marT="76200" marB="7620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SELETTORI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457200" y="1409700"/>
          <a:ext cx="8291264" cy="3180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552"/>
                <a:gridCol w="1944216"/>
                <a:gridCol w="3960440"/>
                <a:gridCol w="504056"/>
              </a:tblGrid>
              <a:tr h="369143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+mj-lt"/>
                        </a:rPr>
                        <a:t>Selettore</a:t>
                      </a:r>
                      <a:endParaRPr lang="it-IT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+mn-lt"/>
                        </a:rPr>
                        <a:t>Es.</a:t>
                      </a:r>
                      <a:endParaRPr lang="it-IT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+mn-lt"/>
                        </a:rPr>
                        <a:t>Descrizione</a:t>
                      </a:r>
                      <a:endParaRPr lang="it-IT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+mn-lt"/>
                        </a:rPr>
                        <a:t>CSS</a:t>
                      </a:r>
                      <a:endParaRPr lang="it-IT" sz="1400" dirty="0">
                        <a:latin typeface="+mn-lt"/>
                      </a:endParaRPr>
                    </a:p>
                  </a:txBody>
                  <a:tcPr anchor="ctr"/>
                </a:tc>
              </a:tr>
              <a:tr h="369143">
                <a:tc>
                  <a:txBody>
                    <a:bodyPr/>
                    <a:lstStyle/>
                    <a:p>
                      <a:pPr fontAlgn="t"/>
                      <a:r>
                        <a:rPr lang="it-IT" sz="1200" u="sng" dirty="0">
                          <a:solidFill>
                            <a:srgbClr val="000000"/>
                          </a:solidFill>
                          <a:latin typeface="+mj-lt"/>
                        </a:rPr>
                        <a:t>:</a:t>
                      </a:r>
                      <a:r>
                        <a:rPr lang="it-IT" sz="1200" u="sng" dirty="0" err="1">
                          <a:solidFill>
                            <a:srgbClr val="000000"/>
                          </a:solidFill>
                          <a:latin typeface="+mj-lt"/>
                        </a:rPr>
                        <a:t>read-only</a:t>
                      </a:r>
                      <a:endParaRPr lang="it-IT" sz="1200" dirty="0">
                        <a:latin typeface="+mj-lt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200"/>
                        <a:t>input:read-only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 err="1" smtClean="0"/>
                        <a:t>Seleziona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ogni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elemento</a:t>
                      </a:r>
                      <a:r>
                        <a:rPr lang="en-US" sz="1200" dirty="0" smtClean="0"/>
                        <a:t> input </a:t>
                      </a:r>
                      <a:r>
                        <a:rPr lang="en-US" sz="1200" dirty="0" err="1" smtClean="0"/>
                        <a:t>che</a:t>
                      </a:r>
                      <a:r>
                        <a:rPr lang="en-US" sz="1200" dirty="0" smtClean="0"/>
                        <a:t> ha </a:t>
                      </a:r>
                      <a:r>
                        <a:rPr lang="en-US" sz="1200" dirty="0" err="1" smtClean="0"/>
                        <a:t>l'attributo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"read-only".</a:t>
                      </a:r>
                      <a:endParaRPr lang="en-US" sz="1200" dirty="0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200"/>
                        <a:t>3</a:t>
                      </a:r>
                    </a:p>
                  </a:txBody>
                  <a:tcPr marL="76200" marR="76200" marT="76200" marB="76200"/>
                </a:tc>
              </a:tr>
              <a:tr h="369143">
                <a:tc>
                  <a:txBody>
                    <a:bodyPr/>
                    <a:lstStyle/>
                    <a:p>
                      <a:pPr fontAlgn="t"/>
                      <a:r>
                        <a:rPr lang="it-IT" sz="1200" u="sng" dirty="0">
                          <a:solidFill>
                            <a:srgbClr val="000000"/>
                          </a:solidFill>
                          <a:latin typeface="+mj-lt"/>
                        </a:rPr>
                        <a:t>:</a:t>
                      </a:r>
                      <a:r>
                        <a:rPr lang="it-IT" sz="1200" u="sng" dirty="0" err="1">
                          <a:solidFill>
                            <a:srgbClr val="000000"/>
                          </a:solidFill>
                          <a:latin typeface="+mj-lt"/>
                        </a:rPr>
                        <a:t>read-write</a:t>
                      </a:r>
                      <a:endParaRPr lang="it-IT" sz="1200" dirty="0">
                        <a:latin typeface="+mj-lt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200"/>
                        <a:t>input:read-write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 err="1" smtClean="0"/>
                        <a:t>Seleziona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ogni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elemento</a:t>
                      </a:r>
                      <a:r>
                        <a:rPr lang="en-US" sz="1200" dirty="0" smtClean="0"/>
                        <a:t> input </a:t>
                      </a:r>
                      <a:r>
                        <a:rPr lang="en-US" sz="1200" dirty="0" err="1" smtClean="0"/>
                        <a:t>che</a:t>
                      </a:r>
                      <a:r>
                        <a:rPr lang="en-US" sz="1200" dirty="0" smtClean="0"/>
                        <a:t> NON ha </a:t>
                      </a:r>
                      <a:r>
                        <a:rPr lang="en-US" sz="1200" dirty="0" err="1" smtClean="0"/>
                        <a:t>l'attributo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"read-only".</a:t>
                      </a:r>
                      <a:endParaRPr lang="en-US" sz="1200" dirty="0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200"/>
                        <a:t>3</a:t>
                      </a:r>
                    </a:p>
                  </a:txBody>
                  <a:tcPr marL="76200" marR="76200" marT="76200" marB="76200"/>
                </a:tc>
              </a:tr>
              <a:tr h="369143">
                <a:tc>
                  <a:txBody>
                    <a:bodyPr/>
                    <a:lstStyle/>
                    <a:p>
                      <a:pPr fontAlgn="t"/>
                      <a:r>
                        <a:rPr lang="it-IT" sz="1200" u="sng" dirty="0">
                          <a:solidFill>
                            <a:srgbClr val="000000"/>
                          </a:solidFill>
                          <a:latin typeface="+mj-lt"/>
                        </a:rPr>
                        <a:t>:</a:t>
                      </a:r>
                      <a:r>
                        <a:rPr lang="it-IT" sz="1200" u="sng" dirty="0" err="1">
                          <a:solidFill>
                            <a:srgbClr val="000000"/>
                          </a:solidFill>
                          <a:latin typeface="+mj-lt"/>
                        </a:rPr>
                        <a:t>required</a:t>
                      </a:r>
                      <a:endParaRPr lang="it-IT" sz="1200" dirty="0">
                        <a:latin typeface="+mj-lt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200"/>
                        <a:t>input:required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 err="1" smtClean="0"/>
                        <a:t>Seleziona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ogni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elemento</a:t>
                      </a:r>
                      <a:r>
                        <a:rPr lang="en-US" sz="1200" dirty="0" smtClean="0"/>
                        <a:t> input </a:t>
                      </a:r>
                      <a:r>
                        <a:rPr lang="en-US" sz="1200" dirty="0" err="1" smtClean="0"/>
                        <a:t>che</a:t>
                      </a:r>
                      <a:r>
                        <a:rPr lang="en-US" sz="1200" dirty="0" smtClean="0"/>
                        <a:t> ha </a:t>
                      </a:r>
                      <a:r>
                        <a:rPr lang="en-US" sz="1200" dirty="0" err="1" smtClean="0"/>
                        <a:t>l'attributo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"required".</a:t>
                      </a:r>
                      <a:endParaRPr lang="en-US" sz="1200" dirty="0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200"/>
                        <a:t>3</a:t>
                      </a:r>
                    </a:p>
                  </a:txBody>
                  <a:tcPr marL="76200" marR="76200" marT="76200" marB="76200"/>
                </a:tc>
              </a:tr>
              <a:tr h="369143">
                <a:tc>
                  <a:txBody>
                    <a:bodyPr/>
                    <a:lstStyle/>
                    <a:p>
                      <a:pPr fontAlgn="t"/>
                      <a:r>
                        <a:rPr lang="it-IT" sz="1200" u="sng" dirty="0">
                          <a:solidFill>
                            <a:srgbClr val="000000"/>
                          </a:solidFill>
                          <a:latin typeface="+mj-lt"/>
                        </a:rPr>
                        <a:t>::</a:t>
                      </a:r>
                      <a:r>
                        <a:rPr lang="it-IT" sz="1200" u="sng" dirty="0" err="1">
                          <a:solidFill>
                            <a:srgbClr val="000000"/>
                          </a:solidFill>
                          <a:latin typeface="+mj-lt"/>
                        </a:rPr>
                        <a:t>selection</a:t>
                      </a:r>
                      <a:endParaRPr lang="it-IT" sz="1200" dirty="0">
                        <a:latin typeface="+mj-lt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200"/>
                        <a:t>::selection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 err="1" smtClean="0"/>
                        <a:t>Porzione</a:t>
                      </a:r>
                      <a:r>
                        <a:rPr lang="en-US" sz="1200" dirty="0" smtClean="0"/>
                        <a:t> di un </a:t>
                      </a:r>
                      <a:r>
                        <a:rPr lang="en-US" sz="1200" dirty="0" err="1" smtClean="0"/>
                        <a:t>elemento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selezionata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dall'utente</a:t>
                      </a:r>
                      <a:r>
                        <a:rPr lang="en-US" sz="1200" dirty="0" smtClean="0"/>
                        <a:t>.</a:t>
                      </a:r>
                      <a:endParaRPr lang="en-US" sz="1200" dirty="0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200" dirty="0"/>
                        <a:t> </a:t>
                      </a:r>
                    </a:p>
                  </a:txBody>
                  <a:tcPr marL="76200" marR="76200" marT="76200" marB="76200"/>
                </a:tc>
              </a:tr>
              <a:tr h="369143">
                <a:tc>
                  <a:txBody>
                    <a:bodyPr/>
                    <a:lstStyle/>
                    <a:p>
                      <a:pPr fontAlgn="t"/>
                      <a:r>
                        <a:rPr lang="it-IT" sz="1200" u="sng" dirty="0" smtClean="0">
                          <a:solidFill>
                            <a:srgbClr val="000000"/>
                          </a:solidFill>
                          <a:latin typeface="+mj-lt"/>
                        </a:rPr>
                        <a:t>:</a:t>
                      </a:r>
                      <a:r>
                        <a:rPr lang="it-IT" sz="1200" u="sng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valid</a:t>
                      </a:r>
                      <a:endParaRPr lang="it-IT" sz="1200" dirty="0">
                        <a:latin typeface="+mj-lt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200" dirty="0" smtClean="0"/>
                        <a:t>input:</a:t>
                      </a:r>
                      <a:r>
                        <a:rPr lang="it-IT" sz="1200" dirty="0" err="1" smtClean="0"/>
                        <a:t>valid</a:t>
                      </a:r>
                      <a:endParaRPr lang="it-IT" sz="1200" dirty="0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 err="1" smtClean="0"/>
                        <a:t>Seleziona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ogni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elemento</a:t>
                      </a:r>
                      <a:r>
                        <a:rPr lang="en-US" sz="1200" dirty="0" smtClean="0"/>
                        <a:t> input con un </a:t>
                      </a:r>
                      <a:r>
                        <a:rPr lang="en-US" sz="1200" dirty="0" err="1" smtClean="0"/>
                        <a:t>valore</a:t>
                      </a:r>
                      <a:r>
                        <a:rPr lang="en-US" sz="1200" dirty="0" smtClean="0"/>
                        <a:t> non "invalid"</a:t>
                      </a:r>
                      <a:endParaRPr lang="en-US" sz="1200" dirty="0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3</a:t>
                      </a:r>
                      <a:endParaRPr lang="it-IT" sz="1200" dirty="0"/>
                    </a:p>
                  </a:txBody>
                  <a:tcPr/>
                </a:tc>
              </a:tr>
              <a:tr h="369143">
                <a:tc>
                  <a:txBody>
                    <a:bodyPr/>
                    <a:lstStyle/>
                    <a:p>
                      <a:pPr fontAlgn="t"/>
                      <a:r>
                        <a:rPr lang="it-IT" sz="1200" u="sng" dirty="0" smtClean="0">
                          <a:solidFill>
                            <a:srgbClr val="000000"/>
                          </a:solidFill>
                          <a:latin typeface="+mj-lt"/>
                        </a:rPr>
                        <a:t>:</a:t>
                      </a:r>
                      <a:r>
                        <a:rPr lang="it-IT" sz="1200" u="sng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visited</a:t>
                      </a:r>
                      <a:endParaRPr lang="it-IT" sz="1200" dirty="0">
                        <a:latin typeface="+mj-lt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200" dirty="0" smtClean="0"/>
                        <a:t>a:visited</a:t>
                      </a:r>
                      <a:endParaRPr lang="it-IT" sz="1200" dirty="0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 err="1" smtClean="0"/>
                        <a:t>Tutti</a:t>
                      </a:r>
                      <a:r>
                        <a:rPr lang="en-US" sz="1200" dirty="0" smtClean="0"/>
                        <a:t> I link </a:t>
                      </a:r>
                      <a:r>
                        <a:rPr lang="en-US" sz="1200" dirty="0" err="1" smtClean="0"/>
                        <a:t>già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visitati</a:t>
                      </a:r>
                      <a:endParaRPr lang="en-US" sz="1200" dirty="0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3</a:t>
                      </a:r>
                      <a:endParaRPr lang="it-IT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29512"/>
            <a:ext cx="8229600" cy="630070"/>
          </a:xfrm>
        </p:spPr>
        <p:txBody>
          <a:bodyPr>
            <a:noAutofit/>
          </a:bodyPr>
          <a:lstStyle/>
          <a:p>
            <a:r>
              <a:rPr lang="it-IT" sz="4000" spc="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INSERIMENTO</a:t>
            </a:r>
            <a:endParaRPr lang="it-IT" sz="4000" spc="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323528" y="1059582"/>
            <a:ext cx="8424936" cy="3600400"/>
          </a:xfrm>
        </p:spPr>
        <p:txBody>
          <a:bodyPr>
            <a:noAutofit/>
          </a:bodyPr>
          <a:lstStyle/>
          <a:p>
            <a:r>
              <a:rPr lang="it-IT" sz="2000" dirty="0" smtClean="0"/>
              <a:t>Un foglio di stile può essere esterno e interno:</a:t>
            </a:r>
          </a:p>
          <a:p>
            <a:pPr lvl="1"/>
            <a:r>
              <a:rPr lang="it-IT" sz="1800" dirty="0" smtClean="0">
                <a:cs typeface="Courier New" pitchFamily="49" charset="0"/>
              </a:rPr>
              <a:t>È esterno un foglio di stile definito in un file separato dal documento.</a:t>
            </a:r>
          </a:p>
          <a:p>
            <a:pPr lvl="1"/>
            <a:r>
              <a:rPr lang="it-IT" sz="1800" dirty="0" smtClean="0">
                <a:cs typeface="Courier New" pitchFamily="49" charset="0"/>
              </a:rPr>
              <a:t>Un foglio di stile si dice interno quando il suo codice è compreso in quello del documento.</a:t>
            </a:r>
          </a:p>
          <a:p>
            <a:r>
              <a:rPr lang="it-IT" sz="2000" dirty="0" smtClean="0">
                <a:cs typeface="Courier New" pitchFamily="49" charset="0"/>
              </a:rPr>
              <a:t>Un foglio esterno si carica:</a:t>
            </a:r>
          </a:p>
          <a:p>
            <a:pPr lvl="1"/>
            <a:r>
              <a:rPr lang="it-IT" sz="1800" dirty="0" smtClean="0">
                <a:cs typeface="Courier New" pitchFamily="49" charset="0"/>
              </a:rPr>
              <a:t>Utilizzando l’elemento &lt;LINK&gt;.</a:t>
            </a:r>
          </a:p>
          <a:p>
            <a:pPr lvl="1"/>
            <a:r>
              <a:rPr lang="it-IT" sz="1800" dirty="0" smtClean="0">
                <a:cs typeface="Courier New" pitchFamily="49" charset="0"/>
              </a:rPr>
              <a:t>Usando la direttiva CSS  </a:t>
            </a:r>
            <a:r>
              <a:rPr lang="it-IT" sz="1800" dirty="0" err="1" smtClean="0">
                <a:cs typeface="Courier New" pitchFamily="49" charset="0"/>
              </a:rPr>
              <a:t>@import</a:t>
            </a:r>
            <a:r>
              <a:rPr lang="it-IT" sz="1800" dirty="0" smtClean="0">
                <a:cs typeface="Courier New" pitchFamily="49" charset="0"/>
              </a:rPr>
              <a:t>.</a:t>
            </a:r>
          </a:p>
          <a:p>
            <a:r>
              <a:rPr lang="it-IT" sz="2000" dirty="0" smtClean="0">
                <a:cs typeface="Courier New" pitchFamily="49" charset="0"/>
              </a:rPr>
              <a:t>Un foglio interno può essere inserito</a:t>
            </a:r>
          </a:p>
          <a:p>
            <a:pPr lvl="1"/>
            <a:r>
              <a:rPr lang="it-IT" sz="1800" dirty="0" smtClean="0">
                <a:cs typeface="Courier New" pitchFamily="49" charset="0"/>
              </a:rPr>
              <a:t>utilizzando l’elemento &lt;style&gt;</a:t>
            </a:r>
          </a:p>
          <a:p>
            <a:pPr lvl="1"/>
            <a:r>
              <a:rPr lang="it-IT" sz="1800" dirty="0" smtClean="0">
                <a:cs typeface="Courier New" pitchFamily="49" charset="0"/>
              </a:rPr>
              <a:t>Utilizzando l’attributo style di un singolo elemento</a:t>
            </a:r>
            <a:endParaRPr lang="it-IT" sz="1800" dirty="0"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57504"/>
            <a:ext cx="8229600" cy="756084"/>
          </a:xfrm>
        </p:spPr>
        <p:txBody>
          <a:bodyPr>
            <a:noAutofit/>
          </a:bodyPr>
          <a:lstStyle/>
          <a:p>
            <a:r>
              <a:rPr lang="it-IT" sz="4000" dirty="0" smtClean="0">
                <a:solidFill>
                  <a:schemeClr val="accent1">
                    <a:lumMod val="75000"/>
                  </a:schemeClr>
                </a:solidFill>
              </a:rPr>
              <a:t>PSEUDO-CLASSI</a:t>
            </a:r>
            <a:endParaRPr lang="it-IT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323528" y="1113588"/>
            <a:ext cx="8424936" cy="3456384"/>
          </a:xfrm>
        </p:spPr>
        <p:txBody>
          <a:bodyPr>
            <a:noAutofit/>
          </a:bodyPr>
          <a:lstStyle/>
          <a:p>
            <a:r>
              <a:rPr lang="it-IT" sz="2400" dirty="0" smtClean="0">
                <a:latin typeface="TitilliumText22L" pitchFamily="50" charset="0"/>
              </a:rPr>
              <a:t>Una pseudo-classe non definisce un elemento ma un particolare stato di quest'ultimo. In buona sostanza imposta uno stile per un elemento al verificarsi di certe condizioni.</a:t>
            </a:r>
          </a:p>
          <a:p>
            <a:r>
              <a:rPr lang="it-IT" sz="2400" dirty="0" smtClean="0">
                <a:latin typeface="TitilliumText22L" pitchFamily="50" charset="0"/>
                <a:cs typeface="Courier New" pitchFamily="49" charset="0"/>
              </a:rPr>
              <a:t>A livello sintattico le </a:t>
            </a:r>
            <a:r>
              <a:rPr lang="it-IT" sz="2400" dirty="0" err="1" smtClean="0">
                <a:latin typeface="TitilliumText22L" pitchFamily="50" charset="0"/>
                <a:cs typeface="Courier New" pitchFamily="49" charset="0"/>
              </a:rPr>
              <a:t>pseuso-classi</a:t>
            </a:r>
            <a:r>
              <a:rPr lang="it-IT" sz="2400" dirty="0" smtClean="0">
                <a:latin typeface="TitilliumText22L" pitchFamily="50" charset="0"/>
                <a:cs typeface="Courier New" pitchFamily="49" charset="0"/>
              </a:rPr>
              <a:t> non possono essere mai dichiarate da sole, ma per la loro stessa natura devono sempre appoggiarsi ad un selettore.</a:t>
            </a:r>
          </a:p>
          <a:p>
            <a:pPr lvl="1">
              <a:buNone/>
            </a:pPr>
            <a:r>
              <a:rPr lang="it-IT" sz="1800" b="1" dirty="0" smtClean="0">
                <a:latin typeface="Courier New" pitchFamily="49" charset="0"/>
                <a:cs typeface="Courier New" pitchFamily="49" charset="0"/>
              </a:rPr>
              <a:t>	a:link {color: </a:t>
            </a:r>
            <a:r>
              <a:rPr lang="it-IT" sz="1800" b="1" dirty="0" err="1" smtClean="0">
                <a:latin typeface="Courier New" pitchFamily="49" charset="0"/>
                <a:cs typeface="Courier New" pitchFamily="49" charset="0"/>
              </a:rPr>
              <a:t>blue</a:t>
            </a:r>
            <a:r>
              <a:rPr lang="it-IT" sz="1800" b="1" dirty="0" smtClean="0">
                <a:latin typeface="Courier New" pitchFamily="49" charset="0"/>
                <a:cs typeface="Courier New" pitchFamily="49" charset="0"/>
              </a:rPr>
              <a:t>;}</a:t>
            </a:r>
          </a:p>
          <a:p>
            <a:pPr lvl="1"/>
            <a:r>
              <a:rPr lang="it-IT" sz="1800" dirty="0" smtClean="0">
                <a:latin typeface="TitilliumText22L" pitchFamily="50" charset="0"/>
                <a:cs typeface="Courier New" pitchFamily="49" charset="0"/>
              </a:rPr>
              <a:t>La regola vuol dire: i collegamenti ipertestuali (&lt;a&gt;) che non siano stati visitati (:link) avranno il colore </a:t>
            </a:r>
            <a:r>
              <a:rPr lang="it-IT" sz="1800" dirty="0" err="1" smtClean="0">
                <a:latin typeface="TitilliumText22L" pitchFamily="50" charset="0"/>
                <a:cs typeface="Courier New" pitchFamily="49" charset="0"/>
              </a:rPr>
              <a:t>blue</a:t>
            </a:r>
            <a:r>
              <a:rPr lang="it-IT" sz="1800" dirty="0" smtClean="0">
                <a:latin typeface="TitilliumText22L" pitchFamily="50" charset="0"/>
                <a:cs typeface="Courier New" pitchFamily="49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65516"/>
            <a:ext cx="8229600" cy="756084"/>
          </a:xfrm>
        </p:spPr>
        <p:txBody>
          <a:bodyPr>
            <a:noAutofit/>
          </a:bodyPr>
          <a:lstStyle/>
          <a:p>
            <a:r>
              <a:rPr lang="it-IT" sz="4000" dirty="0" smtClean="0">
                <a:solidFill>
                  <a:schemeClr val="accent1">
                    <a:lumMod val="75000"/>
                  </a:schemeClr>
                </a:solidFill>
              </a:rPr>
              <a:t>DETTAGLI</a:t>
            </a:r>
            <a:endParaRPr lang="it-IT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323528" y="1923678"/>
            <a:ext cx="8424936" cy="1080120"/>
          </a:xfrm>
        </p:spPr>
        <p:txBody>
          <a:bodyPr>
            <a:noAutofit/>
          </a:bodyPr>
          <a:lstStyle/>
          <a:p>
            <a:r>
              <a:rPr lang="it-IT" sz="2600" dirty="0" smtClean="0">
                <a:hlinkClick r:id="rId2"/>
              </a:rPr>
              <a:t>http://www.w3schools.com/</a:t>
            </a:r>
            <a:r>
              <a:rPr lang="it-IT" sz="2600" dirty="0" err="1" smtClean="0">
                <a:hlinkClick r:id="rId2"/>
              </a:rPr>
              <a:t>cssref</a:t>
            </a:r>
            <a:r>
              <a:rPr lang="it-IT" sz="2600" dirty="0" smtClean="0">
                <a:hlinkClick r:id="rId2"/>
              </a:rPr>
              <a:t>/css_selectors.asp</a:t>
            </a:r>
            <a:r>
              <a:rPr lang="it-IT" sz="2600" dirty="0" smtClean="0"/>
              <a:t> </a:t>
            </a:r>
            <a:endParaRPr lang="it-IT" sz="2600" dirty="0" smtClean="0">
              <a:latin typeface="TitilliumText22L" pitchFamily="50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973287"/>
            <a:ext cx="7772400" cy="1102519"/>
          </a:xfrm>
        </p:spPr>
        <p:txBody>
          <a:bodyPr/>
          <a:lstStyle/>
          <a:p>
            <a:r>
              <a:rPr lang="it-IT" sz="6000" dirty="0" smtClean="0">
                <a:solidFill>
                  <a:srgbClr val="002060"/>
                </a:solidFill>
              </a:rPr>
              <a:t>PROPRIETÀ</a:t>
            </a:r>
            <a:endParaRPr lang="it-IT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VALORI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395536" y="1226235"/>
          <a:ext cx="8280920" cy="3182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6768752"/>
              </a:tblGrid>
              <a:tr h="381757">
                <a:tc>
                  <a:txBody>
                    <a:bodyPr/>
                    <a:lstStyle/>
                    <a:p>
                      <a:pPr algn="l" fontAlgn="t"/>
                      <a:r>
                        <a:rPr lang="it-IT" sz="1100" dirty="0" smtClean="0">
                          <a:solidFill>
                            <a:srgbClr val="FFFFFF"/>
                          </a:solidFill>
                          <a:latin typeface="+mn-lt"/>
                        </a:rPr>
                        <a:t>Valore</a:t>
                      </a:r>
                      <a:endParaRPr lang="it-IT" sz="1100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100" dirty="0" smtClean="0">
                          <a:solidFill>
                            <a:srgbClr val="FFFFFF"/>
                          </a:solidFill>
                          <a:latin typeface="+mn-lt"/>
                        </a:rPr>
                        <a:t>Esempi</a:t>
                      </a:r>
                      <a:endParaRPr lang="it-IT" sz="1100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28575" marR="28575" marT="28575" marB="28575" anchor="ctr"/>
                </a:tc>
              </a:tr>
              <a:tr h="381757">
                <a:tc>
                  <a:txBody>
                    <a:bodyPr/>
                    <a:lstStyle/>
                    <a:p>
                      <a:pPr fontAlgn="t"/>
                      <a:r>
                        <a:rPr lang="it-IT" sz="1100" dirty="0" smtClean="0">
                          <a:latin typeface="+mn-lt"/>
                        </a:rPr>
                        <a:t>parola riservata</a:t>
                      </a:r>
                      <a:endParaRPr lang="it-IT" sz="1100" dirty="0">
                        <a:latin typeface="+mn-lt"/>
                      </a:endParaRPr>
                    </a:p>
                  </a:txBody>
                  <a:tcPr marL="47625" marR="47625" marT="66675" marB="66675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100" dirty="0" smtClean="0">
                          <a:latin typeface="+mn-lt"/>
                        </a:rPr>
                        <a:t>display:</a:t>
                      </a:r>
                      <a:r>
                        <a:rPr lang="it-IT" sz="1100" baseline="0" dirty="0" smtClean="0">
                          <a:latin typeface="+mn-lt"/>
                        </a:rPr>
                        <a:t> none; </a:t>
                      </a:r>
                      <a:r>
                        <a:rPr lang="it-IT" sz="1100" baseline="0" dirty="0" err="1" smtClean="0">
                          <a:latin typeface="+mn-lt"/>
                        </a:rPr>
                        <a:t>margin-left</a:t>
                      </a:r>
                      <a:r>
                        <a:rPr lang="it-IT" sz="1100" baseline="0" dirty="0" smtClean="0">
                          <a:latin typeface="+mn-lt"/>
                        </a:rPr>
                        <a:t>: auto;</a:t>
                      </a:r>
                      <a:endParaRPr lang="it-IT" sz="1100" dirty="0" smtClean="0">
                        <a:latin typeface="+mn-lt"/>
                      </a:endParaRPr>
                    </a:p>
                  </a:txBody>
                  <a:tcPr marL="47625" marR="47625" marT="66675" marB="66675" anchor="ctr"/>
                </a:tc>
              </a:tr>
              <a:tr h="381757">
                <a:tc>
                  <a:txBody>
                    <a:bodyPr/>
                    <a:lstStyle/>
                    <a:p>
                      <a:pPr fontAlgn="t"/>
                      <a:r>
                        <a:rPr lang="it-IT" sz="1100" dirty="0" smtClean="0">
                          <a:latin typeface="+mn-lt"/>
                        </a:rPr>
                        <a:t>numero </a:t>
                      </a:r>
                      <a:endParaRPr lang="it-IT" sz="1100" dirty="0">
                        <a:latin typeface="+mn-lt"/>
                      </a:endParaRPr>
                    </a:p>
                  </a:txBody>
                  <a:tcPr marL="47625" marR="47625" marT="66675" marB="66675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100" dirty="0" err="1" smtClean="0">
                          <a:latin typeface="+mn-lt"/>
                        </a:rPr>
                        <a:t>line-height</a:t>
                      </a:r>
                      <a:r>
                        <a:rPr lang="it-IT" sz="1100" dirty="0" smtClean="0">
                          <a:latin typeface="+mn-lt"/>
                        </a:rPr>
                        <a:t>: 1.3; </a:t>
                      </a:r>
                      <a:r>
                        <a:rPr lang="it-IT" sz="1100" dirty="0" err="1" smtClean="0">
                          <a:latin typeface="+mn-lt"/>
                        </a:rPr>
                        <a:t>font-weight</a:t>
                      </a:r>
                      <a:r>
                        <a:rPr lang="it-IT" sz="1100" dirty="0" smtClean="0">
                          <a:latin typeface="+mn-lt"/>
                        </a:rPr>
                        <a:t>:</a:t>
                      </a:r>
                      <a:r>
                        <a:rPr lang="it-IT" sz="1100" baseline="0" dirty="0" smtClean="0">
                          <a:latin typeface="+mn-lt"/>
                        </a:rPr>
                        <a:t> 300;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47625" marR="47625" marT="66675" marB="66675" anchor="ctr"/>
                </a:tc>
              </a:tr>
              <a:tr h="381757">
                <a:tc>
                  <a:txBody>
                    <a:bodyPr/>
                    <a:lstStyle/>
                    <a:p>
                      <a:pPr fontAlgn="t"/>
                      <a:r>
                        <a:rPr lang="it-IT" sz="1100" dirty="0" smtClean="0">
                          <a:latin typeface="+mn-lt"/>
                        </a:rPr>
                        <a:t>misura</a:t>
                      </a:r>
                      <a:endParaRPr lang="it-IT" sz="1100" dirty="0">
                        <a:latin typeface="+mn-lt"/>
                      </a:endParaRPr>
                    </a:p>
                  </a:txBody>
                  <a:tcPr marL="47625" marR="47625" marT="66675" marB="66675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100" dirty="0" err="1" smtClean="0">
                          <a:latin typeface="+mn-lt"/>
                        </a:rPr>
                        <a:t>margin-top</a:t>
                      </a:r>
                      <a:r>
                        <a:rPr lang="it-IT" sz="1100" dirty="0" smtClean="0">
                          <a:latin typeface="+mn-lt"/>
                        </a:rPr>
                        <a:t>: 20px; </a:t>
                      </a:r>
                      <a:r>
                        <a:rPr lang="it-IT" sz="1100" dirty="0" err="1" smtClean="0">
                          <a:latin typeface="+mn-lt"/>
                        </a:rPr>
                        <a:t>line-height</a:t>
                      </a:r>
                      <a:r>
                        <a:rPr lang="it-IT" sz="1100" dirty="0" smtClean="0">
                          <a:latin typeface="+mn-lt"/>
                        </a:rPr>
                        <a:t>: 24px;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47625" marR="47625" marT="66675" marB="66675" anchor="ctr"/>
                </a:tc>
              </a:tr>
              <a:tr h="353835">
                <a:tc>
                  <a:txBody>
                    <a:bodyPr/>
                    <a:lstStyle/>
                    <a:p>
                      <a:pPr fontAlgn="t"/>
                      <a:r>
                        <a:rPr lang="it-IT" sz="1100" dirty="0" smtClean="0">
                          <a:latin typeface="+mn-lt"/>
                        </a:rPr>
                        <a:t>percentuale</a:t>
                      </a:r>
                      <a:endParaRPr lang="it-IT" sz="1100" dirty="0">
                        <a:latin typeface="+mn-lt"/>
                      </a:endParaRPr>
                    </a:p>
                  </a:txBody>
                  <a:tcPr marL="47625" marR="47625" marT="66675" marB="66675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100" dirty="0" err="1" smtClean="0">
                          <a:latin typeface="+mn-lt"/>
                        </a:rPr>
                        <a:t>width</a:t>
                      </a:r>
                      <a:r>
                        <a:rPr lang="it-IT" sz="1100" dirty="0" smtClean="0">
                          <a:latin typeface="+mn-lt"/>
                        </a:rPr>
                        <a:t>: 80%; </a:t>
                      </a:r>
                      <a:r>
                        <a:rPr lang="it-IT" sz="1100" dirty="0" err="1" smtClean="0">
                          <a:latin typeface="+mn-lt"/>
                        </a:rPr>
                        <a:t>margin-top</a:t>
                      </a:r>
                      <a:r>
                        <a:rPr lang="it-IT" sz="1100" dirty="0" smtClean="0">
                          <a:latin typeface="+mn-lt"/>
                        </a:rPr>
                        <a:t>: 2%;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47625" marR="47625" marT="66675" marB="66675" anchor="ctr"/>
                </a:tc>
              </a:tr>
              <a:tr h="451049">
                <a:tc>
                  <a:txBody>
                    <a:bodyPr/>
                    <a:lstStyle/>
                    <a:p>
                      <a:pPr fontAlgn="t"/>
                      <a:r>
                        <a:rPr lang="it-IT" sz="1100" dirty="0" smtClean="0">
                          <a:latin typeface="+mn-lt"/>
                        </a:rPr>
                        <a:t>url</a:t>
                      </a:r>
                      <a:endParaRPr lang="it-IT" sz="1100" dirty="0">
                        <a:latin typeface="+mn-lt"/>
                      </a:endParaRPr>
                    </a:p>
                  </a:txBody>
                  <a:tcPr marL="47625" marR="47625" marT="66675" marB="66675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100" dirty="0" err="1" smtClean="0">
                          <a:latin typeface="+mn-lt"/>
                        </a:rPr>
                        <a:t>background-image</a:t>
                      </a:r>
                      <a:r>
                        <a:rPr lang="it-IT" sz="1100" dirty="0" smtClean="0">
                          <a:latin typeface="+mn-lt"/>
                        </a:rPr>
                        <a:t>: url(</a:t>
                      </a:r>
                      <a:r>
                        <a:rPr lang="it-IT" sz="1100" dirty="0" err="1" smtClean="0">
                          <a:latin typeface="+mn-lt"/>
                        </a:rPr>
                        <a:t>img</a:t>
                      </a:r>
                      <a:r>
                        <a:rPr lang="it-IT" sz="1100" dirty="0" smtClean="0">
                          <a:latin typeface="+mn-lt"/>
                        </a:rPr>
                        <a:t>/</a:t>
                      </a:r>
                      <a:r>
                        <a:rPr lang="it-IT" sz="1100" dirty="0" err="1" smtClean="0">
                          <a:latin typeface="+mn-lt"/>
                        </a:rPr>
                        <a:t>sfondo.jpg</a:t>
                      </a:r>
                      <a:r>
                        <a:rPr lang="it-IT" sz="1100" dirty="0" smtClean="0">
                          <a:latin typeface="+mn-lt"/>
                        </a:rPr>
                        <a:t>);</a:t>
                      </a:r>
                      <a:r>
                        <a:rPr lang="it-IT" sz="1100" baseline="0" dirty="0" smtClean="0">
                          <a:latin typeface="+mn-lt"/>
                        </a:rPr>
                        <a:t> 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47625" marR="47625" marT="66675" marB="66675" anchor="ctr"/>
                </a:tc>
              </a:tr>
              <a:tr h="381757">
                <a:tc>
                  <a:txBody>
                    <a:bodyPr/>
                    <a:lstStyle/>
                    <a:p>
                      <a:pPr fontAlgn="t"/>
                      <a:r>
                        <a:rPr lang="it-IT" sz="1100" dirty="0" smtClean="0">
                          <a:latin typeface="+mn-lt"/>
                        </a:rPr>
                        <a:t>colore</a:t>
                      </a:r>
                      <a:endParaRPr lang="it-IT" sz="1100" dirty="0">
                        <a:latin typeface="+mn-lt"/>
                      </a:endParaRPr>
                    </a:p>
                  </a:txBody>
                  <a:tcPr marL="47625" marR="47625" marT="66675" marB="66675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100" dirty="0" err="1" smtClean="0">
                          <a:latin typeface="+mn-lt"/>
                        </a:rPr>
                        <a:t>colore</a:t>
                      </a:r>
                      <a:r>
                        <a:rPr lang="en-US" sz="1100" baseline="0" dirty="0" smtClean="0">
                          <a:latin typeface="+mn-lt"/>
                        </a:rPr>
                        <a:t> </a:t>
                      </a:r>
                      <a:r>
                        <a:rPr lang="en-US" sz="1100" baseline="0" dirty="0" err="1" smtClean="0">
                          <a:latin typeface="+mn-lt"/>
                        </a:rPr>
                        <a:t>predefinito</a:t>
                      </a:r>
                      <a:r>
                        <a:rPr lang="en-US" sz="1100" baseline="0" dirty="0" smtClean="0">
                          <a:latin typeface="+mn-lt"/>
                        </a:rPr>
                        <a:t>,  #RRGGBB, #RRGGBBAA, </a:t>
                      </a:r>
                      <a:r>
                        <a:rPr lang="en-US" sz="1100" baseline="0" dirty="0" err="1" smtClean="0">
                          <a:latin typeface="+mn-lt"/>
                        </a:rPr>
                        <a:t>rgb</a:t>
                      </a:r>
                      <a:r>
                        <a:rPr lang="en-US" sz="1100" baseline="0" dirty="0" smtClean="0">
                          <a:latin typeface="+mn-lt"/>
                        </a:rPr>
                        <a:t>(</a:t>
                      </a:r>
                      <a:r>
                        <a:rPr lang="en-US" sz="1100" baseline="0" dirty="0" err="1" smtClean="0">
                          <a:latin typeface="+mn-lt"/>
                        </a:rPr>
                        <a:t>rrr,ggg,bbb</a:t>
                      </a:r>
                      <a:r>
                        <a:rPr lang="en-US" sz="1100" baseline="0" dirty="0" smtClean="0">
                          <a:latin typeface="+mn-lt"/>
                        </a:rPr>
                        <a:t>), </a:t>
                      </a:r>
                      <a:r>
                        <a:rPr lang="en-US" sz="1100" baseline="0" dirty="0" err="1" smtClean="0">
                          <a:latin typeface="+mn-lt"/>
                        </a:rPr>
                        <a:t>rgba</a:t>
                      </a:r>
                      <a:r>
                        <a:rPr lang="en-US" sz="1100" baseline="0" dirty="0" smtClean="0">
                          <a:latin typeface="+mn-lt"/>
                        </a:rPr>
                        <a:t>(</a:t>
                      </a:r>
                      <a:r>
                        <a:rPr lang="en-US" sz="1100" baseline="0" dirty="0" err="1" smtClean="0">
                          <a:latin typeface="+mn-lt"/>
                        </a:rPr>
                        <a:t>rrr,ggg,bbb,aaa</a:t>
                      </a:r>
                      <a:r>
                        <a:rPr lang="en-US" sz="1100" baseline="0" dirty="0" smtClean="0">
                          <a:latin typeface="+mn-lt"/>
                        </a:rPr>
                        <a:t>), </a:t>
                      </a:r>
                      <a:r>
                        <a:rPr lang="en-US" sz="1100" baseline="0" dirty="0" err="1" smtClean="0">
                          <a:latin typeface="+mn-lt"/>
                        </a:rPr>
                        <a:t>hsl</a:t>
                      </a:r>
                      <a:r>
                        <a:rPr lang="en-US" sz="1100" baseline="0" dirty="0" smtClean="0">
                          <a:latin typeface="+mn-lt"/>
                        </a:rPr>
                        <a:t>(</a:t>
                      </a:r>
                      <a:r>
                        <a:rPr lang="en-US" sz="1100" baseline="0" dirty="0" err="1" smtClean="0">
                          <a:latin typeface="+mn-lt"/>
                        </a:rPr>
                        <a:t>hhh,sss,lll</a:t>
                      </a:r>
                      <a:r>
                        <a:rPr lang="en-US" sz="1100" baseline="0" dirty="0" smtClean="0">
                          <a:latin typeface="+mn-lt"/>
                        </a:rPr>
                        <a:t>), </a:t>
                      </a:r>
                      <a:r>
                        <a:rPr lang="en-US" sz="1100" baseline="0" dirty="0" err="1" smtClean="0">
                          <a:latin typeface="+mn-lt"/>
                        </a:rPr>
                        <a:t>hsla</a:t>
                      </a:r>
                      <a:r>
                        <a:rPr lang="en-US" sz="1100" baseline="0" dirty="0" smtClean="0">
                          <a:latin typeface="+mn-lt"/>
                        </a:rPr>
                        <a:t>(</a:t>
                      </a:r>
                      <a:r>
                        <a:rPr lang="en-US" sz="1100" baseline="0" dirty="0" err="1" smtClean="0">
                          <a:latin typeface="+mn-lt"/>
                        </a:rPr>
                        <a:t>hhh,sss,lll,aaa</a:t>
                      </a:r>
                      <a:r>
                        <a:rPr lang="en-US" sz="1100" baseline="0" dirty="0" smtClean="0">
                          <a:latin typeface="+mn-lt"/>
                        </a:rPr>
                        <a:t>)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47625" marR="47625" marT="66675" marB="66675" anchor="ctr"/>
                </a:tc>
              </a:tr>
              <a:tr h="381757">
                <a:tc>
                  <a:txBody>
                    <a:bodyPr/>
                    <a:lstStyle/>
                    <a:p>
                      <a:pPr fontAlgn="t"/>
                      <a:r>
                        <a:rPr lang="it-IT" sz="1100" dirty="0" smtClean="0">
                          <a:latin typeface="+mn-lt"/>
                        </a:rPr>
                        <a:t>più valori</a:t>
                      </a:r>
                      <a:endParaRPr lang="it-IT" sz="1100" dirty="0">
                        <a:latin typeface="+mn-lt"/>
                      </a:endParaRPr>
                    </a:p>
                  </a:txBody>
                  <a:tcPr marL="47625" marR="47625" marT="66675" marB="66675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100" dirty="0" smtClean="0">
                          <a:latin typeface="+mn-lt"/>
                        </a:rPr>
                        <a:t>background: url(</a:t>
                      </a:r>
                      <a:r>
                        <a:rPr lang="it-IT" sz="1100" dirty="0" err="1" smtClean="0">
                          <a:latin typeface="+mn-lt"/>
                        </a:rPr>
                        <a:t>img</a:t>
                      </a:r>
                      <a:r>
                        <a:rPr lang="it-IT" sz="1100" dirty="0" smtClean="0">
                          <a:latin typeface="+mn-lt"/>
                        </a:rPr>
                        <a:t>/</a:t>
                      </a:r>
                      <a:r>
                        <a:rPr lang="it-IT" sz="1100" dirty="0" err="1" smtClean="0">
                          <a:latin typeface="+mn-lt"/>
                        </a:rPr>
                        <a:t>sfondo.jpg</a:t>
                      </a:r>
                      <a:r>
                        <a:rPr lang="it-IT" sz="1100" dirty="0" smtClean="0">
                          <a:latin typeface="+mn-lt"/>
                        </a:rPr>
                        <a:t>) </a:t>
                      </a:r>
                      <a:r>
                        <a:rPr lang="it-IT" sz="1100" dirty="0" err="1" smtClean="0">
                          <a:latin typeface="+mn-lt"/>
                        </a:rPr>
                        <a:t>no-repeat</a:t>
                      </a:r>
                      <a:r>
                        <a:rPr lang="it-IT" sz="1100" dirty="0" smtClean="0">
                          <a:latin typeface="+mn-lt"/>
                        </a:rPr>
                        <a:t> center;</a:t>
                      </a:r>
                      <a:r>
                        <a:rPr lang="it-IT" sz="1100" baseline="0" dirty="0" smtClean="0">
                          <a:latin typeface="+mn-lt"/>
                        </a:rPr>
                        <a:t>  </a:t>
                      </a:r>
                      <a:r>
                        <a:rPr lang="it-IT" sz="1100" baseline="0" dirty="0" err="1" smtClean="0">
                          <a:latin typeface="+mn-lt"/>
                        </a:rPr>
                        <a:t>margin</a:t>
                      </a:r>
                      <a:r>
                        <a:rPr lang="it-IT" sz="1100" baseline="0" dirty="0" smtClean="0">
                          <a:latin typeface="+mn-lt"/>
                        </a:rPr>
                        <a:t>: o auto;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47625" marR="47625" marT="66675" marB="66675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65516"/>
            <a:ext cx="8229600" cy="756084"/>
          </a:xfrm>
        </p:spPr>
        <p:txBody>
          <a:bodyPr>
            <a:noAutofit/>
          </a:bodyPr>
          <a:lstStyle/>
          <a:p>
            <a:r>
              <a:rPr lang="it-IT" sz="4000" dirty="0" smtClean="0">
                <a:solidFill>
                  <a:schemeClr val="accent1">
                    <a:lumMod val="75000"/>
                  </a:schemeClr>
                </a:solidFill>
              </a:rPr>
              <a:t>COLORI PREDEFINITI</a:t>
            </a:r>
            <a:endParaRPr lang="it-IT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323528" y="2571750"/>
            <a:ext cx="8424936" cy="1080120"/>
          </a:xfrm>
        </p:spPr>
        <p:txBody>
          <a:bodyPr>
            <a:noAutofit/>
          </a:bodyPr>
          <a:lstStyle/>
          <a:p>
            <a:r>
              <a:rPr lang="it-IT" sz="2400" dirty="0" smtClean="0">
                <a:hlinkClick r:id="rId2"/>
              </a:rPr>
              <a:t>http://</a:t>
            </a:r>
            <a:r>
              <a:rPr lang="it-IT" sz="2400" dirty="0" smtClean="0">
                <a:hlinkClick r:id="rId2"/>
              </a:rPr>
              <a:t>www.w3schools.com/</a:t>
            </a:r>
            <a:r>
              <a:rPr lang="it-IT" sz="2400" dirty="0" err="1" smtClean="0">
                <a:hlinkClick r:id="rId2"/>
              </a:rPr>
              <a:t>cssref</a:t>
            </a:r>
            <a:r>
              <a:rPr lang="it-IT" sz="2400" dirty="0" smtClean="0">
                <a:hlinkClick r:id="rId2"/>
              </a:rPr>
              <a:t>/css_colornames.asp</a:t>
            </a:r>
            <a:r>
              <a:rPr lang="it-IT" sz="2400" dirty="0" smtClean="0"/>
              <a:t> </a:t>
            </a:r>
            <a:endParaRPr lang="it-IT" sz="2400" dirty="0" smtClean="0">
              <a:latin typeface="TitilliumText22L" pitchFamily="50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65516"/>
            <a:ext cx="8229600" cy="756084"/>
          </a:xfrm>
        </p:spPr>
        <p:txBody>
          <a:bodyPr>
            <a:noAutofit/>
          </a:bodyPr>
          <a:lstStyle/>
          <a:p>
            <a:r>
              <a:rPr lang="it-IT" sz="4000" dirty="0" smtClean="0">
                <a:solidFill>
                  <a:schemeClr val="accent1">
                    <a:lumMod val="75000"/>
                  </a:schemeClr>
                </a:solidFill>
              </a:rPr>
              <a:t>COLOR PICKER</a:t>
            </a:r>
            <a:endParaRPr lang="it-IT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323528" y="2571750"/>
            <a:ext cx="8424936" cy="1080120"/>
          </a:xfrm>
        </p:spPr>
        <p:txBody>
          <a:bodyPr>
            <a:noAutofit/>
          </a:bodyPr>
          <a:lstStyle/>
          <a:p>
            <a:r>
              <a:rPr lang="it-IT" sz="2400" dirty="0" smtClean="0">
                <a:hlinkClick r:id="rId2"/>
              </a:rPr>
              <a:t>http://</a:t>
            </a:r>
            <a:r>
              <a:rPr lang="it-IT" sz="2400" dirty="0" smtClean="0">
                <a:hlinkClick r:id="rId2"/>
              </a:rPr>
              <a:t>www.w3schools.com/</a:t>
            </a:r>
            <a:r>
              <a:rPr lang="it-IT" sz="2400" dirty="0" err="1" smtClean="0">
                <a:hlinkClick r:id="rId2"/>
              </a:rPr>
              <a:t>tags</a:t>
            </a:r>
            <a:r>
              <a:rPr lang="it-IT" sz="2400" dirty="0" smtClean="0">
                <a:hlinkClick r:id="rId2"/>
              </a:rPr>
              <a:t>/ref_colorpicker.asp</a:t>
            </a:r>
            <a:r>
              <a:rPr lang="it-IT" sz="2400" dirty="0" smtClean="0"/>
              <a:t> </a:t>
            </a:r>
            <a:endParaRPr lang="it-IT" sz="2400" dirty="0" smtClean="0">
              <a:latin typeface="TitilliumText22L" pitchFamily="50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COLORE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395536" y="1226234"/>
          <a:ext cx="8219256" cy="1209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3528392"/>
                <a:gridCol w="2674640"/>
              </a:tblGrid>
              <a:tr h="344326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dirty="0" smtClean="0">
                          <a:solidFill>
                            <a:srgbClr val="FFFFFF"/>
                          </a:solidFill>
                          <a:latin typeface="+mj-lt"/>
                        </a:rPr>
                        <a:t>Proprietà</a:t>
                      </a:r>
                      <a:endParaRPr lang="it-IT" sz="1400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dirty="0" smtClean="0">
                          <a:solidFill>
                            <a:srgbClr val="FFFFFF"/>
                          </a:solidFill>
                          <a:latin typeface="+mj-lt"/>
                        </a:rPr>
                        <a:t>Descrizione</a:t>
                      </a:r>
                      <a:endParaRPr lang="it-IT" sz="1400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dirty="0" smtClean="0">
                          <a:solidFill>
                            <a:srgbClr val="FFFFFF"/>
                          </a:solidFill>
                          <a:latin typeface="+mj-lt"/>
                        </a:rPr>
                        <a:t>Valori</a:t>
                      </a:r>
                      <a:endParaRPr lang="it-IT" sz="1400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28575" marR="28575" marT="28575" marB="28575"/>
                </a:tc>
              </a:tr>
              <a:tr h="344326">
                <a:tc>
                  <a:txBody>
                    <a:bodyPr/>
                    <a:lstStyle/>
                    <a:p>
                      <a:pPr fontAlgn="t"/>
                      <a:r>
                        <a:rPr lang="it-IT" sz="2000" u="none" dirty="0">
                          <a:solidFill>
                            <a:srgbClr val="000000"/>
                          </a:solidFill>
                          <a:latin typeface="+mn-lt"/>
                        </a:rPr>
                        <a:t>color</a:t>
                      </a:r>
                      <a:endParaRPr lang="it-IT" sz="2000" u="none" dirty="0">
                        <a:latin typeface="+mn-lt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 err="1" smtClean="0">
                          <a:latin typeface="+mn-lt"/>
                        </a:rPr>
                        <a:t>Colore</a:t>
                      </a:r>
                      <a:r>
                        <a:rPr lang="en-US" sz="2000" dirty="0" smtClean="0">
                          <a:latin typeface="+mn-lt"/>
                        </a:rPr>
                        <a:t> del </a:t>
                      </a:r>
                      <a:r>
                        <a:rPr lang="en-US" sz="2000" dirty="0" err="1" smtClean="0">
                          <a:latin typeface="+mn-lt"/>
                        </a:rPr>
                        <a:t>testo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800" dirty="0" smtClean="0">
                          <a:latin typeface="+mn-lt"/>
                        </a:rPr>
                        <a:t>Colore CSS, </a:t>
                      </a:r>
                      <a:r>
                        <a:rPr lang="it-IT" sz="1800" dirty="0" err="1" smtClean="0">
                          <a:latin typeface="+mn-lt"/>
                        </a:rPr>
                        <a:t>initial</a:t>
                      </a:r>
                      <a:r>
                        <a:rPr lang="it-IT" sz="1800" dirty="0" smtClean="0">
                          <a:latin typeface="+mn-lt"/>
                        </a:rPr>
                        <a:t>,</a:t>
                      </a:r>
                      <a:r>
                        <a:rPr lang="it-IT" sz="1800" baseline="0" dirty="0" smtClean="0">
                          <a:latin typeface="+mn-lt"/>
                        </a:rPr>
                        <a:t> </a:t>
                      </a:r>
                      <a:r>
                        <a:rPr lang="it-IT" sz="1800" baseline="0" dirty="0" err="1" smtClean="0">
                          <a:latin typeface="+mn-lt"/>
                        </a:rPr>
                        <a:t>inherit</a:t>
                      </a:r>
                      <a:endParaRPr lang="it-IT" sz="1800" dirty="0">
                        <a:latin typeface="+mn-lt"/>
                      </a:endParaRPr>
                    </a:p>
                  </a:txBody>
                  <a:tcPr marL="47625" marR="47625" marT="66675" marB="66675"/>
                </a:tc>
              </a:tr>
              <a:tr h="344326">
                <a:tc>
                  <a:txBody>
                    <a:bodyPr/>
                    <a:lstStyle/>
                    <a:p>
                      <a:pPr fontAlgn="t"/>
                      <a:r>
                        <a:rPr lang="it-IT" sz="180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opacity</a:t>
                      </a:r>
                      <a:endParaRPr lang="it-IT" sz="1800" dirty="0">
                        <a:latin typeface="+mn-lt"/>
                      </a:endParaRPr>
                    </a:p>
                  </a:txBody>
                  <a:tcPr marL="47625" marR="47625" marT="66675" marB="6667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800" dirty="0" smtClean="0">
                          <a:latin typeface="+mn-lt"/>
                        </a:rPr>
                        <a:t>Livello di opacità di un elemento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47625" marR="47625" marT="66675" marB="6667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800" i="0" dirty="0" smtClean="0">
                          <a:latin typeface="+mn-lt"/>
                        </a:rPr>
                        <a:t>Valore tra 0 e 1</a:t>
                      </a:r>
                      <a:endParaRPr lang="it-IT" sz="1800" i="0" dirty="0">
                        <a:latin typeface="+mn-lt"/>
                      </a:endParaRPr>
                    </a:p>
                  </a:txBody>
                  <a:tcPr marL="47625" marR="47625" marT="66675" marB="6667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57504"/>
            <a:ext cx="8229600" cy="756084"/>
          </a:xfrm>
        </p:spPr>
        <p:txBody>
          <a:bodyPr>
            <a:noAutofit/>
          </a:bodyPr>
          <a:lstStyle/>
          <a:p>
            <a:r>
              <a:rPr lang="it-IT" sz="4000" dirty="0" smtClean="0">
                <a:solidFill>
                  <a:srgbClr val="006699"/>
                </a:solidFill>
              </a:rPr>
              <a:t>BACKGROUND</a:t>
            </a:r>
            <a:endParaRPr lang="it-IT" sz="4000" dirty="0">
              <a:solidFill>
                <a:srgbClr val="006699"/>
              </a:solidFill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323528" y="1005576"/>
            <a:ext cx="8568952" cy="3726414"/>
          </a:xfrm>
        </p:spPr>
        <p:txBody>
          <a:bodyPr>
            <a:noAutofit/>
          </a:bodyPr>
          <a:lstStyle/>
          <a:p>
            <a:r>
              <a:rPr lang="it-IT" sz="1600" b="1" dirty="0" smtClean="0">
                <a:latin typeface="TitilliumText22L" pitchFamily="50" charset="0"/>
              </a:rPr>
              <a:t>background-color</a:t>
            </a:r>
          </a:p>
          <a:p>
            <a:pPr lvl="1"/>
            <a:r>
              <a:rPr lang="it-IT" sz="1200" dirty="0" smtClean="0">
                <a:latin typeface="TitilliumText22L" pitchFamily="50" charset="0"/>
              </a:rPr>
              <a:t>Definisce il colore di sfondo di un elemento. </a:t>
            </a:r>
          </a:p>
          <a:p>
            <a:pPr lvl="1">
              <a:buNone/>
            </a:pPr>
            <a:r>
              <a:rPr lang="it-IT" sz="1200" b="1" dirty="0" smtClean="0">
                <a:latin typeface="Courier New" pitchFamily="49" charset="0"/>
                <a:cs typeface="Courier New" pitchFamily="49" charset="0"/>
              </a:rPr>
              <a:t>selettore {background-color: </a:t>
            </a:r>
            <a:r>
              <a:rPr lang="it-IT" sz="1200" b="1" dirty="0" err="1" smtClean="0">
                <a:latin typeface="Courier New" pitchFamily="49" charset="0"/>
                <a:cs typeface="Courier New" pitchFamily="49" charset="0"/>
              </a:rPr>
              <a:t>#FFF</a:t>
            </a:r>
            <a:r>
              <a:rPr lang="it-IT" sz="1200" b="1" dirty="0" smtClean="0">
                <a:latin typeface="Courier New" pitchFamily="49" charset="0"/>
                <a:cs typeface="Courier New" pitchFamily="49" charset="0"/>
              </a:rPr>
              <a:t>;}</a:t>
            </a:r>
          </a:p>
          <a:p>
            <a:pPr lvl="1">
              <a:buNone/>
            </a:pPr>
            <a:r>
              <a:rPr lang="it-IT" sz="1200" b="1" dirty="0" smtClean="0">
                <a:latin typeface="Courier New" pitchFamily="49" charset="0"/>
                <a:cs typeface="Courier New" pitchFamily="49" charset="0"/>
              </a:rPr>
              <a:t>selettore {background-color: </a:t>
            </a:r>
            <a:r>
              <a:rPr lang="it-IT" sz="1200" b="1" dirty="0" err="1" smtClean="0">
                <a:latin typeface="Courier New" pitchFamily="49" charset="0"/>
                <a:cs typeface="Courier New" pitchFamily="49" charset="0"/>
              </a:rPr>
              <a:t>transparent</a:t>
            </a:r>
            <a:r>
              <a:rPr lang="it-IT" sz="1200" b="1" dirty="0" smtClean="0">
                <a:latin typeface="Courier New" pitchFamily="49" charset="0"/>
                <a:cs typeface="Courier New" pitchFamily="49" charset="0"/>
              </a:rPr>
              <a:t>;}</a:t>
            </a:r>
          </a:p>
          <a:p>
            <a:r>
              <a:rPr lang="it-IT" sz="1600" b="1" dirty="0" err="1" smtClean="0">
                <a:latin typeface="TitilliumText22L" pitchFamily="50" charset="0"/>
              </a:rPr>
              <a:t>background-image</a:t>
            </a:r>
            <a:endParaRPr lang="it-IT" sz="1600" b="1" dirty="0" smtClean="0">
              <a:latin typeface="TitilliumText22L" pitchFamily="50" charset="0"/>
            </a:endParaRPr>
          </a:p>
          <a:p>
            <a:pPr lvl="1"/>
            <a:r>
              <a:rPr lang="it-IT" sz="1200" dirty="0" smtClean="0">
                <a:latin typeface="TitilliumText22L" pitchFamily="50" charset="0"/>
              </a:rPr>
              <a:t>Definisce l'URL di un'immagine da usare come sfondo di un elemento. </a:t>
            </a:r>
            <a:endParaRPr lang="it-IT" sz="1200" b="1" dirty="0" smtClean="0">
              <a:latin typeface="TitilliumText22L" pitchFamily="50" charset="0"/>
            </a:endParaRPr>
          </a:p>
          <a:p>
            <a:pPr lvl="1">
              <a:buNone/>
            </a:pPr>
            <a:r>
              <a:rPr lang="it-IT" sz="1200" b="1" dirty="0" smtClean="0">
                <a:latin typeface="Courier New" pitchFamily="49" charset="0"/>
                <a:cs typeface="Courier New" pitchFamily="49" charset="0"/>
              </a:rPr>
              <a:t>selettore { </a:t>
            </a:r>
            <a:r>
              <a:rPr lang="it-IT" sz="1200" b="1" dirty="0" err="1" smtClean="0">
                <a:latin typeface="Courier New" pitchFamily="49" charset="0"/>
                <a:cs typeface="Courier New" pitchFamily="49" charset="0"/>
              </a:rPr>
              <a:t>background-image</a:t>
            </a:r>
            <a:r>
              <a:rPr lang="it-IT" sz="1200" b="1" dirty="0" smtClean="0">
                <a:latin typeface="Courier New" pitchFamily="49" charset="0"/>
                <a:cs typeface="Courier New" pitchFamily="49" charset="0"/>
              </a:rPr>
              <a:t>: url(valore); }</a:t>
            </a:r>
          </a:p>
          <a:p>
            <a:pPr lvl="1">
              <a:buNone/>
            </a:pPr>
            <a:r>
              <a:rPr lang="it-IT" sz="1200" b="1" dirty="0" smtClean="0">
                <a:latin typeface="Courier New" pitchFamily="49" charset="0"/>
                <a:cs typeface="Courier New" pitchFamily="49" charset="0"/>
              </a:rPr>
              <a:t>selettore { </a:t>
            </a:r>
            <a:r>
              <a:rPr lang="it-IT" sz="1200" b="1" dirty="0" err="1" smtClean="0">
                <a:latin typeface="Courier New" pitchFamily="49" charset="0"/>
                <a:cs typeface="Courier New" pitchFamily="49" charset="0"/>
              </a:rPr>
              <a:t>background-image</a:t>
            </a:r>
            <a:r>
              <a:rPr lang="it-IT" sz="1200" b="1" dirty="0" smtClean="0">
                <a:latin typeface="Courier New" pitchFamily="49" charset="0"/>
                <a:cs typeface="Courier New" pitchFamily="49" charset="0"/>
              </a:rPr>
              <a:t>: none}</a:t>
            </a:r>
          </a:p>
          <a:p>
            <a:pPr lvl="0">
              <a:defRPr/>
            </a:pPr>
            <a:r>
              <a:rPr lang="it-IT" sz="1600" b="1" dirty="0" err="1" smtClean="0">
                <a:latin typeface="TitilliumText22L" pitchFamily="50" charset="0"/>
              </a:rPr>
              <a:t>background-repeat</a:t>
            </a:r>
            <a:endParaRPr lang="it-IT" sz="1600" b="1" dirty="0" smtClean="0">
              <a:latin typeface="TitilliumText22L" pitchFamily="50" charset="0"/>
            </a:endParaRPr>
          </a:p>
          <a:p>
            <a:pPr lvl="1">
              <a:defRPr/>
            </a:pPr>
            <a:r>
              <a:rPr lang="it-IT" sz="1200" b="1" dirty="0" smtClean="0">
                <a:latin typeface="TitilliumText22L" pitchFamily="50" charset="0"/>
              </a:rPr>
              <a:t>Consente di definire la direzione in cui l'immagine di sfondo viene ripetuta. </a:t>
            </a:r>
          </a:p>
          <a:p>
            <a:pPr lvl="1">
              <a:buNone/>
              <a:defRPr/>
            </a:pPr>
            <a:r>
              <a:rPr lang="it-IT" sz="1200" b="1" dirty="0" smtClean="0">
                <a:latin typeface="Courier New" pitchFamily="49" charset="0"/>
                <a:cs typeface="Courier New" pitchFamily="49" charset="0"/>
              </a:rPr>
              <a:t>selettore {</a:t>
            </a:r>
            <a:r>
              <a:rPr lang="it-IT" sz="1200" b="1" dirty="0" err="1" smtClean="0">
                <a:latin typeface="Courier New" pitchFamily="49" charset="0"/>
                <a:cs typeface="Courier New" pitchFamily="49" charset="0"/>
              </a:rPr>
              <a:t>background-repeat</a:t>
            </a:r>
            <a:r>
              <a:rPr lang="it-IT" sz="1200" b="1" dirty="0" smtClean="0">
                <a:latin typeface="Courier New" pitchFamily="49" charset="0"/>
                <a:cs typeface="Courier New" pitchFamily="49" charset="0"/>
              </a:rPr>
              <a:t>: valore;}</a:t>
            </a:r>
          </a:p>
          <a:p>
            <a:pPr lvl="1">
              <a:defRPr/>
            </a:pPr>
            <a:r>
              <a:rPr lang="it-IT" sz="1200" b="1" dirty="0" smtClean="0">
                <a:latin typeface="TitilliumText22L" pitchFamily="50" charset="0"/>
              </a:rPr>
              <a:t>Valori: </a:t>
            </a:r>
            <a:r>
              <a:rPr lang="it-IT" sz="1200" b="1" dirty="0" err="1" smtClean="0">
                <a:latin typeface="TitilliumText22L" pitchFamily="50" charset="0"/>
              </a:rPr>
              <a:t>repeat</a:t>
            </a:r>
            <a:r>
              <a:rPr lang="it-IT" sz="1200" b="1" dirty="0" smtClean="0">
                <a:latin typeface="TitilliumText22L" pitchFamily="50" charset="0"/>
              </a:rPr>
              <a:t>, </a:t>
            </a:r>
            <a:r>
              <a:rPr lang="it-IT" sz="1200" b="1" dirty="0" err="1" smtClean="0">
                <a:latin typeface="TitilliumText22L" pitchFamily="50" charset="0"/>
              </a:rPr>
              <a:t>repeat-x</a:t>
            </a:r>
            <a:r>
              <a:rPr lang="it-IT" sz="1200" b="1" dirty="0" smtClean="0">
                <a:latin typeface="TitilliumText22L" pitchFamily="50" charset="0"/>
              </a:rPr>
              <a:t>, </a:t>
            </a:r>
            <a:r>
              <a:rPr lang="it-IT" sz="1200" b="1" dirty="0" err="1" smtClean="0">
                <a:latin typeface="TitilliumText22L" pitchFamily="50" charset="0"/>
              </a:rPr>
              <a:t>repeat-y</a:t>
            </a:r>
            <a:r>
              <a:rPr lang="it-IT" sz="1200" b="1" dirty="0" smtClean="0">
                <a:latin typeface="TitilliumText22L" pitchFamily="50" charset="0"/>
              </a:rPr>
              <a:t>, </a:t>
            </a:r>
            <a:r>
              <a:rPr lang="it-IT" sz="1200" b="1" dirty="0" err="1" smtClean="0">
                <a:latin typeface="TitilliumText22L" pitchFamily="50" charset="0"/>
              </a:rPr>
              <a:t>no-repeat</a:t>
            </a:r>
            <a:endParaRPr lang="it-IT" sz="1200" b="1" dirty="0" smtClean="0">
              <a:latin typeface="TitilliumText22L" pitchFamily="50" charset="0"/>
              <a:cs typeface="Courier New" pitchFamily="49" charset="0"/>
            </a:endParaRPr>
          </a:p>
          <a:p>
            <a:pPr lvl="0">
              <a:defRPr/>
            </a:pPr>
            <a:r>
              <a:rPr lang="it-IT" sz="1600" b="1" dirty="0" smtClean="0">
                <a:latin typeface="TitilliumText22L" pitchFamily="50" charset="0"/>
              </a:rPr>
              <a:t>background-attachment</a:t>
            </a:r>
          </a:p>
          <a:p>
            <a:pPr lvl="1">
              <a:buNone/>
              <a:defRPr/>
            </a:pPr>
            <a:r>
              <a:rPr lang="it-IT" sz="1200" b="1" dirty="0" smtClean="0">
                <a:latin typeface="Courier New" pitchFamily="49" charset="0"/>
                <a:cs typeface="Courier New" pitchFamily="49" charset="0"/>
              </a:rPr>
              <a:t>selettore {background-attachment: valore;}</a:t>
            </a:r>
          </a:p>
          <a:p>
            <a:pPr lvl="1">
              <a:defRPr/>
            </a:pPr>
            <a:r>
              <a:rPr lang="it-IT" sz="1200" b="1" dirty="0" smtClean="0">
                <a:latin typeface="TitilliumText22L" pitchFamily="50" charset="0"/>
              </a:rPr>
              <a:t>Valori: scroll, </a:t>
            </a:r>
            <a:r>
              <a:rPr lang="it-IT" sz="1200" b="1" dirty="0" err="1" smtClean="0">
                <a:latin typeface="TitilliumText22L" pitchFamily="50" charset="0"/>
              </a:rPr>
              <a:t>fixed</a:t>
            </a:r>
            <a:r>
              <a:rPr lang="it-IT" sz="1200" b="1" dirty="0" smtClean="0">
                <a:latin typeface="TitilliumText22L" pitchFamily="50" charset="0"/>
              </a:rPr>
              <a:t>.</a:t>
            </a:r>
            <a:endParaRPr lang="it-IT" sz="1050" b="1" dirty="0" smtClean="0">
              <a:latin typeface="TitilliumText22L" pitchFamily="50" charset="0"/>
              <a:cs typeface="Courier New" pitchFamily="49" charset="0"/>
            </a:endParaRPr>
          </a:p>
          <a:p>
            <a:endParaRPr lang="it-IT" sz="105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egnaposto contenuto 7"/>
          <p:cNvSpPr txBox="1">
            <a:spLocks/>
          </p:cNvSpPr>
          <p:nvPr/>
        </p:nvSpPr>
        <p:spPr bwMode="auto">
          <a:xfrm>
            <a:off x="4499992" y="1005576"/>
            <a:ext cx="4104456" cy="3726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1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1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57504"/>
            <a:ext cx="8229600" cy="756084"/>
          </a:xfrm>
        </p:spPr>
        <p:txBody>
          <a:bodyPr>
            <a:noAutofit/>
          </a:bodyPr>
          <a:lstStyle/>
          <a:p>
            <a:r>
              <a:rPr lang="it-IT" sz="4000" dirty="0" smtClean="0">
                <a:solidFill>
                  <a:srgbClr val="006699"/>
                </a:solidFill>
              </a:rPr>
              <a:t>BACKGROUND</a:t>
            </a:r>
            <a:endParaRPr lang="it-IT" sz="4000" dirty="0">
              <a:solidFill>
                <a:srgbClr val="006699"/>
              </a:solidFill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323528" y="1005576"/>
            <a:ext cx="8424936" cy="3726414"/>
          </a:xfrm>
        </p:spPr>
        <p:txBody>
          <a:bodyPr>
            <a:noAutofit/>
          </a:bodyPr>
          <a:lstStyle/>
          <a:p>
            <a:r>
              <a:rPr lang="it-IT" sz="1800" b="1" dirty="0" smtClean="0">
                <a:latin typeface="TitilliumText22L" pitchFamily="50" charset="0"/>
              </a:rPr>
              <a:t>background-position</a:t>
            </a:r>
          </a:p>
          <a:p>
            <a:pPr lvl="1"/>
            <a:r>
              <a:rPr lang="it-IT" sz="1400" b="1" dirty="0" smtClean="0">
                <a:latin typeface="TitilliumText22L" pitchFamily="50" charset="0"/>
              </a:rPr>
              <a:t>Definisce il punto in cui verrà piazzata un'immagine di sfondo.</a:t>
            </a:r>
          </a:p>
          <a:p>
            <a:pPr lvl="1">
              <a:buNone/>
            </a:pPr>
            <a:r>
              <a:rPr lang="it-IT" sz="1400" b="1" dirty="0" smtClean="0">
                <a:latin typeface="Courier New" pitchFamily="49" charset="0"/>
                <a:cs typeface="Courier New" pitchFamily="49" charset="0"/>
              </a:rPr>
              <a:t>		selettore {background-position: </a:t>
            </a:r>
            <a:r>
              <a:rPr lang="it-IT" sz="1400" b="1" dirty="0" err="1" smtClean="0">
                <a:latin typeface="Courier New" pitchFamily="49" charset="0"/>
                <a:cs typeface="Courier New" pitchFamily="49" charset="0"/>
              </a:rPr>
              <a:t>valoreOriz</a:t>
            </a:r>
            <a:r>
              <a:rPr lang="it-IT" sz="1400" b="1" dirty="0" smtClean="0">
                <a:latin typeface="Courier New" pitchFamily="49" charset="0"/>
                <a:cs typeface="Courier New" pitchFamily="49" charset="0"/>
              </a:rPr>
              <a:t> | </a:t>
            </a:r>
            <a:r>
              <a:rPr lang="it-IT" sz="1400" b="1" dirty="0" err="1" smtClean="0">
                <a:latin typeface="Courier New" pitchFamily="49" charset="0"/>
                <a:cs typeface="Courier New" pitchFamily="49" charset="0"/>
              </a:rPr>
              <a:t>valoreVert</a:t>
            </a:r>
            <a:r>
              <a:rPr lang="it-IT" sz="1400" b="1" dirty="0" smtClean="0">
                <a:latin typeface="Courier New" pitchFamily="49" charset="0"/>
                <a:cs typeface="Courier New" pitchFamily="49" charset="0"/>
              </a:rPr>
              <a:t>;}</a:t>
            </a:r>
          </a:p>
          <a:p>
            <a:pPr lvl="1"/>
            <a:r>
              <a:rPr lang="it-IT" sz="1400" b="1" dirty="0" smtClean="0">
                <a:latin typeface="TitilliumText22L" pitchFamily="50" charset="0"/>
              </a:rPr>
              <a:t>Valori: valori in percentuale, valori espressi con unità di misura, parole chiave top, left, bottom, right, center.</a:t>
            </a:r>
            <a:endParaRPr lang="it-IT" sz="7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it-IT" sz="1800" b="1" dirty="0" smtClean="0">
                <a:latin typeface="TitilliumText22L" pitchFamily="50" charset="0"/>
              </a:rPr>
              <a:t>background</a:t>
            </a:r>
          </a:p>
          <a:p>
            <a:pPr lvl="1"/>
            <a:r>
              <a:rPr lang="it-IT" sz="1400" b="1" dirty="0" smtClean="0">
                <a:latin typeface="TitilliumText22L" pitchFamily="50" charset="0"/>
              </a:rPr>
              <a:t>Per essere valida, la dichiarazione non deve contenere necessariamente riferimenti a tutte le proprietà viste finora, ma deve contenere almeno la definizione del colore di sfondo.</a:t>
            </a:r>
          </a:p>
          <a:p>
            <a:pPr lvl="2">
              <a:buNone/>
            </a:pPr>
            <a:r>
              <a:rPr lang="it-IT" sz="1400" b="1" dirty="0" smtClean="0">
                <a:latin typeface="Courier New" pitchFamily="49" charset="0"/>
                <a:cs typeface="Courier New" pitchFamily="49" charset="0"/>
              </a:rPr>
              <a:t>selettore { background: background-color</a:t>
            </a:r>
          </a:p>
          <a:p>
            <a:pPr lvl="2">
              <a:buNone/>
            </a:pPr>
            <a:r>
              <a:rPr lang="it-IT" sz="1400" b="1" dirty="0" smtClean="0">
                <a:latin typeface="Courier New" pitchFamily="49" charset="0"/>
                <a:cs typeface="Courier New" pitchFamily="49" charset="0"/>
              </a:rPr>
              <a:t>                        </a:t>
            </a:r>
            <a:r>
              <a:rPr lang="it-IT" sz="1400" b="1" dirty="0" err="1" smtClean="0">
                <a:latin typeface="Courier New" pitchFamily="49" charset="0"/>
                <a:cs typeface="Courier New" pitchFamily="49" charset="0"/>
              </a:rPr>
              <a:t>background-image</a:t>
            </a:r>
            <a:endParaRPr lang="it-IT" sz="1400" b="1" dirty="0" smtClean="0">
              <a:latin typeface="Courier New" pitchFamily="49" charset="0"/>
              <a:cs typeface="Courier New" pitchFamily="49" charset="0"/>
            </a:endParaRPr>
          </a:p>
          <a:p>
            <a:pPr lvl="2">
              <a:buNone/>
            </a:pPr>
            <a:r>
              <a:rPr lang="it-IT" sz="1400" b="1" dirty="0" smtClean="0">
                <a:latin typeface="Courier New" pitchFamily="49" charset="0"/>
                <a:cs typeface="Courier New" pitchFamily="49" charset="0"/>
              </a:rPr>
              <a:t>                        </a:t>
            </a:r>
            <a:r>
              <a:rPr lang="it-IT" sz="1400" b="1" dirty="0" err="1" smtClean="0">
                <a:latin typeface="Courier New" pitchFamily="49" charset="0"/>
                <a:cs typeface="Courier New" pitchFamily="49" charset="0"/>
              </a:rPr>
              <a:t>background-repeat</a:t>
            </a:r>
            <a:endParaRPr lang="it-IT" sz="1400" b="1" dirty="0" smtClean="0">
              <a:latin typeface="Courier New" pitchFamily="49" charset="0"/>
              <a:cs typeface="Courier New" pitchFamily="49" charset="0"/>
            </a:endParaRPr>
          </a:p>
          <a:p>
            <a:pPr lvl="2">
              <a:buNone/>
            </a:pPr>
            <a:r>
              <a:rPr lang="it-IT" sz="1400" b="1" dirty="0" smtClean="0">
                <a:latin typeface="Courier New" pitchFamily="49" charset="0"/>
                <a:cs typeface="Courier New" pitchFamily="49" charset="0"/>
              </a:rPr>
              <a:t>                        background-attachment</a:t>
            </a:r>
          </a:p>
          <a:p>
            <a:pPr lvl="2">
              <a:buNone/>
            </a:pPr>
            <a:r>
              <a:rPr lang="it-IT" sz="1400" b="1" dirty="0" smtClean="0">
                <a:latin typeface="Courier New" pitchFamily="49" charset="0"/>
                <a:cs typeface="Courier New" pitchFamily="49" charset="0"/>
              </a:rPr>
              <a:t>                        background-position; </a:t>
            </a:r>
          </a:p>
          <a:p>
            <a:pPr lvl="2">
              <a:buNone/>
            </a:pPr>
            <a:r>
              <a:rPr lang="it-IT" sz="1400" b="1" dirty="0" smtClean="0">
                <a:latin typeface="Courier New" pitchFamily="49" charset="0"/>
                <a:cs typeface="Courier New" pitchFamily="49" charset="0"/>
              </a:rPr>
              <a:t>          }</a:t>
            </a:r>
            <a:endParaRPr lang="it-IT" sz="500" b="1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57504"/>
            <a:ext cx="8229600" cy="756084"/>
          </a:xfrm>
        </p:spPr>
        <p:txBody>
          <a:bodyPr>
            <a:noAutofit/>
          </a:bodyPr>
          <a:lstStyle/>
          <a:p>
            <a:r>
              <a:rPr lang="it-IT" sz="4000" dirty="0" smtClean="0">
                <a:solidFill>
                  <a:srgbClr val="006699"/>
                </a:solidFill>
              </a:rPr>
              <a:t>BACKGROUND</a:t>
            </a:r>
            <a:endParaRPr lang="it-IT" sz="4000" dirty="0">
              <a:solidFill>
                <a:srgbClr val="006699"/>
              </a:solidFill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323528" y="1005576"/>
            <a:ext cx="8568952" cy="3726414"/>
          </a:xfrm>
        </p:spPr>
        <p:txBody>
          <a:bodyPr>
            <a:noAutofit/>
          </a:bodyPr>
          <a:lstStyle/>
          <a:p>
            <a:r>
              <a:rPr lang="it-IT" sz="1600" b="1" dirty="0" smtClean="0">
                <a:latin typeface="TitilliumText22L" pitchFamily="50" charset="0"/>
              </a:rPr>
              <a:t>background-clip</a:t>
            </a:r>
            <a:endParaRPr lang="it-IT" sz="1600" b="1" dirty="0" smtClean="0">
              <a:latin typeface="TitilliumText22L" pitchFamily="50" charset="0"/>
            </a:endParaRPr>
          </a:p>
          <a:p>
            <a:pPr lvl="1"/>
            <a:r>
              <a:rPr lang="it-IT" sz="1200" dirty="0" smtClean="0">
                <a:latin typeface="TitilliumText22L" pitchFamily="50" charset="0"/>
              </a:rPr>
              <a:t>Definisce l'are dello sfondo</a:t>
            </a:r>
            <a:r>
              <a:rPr lang="it-IT" sz="1200" dirty="0" smtClean="0">
                <a:latin typeface="TitilliumText22L" pitchFamily="50" charset="0"/>
              </a:rPr>
              <a:t>. </a:t>
            </a:r>
            <a:endParaRPr lang="it-IT" sz="1200" dirty="0" smtClean="0">
              <a:latin typeface="TitilliumText22L" pitchFamily="50" charset="0"/>
            </a:endParaRPr>
          </a:p>
          <a:p>
            <a:pPr lvl="1">
              <a:buNone/>
            </a:pPr>
            <a:r>
              <a:rPr lang="it-IT" sz="1200" b="1" dirty="0" smtClean="0">
                <a:latin typeface="Courier New" pitchFamily="49" charset="0"/>
                <a:cs typeface="Courier New" pitchFamily="49" charset="0"/>
              </a:rPr>
              <a:t>selettore {</a:t>
            </a:r>
            <a:r>
              <a:rPr lang="it-IT" sz="1200" b="1" dirty="0" smtClean="0">
                <a:latin typeface="Courier New" pitchFamily="49" charset="0"/>
                <a:cs typeface="Courier New" pitchFamily="49" charset="0"/>
              </a:rPr>
              <a:t>background-clip</a:t>
            </a:r>
            <a:r>
              <a:rPr lang="it-IT" sz="1200" b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it-IT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border-box</a:t>
            </a:r>
            <a:r>
              <a:rPr lang="it-IT" sz="1200" b="1" dirty="0" smtClean="0">
                <a:latin typeface="Courier New" pitchFamily="49" charset="0"/>
                <a:cs typeface="Courier New" pitchFamily="49" charset="0"/>
              </a:rPr>
              <a:t>|padding-box|content-box|initial|inherit;}</a:t>
            </a:r>
            <a:endParaRPr lang="it-IT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it-IT" sz="1600" b="1" dirty="0" err="1" smtClean="0">
                <a:latin typeface="TitilliumText22L" pitchFamily="50" charset="0"/>
              </a:rPr>
              <a:t>background-origin</a:t>
            </a:r>
            <a:endParaRPr lang="it-IT" sz="1600" b="1" dirty="0" smtClean="0">
              <a:latin typeface="TitilliumText22L" pitchFamily="50" charset="0"/>
            </a:endParaRPr>
          </a:p>
          <a:p>
            <a:pPr lvl="1"/>
            <a:r>
              <a:rPr lang="it-IT" sz="1200" dirty="0" smtClean="0">
                <a:latin typeface="TitilliumText22L" pitchFamily="50" charset="0"/>
              </a:rPr>
              <a:t>A cosa è relativa la posizione dell'immagine. </a:t>
            </a:r>
            <a:endParaRPr lang="it-IT" sz="1200" b="1" dirty="0" smtClean="0">
              <a:latin typeface="TitilliumText22L" pitchFamily="50" charset="0"/>
            </a:endParaRPr>
          </a:p>
          <a:p>
            <a:pPr lvl="1">
              <a:buNone/>
            </a:pPr>
            <a:r>
              <a:rPr lang="it-IT" sz="1200" b="1" dirty="0" smtClean="0">
                <a:latin typeface="Courier New" pitchFamily="49" charset="0"/>
                <a:cs typeface="Courier New" pitchFamily="49" charset="0"/>
              </a:rPr>
              <a:t>selettore {</a:t>
            </a:r>
            <a:r>
              <a:rPr lang="it-IT" sz="1200" b="1" dirty="0" err="1" smtClean="0">
                <a:latin typeface="Courier New" pitchFamily="49" charset="0"/>
                <a:cs typeface="Courier New" pitchFamily="49" charset="0"/>
              </a:rPr>
              <a:t>background-origin</a:t>
            </a:r>
            <a:r>
              <a:rPr lang="it-IT" sz="1200" b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it-IT" sz="1200" b="1" dirty="0" smtClean="0">
                <a:latin typeface="Courier New" pitchFamily="49" charset="0"/>
                <a:cs typeface="Courier New" pitchFamily="49" charset="0"/>
              </a:rPr>
              <a:t>border-box|</a:t>
            </a:r>
            <a:r>
              <a:rPr lang="it-IT" sz="1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padding-box</a:t>
            </a:r>
            <a:r>
              <a:rPr lang="it-IT" sz="1200" b="1" dirty="0" smtClean="0">
                <a:latin typeface="Courier New" pitchFamily="49" charset="0"/>
                <a:cs typeface="Courier New" pitchFamily="49" charset="0"/>
              </a:rPr>
              <a:t>|content-box|initial|inherit;}</a:t>
            </a:r>
          </a:p>
          <a:p>
            <a:pPr lvl="0">
              <a:defRPr/>
            </a:pPr>
            <a:r>
              <a:rPr lang="it-IT" sz="1600" b="1" dirty="0" err="1" smtClean="0">
                <a:latin typeface="TitilliumText22L" pitchFamily="50" charset="0"/>
              </a:rPr>
              <a:t>background-size</a:t>
            </a:r>
            <a:endParaRPr lang="it-IT" sz="1600" b="1" dirty="0" smtClean="0">
              <a:latin typeface="TitilliumText22L" pitchFamily="50" charset="0"/>
            </a:endParaRPr>
          </a:p>
          <a:p>
            <a:pPr lvl="1">
              <a:defRPr/>
            </a:pPr>
            <a:r>
              <a:rPr lang="it-IT" sz="1200" b="1" dirty="0" smtClean="0">
                <a:latin typeface="TitilliumText22L" pitchFamily="50" charset="0"/>
              </a:rPr>
              <a:t>Consente di definire la direzione in cui l'immagine di sfondo viene ripetuta. </a:t>
            </a:r>
          </a:p>
          <a:p>
            <a:pPr lvl="1">
              <a:buNone/>
              <a:defRPr/>
            </a:pPr>
            <a:r>
              <a:rPr lang="it-IT" sz="1200" b="1" dirty="0" smtClean="0">
                <a:latin typeface="Courier New" pitchFamily="49" charset="0"/>
                <a:cs typeface="Courier New" pitchFamily="49" charset="0"/>
              </a:rPr>
              <a:t>selettore {</a:t>
            </a:r>
            <a:r>
              <a:rPr lang="it-IT" sz="1200" b="1" dirty="0" err="1" smtClean="0">
                <a:latin typeface="Courier New" pitchFamily="49" charset="0"/>
                <a:cs typeface="Courier New" pitchFamily="49" charset="0"/>
              </a:rPr>
              <a:t>background-size</a:t>
            </a:r>
            <a:r>
              <a:rPr lang="it-IT" sz="1200" b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it-IT" sz="12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auto</a:t>
            </a:r>
            <a:r>
              <a:rPr lang="it-IT" sz="1200" b="1" dirty="0" err="1" smtClean="0">
                <a:latin typeface="Courier New" pitchFamily="49" charset="0"/>
                <a:cs typeface="Courier New" pitchFamily="49" charset="0"/>
              </a:rPr>
              <a:t>|larghezza</a:t>
            </a:r>
            <a:r>
              <a:rPr lang="it-IT" sz="1200" b="1" dirty="0" smtClean="0">
                <a:latin typeface="Courier New" pitchFamily="49" charset="0"/>
                <a:cs typeface="Courier New" pitchFamily="49" charset="0"/>
              </a:rPr>
              <a:t> altezza|cover|contain|initial|inherit;}</a:t>
            </a:r>
            <a:endParaRPr lang="it-IT" sz="12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egnaposto contenuto 7"/>
          <p:cNvSpPr txBox="1">
            <a:spLocks/>
          </p:cNvSpPr>
          <p:nvPr/>
        </p:nvSpPr>
        <p:spPr bwMode="auto">
          <a:xfrm>
            <a:off x="4499992" y="1005576"/>
            <a:ext cx="4104456" cy="3726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1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sz="1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65516"/>
            <a:ext cx="8229600" cy="756084"/>
          </a:xfrm>
        </p:spPr>
        <p:txBody>
          <a:bodyPr>
            <a:noAutofit/>
          </a:bodyPr>
          <a:lstStyle/>
          <a:p>
            <a:r>
              <a:rPr lang="it-IT" sz="4000" spc="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FOGLI COLLEGATI</a:t>
            </a:r>
            <a:endParaRPr lang="it-IT" sz="4000" spc="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323528" y="1203598"/>
            <a:ext cx="8424936" cy="3600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it-IT" sz="2800" dirty="0" smtClean="0"/>
              <a:t>Uso dell'elemento &lt;LINK&gt;</a:t>
            </a:r>
          </a:p>
          <a:p>
            <a:r>
              <a:rPr lang="it-IT" sz="1800" dirty="0" smtClean="0"/>
              <a:t>La dichiarazione va sempre collocata all'interno della sezione &lt;HEAD&gt; del documento (X)HTML:</a:t>
            </a:r>
          </a:p>
          <a:p>
            <a:pPr lvl="1">
              <a:buNone/>
            </a:pPr>
            <a:r>
              <a:rPr lang="it-IT" sz="1800" dirty="0" smtClean="0">
                <a:latin typeface="Courier New" pitchFamily="49" charset="0"/>
                <a:cs typeface="Courier New" pitchFamily="49" charset="0"/>
              </a:rPr>
              <a:t>&lt;html&gt;</a:t>
            </a:r>
          </a:p>
          <a:p>
            <a:pPr lvl="1">
              <a:buNone/>
            </a:pPr>
            <a:r>
              <a:rPr lang="it-IT" sz="1800" dirty="0" smtClean="0">
                <a:latin typeface="Courier New" pitchFamily="49" charset="0"/>
                <a:cs typeface="Courier New" pitchFamily="49" charset="0"/>
              </a:rPr>
              <a:t>	&lt;head&gt;</a:t>
            </a:r>
          </a:p>
          <a:p>
            <a:pPr lvl="1">
              <a:buNone/>
            </a:pPr>
            <a:r>
              <a:rPr lang="it-IT" sz="1800" dirty="0" smtClean="0">
                <a:latin typeface="Courier New" pitchFamily="49" charset="0"/>
                <a:cs typeface="Courier New" pitchFamily="49" charset="0"/>
              </a:rPr>
              <a:t>		. . . .</a:t>
            </a:r>
          </a:p>
          <a:p>
            <a:pPr lvl="1">
              <a:buNone/>
            </a:pPr>
            <a:r>
              <a:rPr lang="it-IT" sz="18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it-IT" sz="18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&lt;link </a:t>
            </a:r>
            <a:r>
              <a:rPr lang="it-IT" sz="1800" b="1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rel=</a:t>
            </a:r>
            <a:r>
              <a:rPr lang="it-IT" sz="18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it-IT" sz="1800" b="1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stylesheet</a:t>
            </a:r>
            <a:r>
              <a:rPr lang="it-IT" sz="18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 </a:t>
            </a:r>
            <a:r>
              <a:rPr lang="it-IT" sz="1800" b="1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type=</a:t>
            </a:r>
            <a:r>
              <a:rPr lang="it-IT" sz="18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"text/</a:t>
            </a:r>
            <a:r>
              <a:rPr lang="it-IT" sz="1800" b="1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css</a:t>
            </a:r>
            <a:r>
              <a:rPr lang="it-IT" sz="18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 </a:t>
            </a:r>
            <a:r>
              <a:rPr lang="it-IT" sz="1800" b="1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href=</a:t>
            </a:r>
            <a:r>
              <a:rPr lang="it-IT" sz="18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it-IT" sz="1800" b="1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stile.css</a:t>
            </a:r>
            <a:r>
              <a:rPr lang="it-IT" sz="18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"&gt;</a:t>
            </a:r>
          </a:p>
          <a:p>
            <a:pPr lvl="1">
              <a:buNone/>
            </a:pPr>
            <a:r>
              <a:rPr lang="it-IT" sz="1800" dirty="0" smtClean="0">
                <a:latin typeface="Courier New" pitchFamily="49" charset="0"/>
                <a:cs typeface="Courier New" pitchFamily="49" charset="0"/>
              </a:rPr>
              <a:t>	&lt;/head&gt;</a:t>
            </a:r>
          </a:p>
          <a:p>
            <a:pPr lvl="1">
              <a:buNone/>
            </a:pPr>
            <a:r>
              <a:rPr lang="it-IT" sz="1800" dirty="0" smtClean="0">
                <a:latin typeface="Courier New" pitchFamily="49" charset="0"/>
                <a:cs typeface="Courier New" pitchFamily="49" charset="0"/>
              </a:rPr>
              <a:t>&lt;body&gt;</a:t>
            </a:r>
          </a:p>
          <a:p>
            <a:pPr lvl="1">
              <a:buNone/>
            </a:pPr>
            <a:r>
              <a:rPr lang="it-IT" sz="1800" dirty="0" smtClean="0">
                <a:latin typeface="Courier New" pitchFamily="49" charset="0"/>
                <a:cs typeface="Courier New" pitchFamily="49" charset="0"/>
              </a:rPr>
              <a:t>	. . . .</a:t>
            </a:r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FONT e TESTO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395536" y="1226234"/>
          <a:ext cx="8219256" cy="3514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3096344"/>
                <a:gridCol w="3106688"/>
              </a:tblGrid>
              <a:tr h="344326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dirty="0" smtClean="0">
                          <a:solidFill>
                            <a:srgbClr val="FFFFFF"/>
                          </a:solidFill>
                          <a:latin typeface="+mj-lt"/>
                        </a:rPr>
                        <a:t>Proprietà</a:t>
                      </a:r>
                      <a:endParaRPr lang="it-IT" sz="1400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dirty="0" smtClean="0">
                          <a:solidFill>
                            <a:srgbClr val="FFFFFF"/>
                          </a:solidFill>
                          <a:latin typeface="+mj-lt"/>
                        </a:rPr>
                        <a:t>Descrizione</a:t>
                      </a:r>
                      <a:endParaRPr lang="it-IT" sz="1400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dirty="0" smtClean="0">
                          <a:solidFill>
                            <a:srgbClr val="FFFFFF"/>
                          </a:solidFill>
                          <a:latin typeface="+mj-lt"/>
                        </a:rPr>
                        <a:t>Valori</a:t>
                      </a:r>
                      <a:endParaRPr lang="it-IT" sz="1400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28575" marR="28575" marT="28575" marB="28575"/>
                </a:tc>
              </a:tr>
              <a:tr h="344326">
                <a:tc>
                  <a:txBody>
                    <a:bodyPr/>
                    <a:lstStyle/>
                    <a:p>
                      <a:pPr fontAlgn="t"/>
                      <a:r>
                        <a:rPr lang="it-IT" sz="1050" u="none" dirty="0" smtClean="0">
                          <a:solidFill>
                            <a:srgbClr val="000000"/>
                          </a:solidFill>
                          <a:latin typeface="+mn-lt"/>
                        </a:rPr>
                        <a:t>font-family</a:t>
                      </a:r>
                      <a:endParaRPr lang="it-IT" sz="1050" u="none" dirty="0">
                        <a:latin typeface="+mn-lt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50" dirty="0" err="1" smtClean="0">
                          <a:latin typeface="+mn-lt"/>
                        </a:rPr>
                        <a:t>Famiglia</a:t>
                      </a:r>
                      <a:r>
                        <a:rPr lang="en-US" sz="1050" dirty="0" smtClean="0">
                          <a:latin typeface="+mn-lt"/>
                        </a:rPr>
                        <a:t> font </a:t>
                      </a:r>
                      <a:r>
                        <a:rPr lang="en-US" sz="1050" dirty="0" err="1" smtClean="0">
                          <a:latin typeface="+mn-lt"/>
                        </a:rPr>
                        <a:t>da</a:t>
                      </a:r>
                      <a:r>
                        <a:rPr lang="en-US" sz="1050" dirty="0" smtClean="0">
                          <a:latin typeface="+mn-lt"/>
                        </a:rPr>
                        <a:t> </a:t>
                      </a:r>
                      <a:r>
                        <a:rPr lang="en-US" sz="1050" dirty="0" err="1" smtClean="0">
                          <a:latin typeface="+mn-lt"/>
                        </a:rPr>
                        <a:t>usare</a:t>
                      </a:r>
                      <a:r>
                        <a:rPr lang="en-US" sz="1050" dirty="0" smtClean="0">
                          <a:latin typeface="+mn-lt"/>
                        </a:rPr>
                        <a:t> per </a:t>
                      </a:r>
                      <a:r>
                        <a:rPr lang="en-US" sz="1050" dirty="0" err="1" smtClean="0">
                          <a:latin typeface="+mn-lt"/>
                        </a:rPr>
                        <a:t>il</a:t>
                      </a:r>
                      <a:r>
                        <a:rPr lang="en-US" sz="1050" dirty="0" smtClean="0">
                          <a:latin typeface="+mn-lt"/>
                        </a:rPr>
                        <a:t> </a:t>
                      </a:r>
                      <a:r>
                        <a:rPr lang="en-US" sz="1050" dirty="0" err="1" smtClean="0">
                          <a:latin typeface="+mn-lt"/>
                        </a:rPr>
                        <a:t>testo</a:t>
                      </a:r>
                      <a:endParaRPr lang="en-US" sz="1050" dirty="0">
                        <a:latin typeface="+mn-lt"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000" dirty="0" smtClean="0">
                          <a:latin typeface="+mn-lt"/>
                        </a:rPr>
                        <a:t>Nomi separati da virgole </a:t>
                      </a:r>
                      <a:endParaRPr lang="it-IT" sz="1000" dirty="0">
                        <a:latin typeface="+mn-lt"/>
                      </a:endParaRPr>
                    </a:p>
                  </a:txBody>
                  <a:tcPr marL="47625" marR="47625" marT="66675" marB="66675"/>
                </a:tc>
              </a:tr>
              <a:tr h="344326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font-size</a:t>
                      </a:r>
                      <a:endParaRPr lang="it-IT" sz="1000" dirty="0">
                        <a:latin typeface="+mn-lt"/>
                      </a:endParaRPr>
                    </a:p>
                  </a:txBody>
                  <a:tcPr marL="47625" marR="47625" marT="66675" marB="6667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000" dirty="0" smtClean="0">
                          <a:latin typeface="+mn-lt"/>
                        </a:rPr>
                        <a:t>Livello di opacità di un elemento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47625" marR="47625" marT="66675" marB="6667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9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medium|xx-small|x-small|small|large|x-large|xx-large|smaller|larger|</a:t>
                      </a:r>
                      <a:r>
                        <a:rPr lang="it-IT" sz="9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misura</a:t>
                      </a:r>
                      <a:r>
                        <a:rPr lang="it-IT" sz="9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|initial|inherit;</a:t>
                      </a:r>
                      <a:endParaRPr lang="it-IT" sz="300" i="0" dirty="0">
                        <a:latin typeface="+mn-lt"/>
                      </a:endParaRPr>
                    </a:p>
                  </a:txBody>
                  <a:tcPr marL="47625" marR="47625" marT="66675" marB="66675"/>
                </a:tc>
              </a:tr>
              <a:tr h="344326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font-style</a:t>
                      </a:r>
                      <a:endParaRPr lang="it-IT" sz="1000" dirty="0">
                        <a:latin typeface="+mn-lt"/>
                      </a:endParaRPr>
                    </a:p>
                  </a:txBody>
                  <a:tcPr marL="47625" marR="47625" marT="66675" marB="6667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000" dirty="0" smtClean="0">
                          <a:latin typeface="+mn-lt"/>
                        </a:rPr>
                        <a:t>Stile del font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47625" marR="47625" marT="66675" marB="6667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normal|italic|oblique|initial|inherit;</a:t>
                      </a:r>
                      <a:endParaRPr lang="it-IT" sz="400" dirty="0">
                        <a:latin typeface="+mn-lt"/>
                      </a:endParaRPr>
                    </a:p>
                  </a:txBody>
                  <a:tcPr marL="47625" marR="47625" marT="66675" marB="66675"/>
                </a:tc>
              </a:tr>
              <a:tr h="344326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font-variant</a:t>
                      </a:r>
                      <a:endParaRPr lang="it-IT" sz="1000" dirty="0">
                        <a:latin typeface="+mn-lt"/>
                      </a:endParaRPr>
                    </a:p>
                  </a:txBody>
                  <a:tcPr marL="47625" marR="47625" marT="66675" marB="6667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 err="1" smtClean="0">
                          <a:latin typeface="+mn-lt"/>
                        </a:rPr>
                        <a:t>Variante</a:t>
                      </a:r>
                      <a:r>
                        <a:rPr lang="en-US" sz="1000" dirty="0" smtClean="0">
                          <a:latin typeface="+mn-lt"/>
                        </a:rPr>
                        <a:t> del font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47625" marR="47625" marT="66675" marB="6667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000" dirty="0" smtClean="0">
                          <a:latin typeface="+mn-lt"/>
                        </a:rPr>
                        <a:t> normal|small-caps|initial|inherit</a:t>
                      </a:r>
                      <a:endParaRPr lang="it-IT" sz="1000" dirty="0">
                        <a:latin typeface="+mn-lt"/>
                      </a:endParaRPr>
                    </a:p>
                  </a:txBody>
                  <a:tcPr marL="47625" marR="47625" marT="66675" marB="66675"/>
                </a:tc>
              </a:tr>
              <a:tr h="35263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font-weight</a:t>
                      </a:r>
                      <a:endParaRPr lang="it-IT" sz="1000" dirty="0">
                        <a:latin typeface="+mn-lt"/>
                      </a:endParaRPr>
                    </a:p>
                  </a:txBody>
                  <a:tcPr marL="47625" marR="47625" marT="66675" marB="6667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000" dirty="0" smtClean="0">
                          <a:latin typeface="+mn-lt"/>
                        </a:rPr>
                        <a:t>Peso del font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47625" marR="47625" marT="66675" marB="6667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 err="1" smtClean="0">
                          <a:latin typeface="+mn-lt"/>
                        </a:rPr>
                        <a:t>normal|bold|bolder|lighter|number|initial|inherit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47625" marR="47625" marT="66675" marB="66675"/>
                </a:tc>
              </a:tr>
              <a:tr h="344326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letter-spacing</a:t>
                      </a:r>
                      <a:endParaRPr lang="it-IT" sz="1000" dirty="0">
                        <a:latin typeface="+mn-lt"/>
                      </a:endParaRPr>
                    </a:p>
                  </a:txBody>
                  <a:tcPr marL="47625" marR="47625" marT="66675" marB="6667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000" dirty="0" smtClean="0">
                          <a:latin typeface="+mn-lt"/>
                        </a:rPr>
                        <a:t>Spaziatura tra i caratteri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47625" marR="47625" marT="66675" marB="6667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 err="1" smtClean="0">
                          <a:latin typeface="+mn-lt"/>
                        </a:rPr>
                        <a:t>normal|length|initial|inherit</a:t>
                      </a:r>
                      <a:r>
                        <a:rPr lang="en-US" sz="1000" dirty="0" smtClean="0">
                          <a:latin typeface="+mn-lt"/>
                        </a:rPr>
                        <a:t>;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47625" marR="47625" marT="66675" marB="66675"/>
                </a:tc>
              </a:tr>
              <a:tr h="344326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line-height</a:t>
                      </a:r>
                      <a:endParaRPr lang="it-IT" sz="1000" dirty="0">
                        <a:latin typeface="+mn-lt"/>
                      </a:endParaRPr>
                    </a:p>
                  </a:txBody>
                  <a:tcPr marL="47625" marR="47625" marT="66675" marB="6667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 err="1" smtClean="0">
                          <a:latin typeface="+mn-lt"/>
                        </a:rPr>
                        <a:t>Altezza</a:t>
                      </a:r>
                      <a:r>
                        <a:rPr lang="en-US" sz="1000" dirty="0" smtClean="0">
                          <a:latin typeface="+mn-lt"/>
                        </a:rPr>
                        <a:t> </a:t>
                      </a:r>
                      <a:r>
                        <a:rPr lang="en-US" sz="1000" dirty="0" err="1" smtClean="0">
                          <a:latin typeface="+mn-lt"/>
                        </a:rPr>
                        <a:t>della</a:t>
                      </a:r>
                      <a:r>
                        <a:rPr lang="en-US" sz="1000" dirty="0" smtClean="0">
                          <a:latin typeface="+mn-lt"/>
                        </a:rPr>
                        <a:t> </a:t>
                      </a:r>
                      <a:r>
                        <a:rPr lang="en-US" sz="1000" dirty="0" err="1" smtClean="0">
                          <a:latin typeface="+mn-lt"/>
                        </a:rPr>
                        <a:t>riga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47625" marR="47625" marT="66675" marB="6667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000" dirty="0" smtClean="0">
                          <a:latin typeface="+mn-lt"/>
                        </a:rPr>
                        <a:t>normal|numero|misura|percentuale|initial|inherit;</a:t>
                      </a:r>
                      <a:endParaRPr lang="it-IT" sz="1000" dirty="0">
                        <a:latin typeface="+mn-lt"/>
                      </a:endParaRPr>
                    </a:p>
                  </a:txBody>
                  <a:tcPr marL="47625" marR="47625" marT="66675" marB="66675"/>
                </a:tc>
              </a:tr>
              <a:tr h="344326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text-align</a:t>
                      </a:r>
                      <a:endParaRPr lang="it-IT" sz="1000" dirty="0">
                        <a:latin typeface="+mn-lt"/>
                      </a:endParaRPr>
                    </a:p>
                  </a:txBody>
                  <a:tcPr marL="47625" marR="47625" marT="66675" marB="6667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 err="1" smtClean="0">
                          <a:latin typeface="+mn-lt"/>
                        </a:rPr>
                        <a:t>Allineamento</a:t>
                      </a:r>
                      <a:r>
                        <a:rPr lang="en-US" sz="1000" dirty="0" smtClean="0">
                          <a:latin typeface="+mn-lt"/>
                        </a:rPr>
                        <a:t> </a:t>
                      </a:r>
                      <a:r>
                        <a:rPr lang="en-US" sz="1000" dirty="0" err="1" smtClean="0">
                          <a:latin typeface="+mn-lt"/>
                        </a:rPr>
                        <a:t>nel</a:t>
                      </a:r>
                      <a:r>
                        <a:rPr lang="en-US" sz="1000" baseline="0" dirty="0" smtClean="0">
                          <a:latin typeface="+mn-lt"/>
                        </a:rPr>
                        <a:t> </a:t>
                      </a:r>
                      <a:r>
                        <a:rPr lang="en-US" sz="1000" baseline="0" dirty="0" err="1" smtClean="0">
                          <a:latin typeface="+mn-lt"/>
                        </a:rPr>
                        <a:t>blocco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47625" marR="47625" marT="66675" marB="6667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000" dirty="0" smtClean="0">
                          <a:latin typeface="+mn-lt"/>
                        </a:rPr>
                        <a:t>left|right|center|justify|initial|inherit;</a:t>
                      </a:r>
                      <a:endParaRPr lang="it-IT" sz="1000" dirty="0">
                        <a:latin typeface="+mn-lt"/>
                      </a:endParaRPr>
                    </a:p>
                  </a:txBody>
                  <a:tcPr marL="47625" marR="47625" marT="66675" marB="66675"/>
                </a:tc>
              </a:tr>
              <a:tr h="344326">
                <a:tc>
                  <a:txBody>
                    <a:bodyPr/>
                    <a:lstStyle/>
                    <a:p>
                      <a:pPr fontAlgn="t"/>
                      <a:r>
                        <a:rPr lang="it-IT" sz="1000" dirty="0" err="1" smtClean="0">
                          <a:latin typeface="+mn-lt"/>
                        </a:rPr>
                        <a:t>text-indent</a:t>
                      </a:r>
                      <a:endParaRPr lang="it-IT" sz="1000" dirty="0">
                        <a:latin typeface="+mn-lt"/>
                      </a:endParaRPr>
                    </a:p>
                  </a:txBody>
                  <a:tcPr marL="47625" marR="47625" marT="66675" marB="6667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 err="1" smtClean="0">
                          <a:latin typeface="+mn-lt"/>
                        </a:rPr>
                        <a:t>Identazione</a:t>
                      </a:r>
                      <a:r>
                        <a:rPr lang="en-US" sz="1000" dirty="0" smtClean="0">
                          <a:latin typeface="+mn-lt"/>
                        </a:rPr>
                        <a:t> del </a:t>
                      </a:r>
                      <a:r>
                        <a:rPr lang="en-US" sz="1000" dirty="0" err="1" smtClean="0">
                          <a:latin typeface="+mn-lt"/>
                        </a:rPr>
                        <a:t>testo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47625" marR="47625" marT="66675" marB="6667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 smtClean="0">
                          <a:latin typeface="+mn-lt"/>
                        </a:rPr>
                        <a:t>misura|percentuale|initial|inherit</a:t>
                      </a:r>
                      <a:r>
                        <a:rPr lang="en-US" sz="1000" dirty="0" smtClean="0">
                          <a:latin typeface="+mn-lt"/>
                        </a:rPr>
                        <a:t>;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47625" marR="47625" marT="66675" marB="6667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FONT e TESTO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395536" y="1226234"/>
          <a:ext cx="8219256" cy="3192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3672408"/>
                <a:gridCol w="3322712"/>
              </a:tblGrid>
              <a:tr h="344326">
                <a:tc>
                  <a:txBody>
                    <a:bodyPr/>
                    <a:lstStyle/>
                    <a:p>
                      <a:pPr algn="l" fontAlgn="t"/>
                      <a:r>
                        <a:rPr lang="it-IT" sz="1800" dirty="0" smtClean="0">
                          <a:solidFill>
                            <a:srgbClr val="FFFFFF"/>
                          </a:solidFill>
                          <a:latin typeface="+mj-lt"/>
                        </a:rPr>
                        <a:t>Proprietà</a:t>
                      </a:r>
                      <a:endParaRPr lang="it-IT" sz="1800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800" dirty="0" smtClean="0">
                          <a:solidFill>
                            <a:srgbClr val="FFFFFF"/>
                          </a:solidFill>
                          <a:latin typeface="+mj-lt"/>
                        </a:rPr>
                        <a:t>Descrizione</a:t>
                      </a:r>
                      <a:endParaRPr lang="it-IT" sz="1800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800" dirty="0" smtClean="0">
                          <a:solidFill>
                            <a:srgbClr val="FFFFFF"/>
                          </a:solidFill>
                          <a:latin typeface="+mj-lt"/>
                        </a:rPr>
                        <a:t>Valori</a:t>
                      </a:r>
                      <a:endParaRPr lang="it-IT" sz="1800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28575" marR="28575" marT="28575" marB="28575"/>
                </a:tc>
              </a:tr>
              <a:tr h="344326">
                <a:tc>
                  <a:txBody>
                    <a:bodyPr/>
                    <a:lstStyle/>
                    <a:p>
                      <a:pPr fontAlgn="t"/>
                      <a:r>
                        <a:rPr lang="it-IT" sz="1100" u="none" strike="noStrike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text-transform</a:t>
                      </a:r>
                      <a:endParaRPr lang="it-IT" sz="1100" u="non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100" dirty="0" err="1" smtClean="0"/>
                        <a:t>Maiuscole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minuscole</a:t>
                      </a:r>
                      <a:endParaRPr lang="en-US" sz="1100" dirty="0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100" dirty="0" smtClean="0"/>
                        <a:t>none|capitalize|uppercase|lowercase|initial| </a:t>
                      </a:r>
                      <a:r>
                        <a:rPr lang="it-IT" sz="1100" dirty="0" err="1" smtClean="0"/>
                        <a:t>inherit</a:t>
                      </a:r>
                      <a:r>
                        <a:rPr lang="it-IT" sz="1100" dirty="0" smtClean="0"/>
                        <a:t>;</a:t>
                      </a:r>
                      <a:endParaRPr lang="it-IT" sz="1100" dirty="0"/>
                    </a:p>
                  </a:txBody>
                  <a:tcPr marL="76200" marR="76200" marT="76200" marB="76200"/>
                </a:tc>
              </a:tr>
              <a:tr h="344326">
                <a:tc>
                  <a:txBody>
                    <a:bodyPr/>
                    <a:lstStyle/>
                    <a:p>
                      <a:pPr fontAlgn="t"/>
                      <a:r>
                        <a:rPr lang="it-IT" sz="1100" u="none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white-space</a:t>
                      </a:r>
                      <a:endParaRPr lang="it-IT" sz="1100" u="non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100" dirty="0" err="1" smtClean="0"/>
                        <a:t>Gestione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degli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spazi</a:t>
                      </a:r>
                      <a:endParaRPr lang="en-US" sz="1100" dirty="0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 smtClean="0"/>
                        <a:t>normal|nowrap|pre|pre-line| 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 smtClean="0"/>
                        <a:t>pre-wrap|initial|inherit;</a:t>
                      </a:r>
                      <a:endParaRPr lang="it-IT" sz="1100" dirty="0"/>
                    </a:p>
                  </a:txBody>
                  <a:tcPr marL="76200" marR="76200" marT="76200" marB="76200"/>
                </a:tc>
              </a:tr>
              <a:tr h="344326">
                <a:tc>
                  <a:txBody>
                    <a:bodyPr/>
                    <a:lstStyle/>
                    <a:p>
                      <a:pPr fontAlgn="t"/>
                      <a:r>
                        <a:rPr lang="it-IT" sz="1100" u="non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word-break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100" dirty="0" err="1" smtClean="0"/>
                        <a:t>Regole</a:t>
                      </a:r>
                      <a:r>
                        <a:rPr lang="en-US" sz="1100" dirty="0" smtClean="0"/>
                        <a:t> con cui le parole </a:t>
                      </a:r>
                      <a:r>
                        <a:rPr lang="en-US" sz="1100" dirty="0" err="1" smtClean="0"/>
                        <a:t>vengono</a:t>
                      </a:r>
                      <a:r>
                        <a:rPr lang="en-US" sz="1100" dirty="0" smtClean="0"/>
                        <a:t> separate</a:t>
                      </a:r>
                      <a:endParaRPr lang="en-US" sz="1100" dirty="0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100" dirty="0" smtClean="0"/>
                        <a:t>normal|break-all|keep-all|initial|inherit;</a:t>
                      </a:r>
                      <a:endParaRPr lang="it-IT" sz="1100" dirty="0"/>
                    </a:p>
                  </a:txBody>
                  <a:tcPr marL="76200" marR="76200" marT="76200" marB="76200"/>
                </a:tc>
              </a:tr>
              <a:tr h="344326">
                <a:tc>
                  <a:txBody>
                    <a:bodyPr/>
                    <a:lstStyle/>
                    <a:p>
                      <a:pPr fontAlgn="t"/>
                      <a:r>
                        <a:rPr lang="it-IT" sz="1100" u="none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word-spacing</a:t>
                      </a:r>
                      <a:endParaRPr lang="it-IT" sz="1100" u="non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100" dirty="0" err="1" smtClean="0"/>
                        <a:t>Dimensione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dello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spazio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tra</a:t>
                      </a:r>
                      <a:r>
                        <a:rPr lang="en-US" sz="1100" dirty="0" smtClean="0"/>
                        <a:t> le parole</a:t>
                      </a:r>
                      <a:endParaRPr lang="en-US" sz="1100" dirty="0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100" dirty="0" smtClean="0"/>
                        <a:t>normal|misura|initial|inherit;</a:t>
                      </a:r>
                      <a:endParaRPr lang="it-IT" sz="1100" dirty="0"/>
                    </a:p>
                  </a:txBody>
                  <a:tcPr marL="76200" marR="76200" marT="76200" marB="76200"/>
                </a:tc>
              </a:tr>
              <a:tr h="352630">
                <a:tc>
                  <a:txBody>
                    <a:bodyPr/>
                    <a:lstStyle/>
                    <a:p>
                      <a:pPr fontAlgn="t"/>
                      <a:r>
                        <a:rPr lang="it-IT" sz="1100" u="none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word-wrap</a:t>
                      </a:r>
                      <a:endParaRPr lang="it-IT" sz="1100" u="non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100" dirty="0" smtClean="0"/>
                        <a:t>Come </a:t>
                      </a:r>
                      <a:r>
                        <a:rPr lang="en-US" sz="1100" dirty="0" err="1" smtClean="0"/>
                        <a:t>il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testo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va</a:t>
                      </a:r>
                      <a:r>
                        <a:rPr lang="en-US" sz="1100" dirty="0" smtClean="0"/>
                        <a:t> a capo</a:t>
                      </a:r>
                      <a:endParaRPr lang="en-US" sz="1100" dirty="0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100" dirty="0" smtClean="0"/>
                        <a:t>normal|break-word|initial|inherit;</a:t>
                      </a:r>
                      <a:endParaRPr lang="it-IT" sz="1100" dirty="0"/>
                    </a:p>
                  </a:txBody>
                  <a:tcPr marL="76200" marR="76200" marT="76200" marB="76200"/>
                </a:tc>
              </a:tr>
              <a:tr h="344326">
                <a:tc>
                  <a:txBody>
                    <a:bodyPr/>
                    <a:lstStyle/>
                    <a:p>
                      <a:pPr fontAlgn="t"/>
                      <a:r>
                        <a:rPr lang="it-IT" sz="1100" u="none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text-decoration</a:t>
                      </a:r>
                      <a:endParaRPr lang="it-IT" sz="1100" u="non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100" dirty="0" err="1" smtClean="0"/>
                        <a:t>Sottolineatura</a:t>
                      </a:r>
                      <a:r>
                        <a:rPr lang="en-US" sz="1100" dirty="0" smtClean="0"/>
                        <a:t> e </a:t>
                      </a:r>
                      <a:r>
                        <a:rPr lang="en-US" sz="1100" dirty="0" err="1" smtClean="0"/>
                        <a:t>testo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barrato</a:t>
                      </a:r>
                      <a:endParaRPr lang="en-US" sz="1100" dirty="0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 smtClean="0"/>
                        <a:t>none|underline|overline|line-through|initial|inherit</a:t>
                      </a:r>
                      <a:endParaRPr lang="it-IT" sz="1100" dirty="0"/>
                    </a:p>
                  </a:txBody>
                  <a:tcPr marL="76200" marR="76200" marT="76200" marB="76200"/>
                </a:tc>
              </a:tr>
              <a:tr h="344326">
                <a:tc>
                  <a:txBody>
                    <a:bodyPr/>
                    <a:lstStyle/>
                    <a:p>
                      <a:pPr fontAlgn="t"/>
                      <a:r>
                        <a:rPr lang="it-IT" sz="1100" u="none" strike="noStrike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text-shadow</a:t>
                      </a:r>
                      <a:endParaRPr lang="it-IT" sz="1100" u="non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100" dirty="0" err="1" smtClean="0"/>
                        <a:t>Obreggiatura</a:t>
                      </a:r>
                      <a:r>
                        <a:rPr lang="en-US" sz="1100" dirty="0" smtClean="0"/>
                        <a:t> del </a:t>
                      </a:r>
                      <a:r>
                        <a:rPr lang="en-US" sz="1100" dirty="0" err="1" smtClean="0"/>
                        <a:t>teso</a:t>
                      </a:r>
                      <a:r>
                        <a:rPr lang="en-US" sz="1100" dirty="0" smtClean="0"/>
                        <a:t> (o </a:t>
                      </a:r>
                      <a:r>
                        <a:rPr lang="en-US" sz="1100" dirty="0" err="1" smtClean="0"/>
                        <a:t>effetto</a:t>
                      </a:r>
                      <a:r>
                        <a:rPr lang="en-US" sz="1100" dirty="0" smtClean="0"/>
                        <a:t> 3D)</a:t>
                      </a:r>
                      <a:endParaRPr lang="en-US" sz="1100" dirty="0"/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fontAlgn="t"/>
                      <a:endParaRPr lang="it-IT" sz="1100" dirty="0"/>
                    </a:p>
                  </a:txBody>
                  <a:tcPr marL="76200" marR="76200" marT="76200" marB="7620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57504"/>
            <a:ext cx="8229600" cy="756084"/>
          </a:xfrm>
        </p:spPr>
        <p:txBody>
          <a:bodyPr>
            <a:noAutofit/>
          </a:bodyPr>
          <a:lstStyle/>
          <a:p>
            <a:r>
              <a:rPr lang="it-IT" sz="4000" dirty="0" smtClean="0">
                <a:solidFill>
                  <a:schemeClr val="accent1">
                    <a:lumMod val="75000"/>
                  </a:schemeClr>
                </a:solidFill>
              </a:rPr>
              <a:t>CSS BOX MODEL</a:t>
            </a:r>
            <a:endParaRPr lang="it-IT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SS box mode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005576"/>
            <a:ext cx="4968552" cy="3726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57504"/>
            <a:ext cx="8229600" cy="756084"/>
          </a:xfrm>
        </p:spPr>
        <p:txBody>
          <a:bodyPr>
            <a:noAutofit/>
          </a:bodyPr>
          <a:lstStyle/>
          <a:p>
            <a:r>
              <a:rPr lang="it-IT" sz="4000" dirty="0" smtClean="0">
                <a:solidFill>
                  <a:schemeClr val="accent1">
                    <a:lumMod val="75000"/>
                  </a:schemeClr>
                </a:solidFill>
              </a:rPr>
              <a:t>SINTASSI ABBREVIATA</a:t>
            </a:r>
            <a:endParaRPr lang="it-IT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323528" y="1113588"/>
            <a:ext cx="8424936" cy="3456384"/>
          </a:xfrm>
        </p:spPr>
        <p:txBody>
          <a:bodyPr>
            <a:noAutofit/>
          </a:bodyPr>
          <a:lstStyle/>
          <a:p>
            <a:r>
              <a:rPr lang="it-IT" sz="1600" dirty="0" smtClean="0"/>
              <a:t>Ogni elemento presenta sui suoi quattro lati un certo margine rispetto a quelli adiacenti. </a:t>
            </a:r>
          </a:p>
          <a:p>
            <a:pPr lvl="1"/>
            <a:r>
              <a:rPr lang="it-IT" sz="1200" dirty="0" err="1" smtClean="0"/>
              <a:t>margin-top</a:t>
            </a:r>
            <a:endParaRPr lang="it-IT" sz="1200" dirty="0" smtClean="0"/>
          </a:p>
          <a:p>
            <a:pPr lvl="1"/>
            <a:r>
              <a:rPr lang="it-IT" sz="1200" dirty="0" err="1" smtClean="0"/>
              <a:t>margin-right</a:t>
            </a:r>
            <a:endParaRPr lang="it-IT" sz="1200" dirty="0" smtClean="0"/>
          </a:p>
          <a:p>
            <a:pPr lvl="1"/>
            <a:r>
              <a:rPr lang="it-IT" sz="1200" dirty="0" err="1" smtClean="0"/>
              <a:t>margin-bottom</a:t>
            </a:r>
            <a:endParaRPr lang="it-IT" sz="1200" dirty="0" smtClean="0"/>
          </a:p>
          <a:p>
            <a:pPr lvl="1"/>
            <a:r>
              <a:rPr lang="it-IT" sz="1200" dirty="0" err="1" smtClean="0"/>
              <a:t>margin-left</a:t>
            </a:r>
            <a:endParaRPr lang="it-IT" sz="1200" dirty="0" smtClean="0"/>
          </a:p>
          <a:p>
            <a:r>
              <a:rPr lang="it-IT" sz="1600" dirty="0" smtClean="0"/>
              <a:t>La regola sarebbe questa:</a:t>
            </a:r>
          </a:p>
          <a:p>
            <a:pPr lvl="1">
              <a:buNone/>
            </a:pPr>
            <a:r>
              <a:rPr lang="it-IT" sz="1200" dirty="0" err="1" smtClean="0">
                <a:latin typeface="Source Code Pro" pitchFamily="49" charset="0"/>
                <a:cs typeface="Courier New" pitchFamily="49" charset="0"/>
              </a:rPr>
              <a:t>div</a:t>
            </a:r>
            <a:r>
              <a:rPr lang="it-IT" sz="1200" dirty="0" smtClean="0">
                <a:latin typeface="Source Code Pro" pitchFamily="49" charset="0"/>
                <a:cs typeface="Courier New" pitchFamily="49" charset="0"/>
              </a:rPr>
              <a:t> { </a:t>
            </a:r>
            <a:r>
              <a:rPr lang="it-IT" sz="1200" dirty="0" err="1" smtClean="0">
                <a:latin typeface="Source Code Pro" pitchFamily="49" charset="0"/>
                <a:cs typeface="Courier New" pitchFamily="49" charset="0"/>
              </a:rPr>
              <a:t>margin-top</a:t>
            </a:r>
            <a:r>
              <a:rPr lang="it-IT" sz="1200" dirty="0" smtClean="0">
                <a:latin typeface="Source Code Pro" pitchFamily="49" charset="0"/>
                <a:cs typeface="Courier New" pitchFamily="49" charset="0"/>
              </a:rPr>
              <a:t>: 10px;</a:t>
            </a:r>
          </a:p>
          <a:p>
            <a:pPr lvl="1">
              <a:buNone/>
            </a:pPr>
            <a:r>
              <a:rPr lang="it-IT" sz="1200" dirty="0" smtClean="0">
                <a:latin typeface="Source Code Pro" pitchFamily="49" charset="0"/>
                <a:cs typeface="Courier New" pitchFamily="49" charset="0"/>
              </a:rPr>
              <a:t>      </a:t>
            </a:r>
            <a:r>
              <a:rPr lang="it-IT" sz="1200" dirty="0" err="1" smtClean="0">
                <a:latin typeface="Source Code Pro" pitchFamily="49" charset="0"/>
                <a:cs typeface="Courier New" pitchFamily="49" charset="0"/>
              </a:rPr>
              <a:t>margin-right</a:t>
            </a:r>
            <a:r>
              <a:rPr lang="it-IT" sz="1200" dirty="0" smtClean="0">
                <a:latin typeface="Source Code Pro" pitchFamily="49" charset="0"/>
                <a:cs typeface="Courier New" pitchFamily="49" charset="0"/>
              </a:rPr>
              <a:t>: 5px;</a:t>
            </a:r>
          </a:p>
          <a:p>
            <a:pPr lvl="1">
              <a:buNone/>
            </a:pPr>
            <a:r>
              <a:rPr lang="it-IT" sz="1200" dirty="0" smtClean="0">
                <a:latin typeface="Source Code Pro" pitchFamily="49" charset="0"/>
                <a:cs typeface="Courier New" pitchFamily="49" charset="0"/>
              </a:rPr>
              <a:t>      </a:t>
            </a:r>
            <a:r>
              <a:rPr lang="it-IT" sz="1200" dirty="0" err="1" smtClean="0">
                <a:latin typeface="Source Code Pro" pitchFamily="49" charset="0"/>
                <a:cs typeface="Courier New" pitchFamily="49" charset="0"/>
              </a:rPr>
              <a:t>margin-bottom</a:t>
            </a:r>
            <a:r>
              <a:rPr lang="it-IT" sz="1200" dirty="0" smtClean="0">
                <a:latin typeface="Source Code Pro" pitchFamily="49" charset="0"/>
                <a:cs typeface="Courier New" pitchFamily="49" charset="0"/>
              </a:rPr>
              <a:t>: 10px;</a:t>
            </a:r>
          </a:p>
          <a:p>
            <a:pPr lvl="1">
              <a:buNone/>
            </a:pPr>
            <a:r>
              <a:rPr lang="it-IT" sz="1200" dirty="0" smtClean="0">
                <a:latin typeface="Source Code Pro" pitchFamily="49" charset="0"/>
                <a:cs typeface="Courier New" pitchFamily="49" charset="0"/>
              </a:rPr>
              <a:t>      </a:t>
            </a:r>
            <a:r>
              <a:rPr lang="it-IT" sz="1200" dirty="0" err="1" smtClean="0">
                <a:latin typeface="Source Code Pro" pitchFamily="49" charset="0"/>
                <a:cs typeface="Courier New" pitchFamily="49" charset="0"/>
              </a:rPr>
              <a:t>margin-left</a:t>
            </a:r>
            <a:r>
              <a:rPr lang="it-IT" sz="1200" dirty="0" smtClean="0">
                <a:latin typeface="Source Code Pro" pitchFamily="49" charset="0"/>
                <a:cs typeface="Courier New" pitchFamily="49" charset="0"/>
              </a:rPr>
              <a:t>: 5px;</a:t>
            </a:r>
          </a:p>
          <a:p>
            <a:pPr lvl="1">
              <a:buNone/>
            </a:pPr>
            <a:r>
              <a:rPr lang="it-IT" sz="1200" dirty="0" smtClean="0">
                <a:latin typeface="Source Code Pro" pitchFamily="49" charset="0"/>
                <a:cs typeface="Courier New" pitchFamily="49" charset="0"/>
              </a:rPr>
              <a:t>}</a:t>
            </a:r>
          </a:p>
          <a:p>
            <a:r>
              <a:rPr lang="it-IT" sz="1600" dirty="0" smtClean="0"/>
              <a:t>Sintassi abbreviata:</a:t>
            </a:r>
          </a:p>
          <a:p>
            <a:pPr lvl="1">
              <a:buNone/>
            </a:pPr>
            <a:r>
              <a:rPr lang="it-IT" sz="1200" dirty="0" err="1" smtClean="0">
                <a:latin typeface="Source Code Pro" pitchFamily="49" charset="0"/>
                <a:cs typeface="Courier New" pitchFamily="49" charset="0"/>
              </a:rPr>
              <a:t>div</a:t>
            </a:r>
            <a:r>
              <a:rPr lang="it-IT" sz="1200" dirty="0" smtClean="0">
                <a:latin typeface="Source Code Pro" pitchFamily="49" charset="0"/>
                <a:cs typeface="Courier New" pitchFamily="49" charset="0"/>
              </a:rPr>
              <a:t> {</a:t>
            </a:r>
            <a:r>
              <a:rPr lang="it-IT" sz="1200" dirty="0" err="1" smtClean="0">
                <a:latin typeface="Source Code Pro" pitchFamily="49" charset="0"/>
                <a:cs typeface="Courier New" pitchFamily="49" charset="0"/>
              </a:rPr>
              <a:t>margin</a:t>
            </a:r>
            <a:r>
              <a:rPr lang="it-IT" sz="1200" dirty="0" smtClean="0">
                <a:latin typeface="Source Code Pro" pitchFamily="49" charset="0"/>
                <a:cs typeface="Courier New" pitchFamily="49" charset="0"/>
              </a:rPr>
              <a:t>: 10px 5px 10px 5px;}</a:t>
            </a:r>
            <a:endParaRPr lang="it-IT" sz="1800" dirty="0" smtClean="0">
              <a:latin typeface="Source Code Pro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BOX MODEL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formule brevi:</a:t>
            </a:r>
          </a:p>
          <a:p>
            <a:pPr lvl="1"/>
            <a:r>
              <a:rPr lang="it-IT" b="1" dirty="0" err="1" smtClean="0">
                <a:latin typeface="+mj-lt"/>
              </a:rPr>
              <a:t>margin</a:t>
            </a:r>
            <a:r>
              <a:rPr lang="it-IT" b="1" dirty="0" smtClean="0">
                <a:latin typeface="+mj-lt"/>
              </a:rPr>
              <a:t>:</a:t>
            </a:r>
            <a:r>
              <a:rPr lang="it-IT" dirty="0" smtClean="0"/>
              <a:t> top right bottom left</a:t>
            </a:r>
          </a:p>
          <a:p>
            <a:pPr lvl="1"/>
            <a:r>
              <a:rPr lang="it-IT" dirty="0" err="1" smtClean="0">
                <a:latin typeface="+mj-lt"/>
              </a:rPr>
              <a:t>margin</a:t>
            </a:r>
            <a:r>
              <a:rPr lang="it-IT" dirty="0" smtClean="0">
                <a:latin typeface="+mj-lt"/>
              </a:rPr>
              <a:t>: </a:t>
            </a:r>
            <a:r>
              <a:rPr lang="it-IT" dirty="0" err="1" smtClean="0"/>
              <a:t>top&amp;bottom</a:t>
            </a:r>
            <a:r>
              <a:rPr lang="it-IT" dirty="0" smtClean="0"/>
              <a:t> </a:t>
            </a:r>
            <a:r>
              <a:rPr lang="it-IT" dirty="0" err="1" smtClean="0"/>
              <a:t>right&amp;left</a:t>
            </a:r>
            <a:r>
              <a:rPr lang="it-IT" dirty="0" smtClean="0">
                <a:latin typeface="+mj-lt"/>
              </a:rPr>
              <a:t> </a:t>
            </a:r>
          </a:p>
          <a:p>
            <a:pPr lvl="1"/>
            <a:r>
              <a:rPr lang="it-IT" dirty="0" err="1" smtClean="0">
                <a:latin typeface="+mj-lt"/>
              </a:rPr>
              <a:t>padding</a:t>
            </a:r>
            <a:r>
              <a:rPr lang="it-IT" dirty="0" smtClean="0">
                <a:latin typeface="+mj-lt"/>
              </a:rPr>
              <a:t>: </a:t>
            </a:r>
            <a:r>
              <a:rPr lang="it-IT" dirty="0" smtClean="0"/>
              <a:t>top right bottom left</a:t>
            </a:r>
          </a:p>
          <a:p>
            <a:pPr lvl="1"/>
            <a:r>
              <a:rPr lang="it-IT" dirty="0" err="1" smtClean="0">
                <a:latin typeface="+mj-lt"/>
              </a:rPr>
              <a:t>padding</a:t>
            </a:r>
            <a:r>
              <a:rPr lang="it-IT" dirty="0" smtClean="0">
                <a:latin typeface="+mj-lt"/>
              </a:rPr>
              <a:t>: </a:t>
            </a:r>
            <a:r>
              <a:rPr lang="it-IT" dirty="0" err="1" smtClean="0"/>
              <a:t>top&amp;bottom</a:t>
            </a:r>
            <a:r>
              <a:rPr lang="it-IT" dirty="0" smtClean="0"/>
              <a:t> </a:t>
            </a:r>
            <a:r>
              <a:rPr lang="it-IT" dirty="0" err="1" smtClean="0"/>
              <a:t>right&amp;left</a:t>
            </a:r>
            <a:r>
              <a:rPr lang="it-IT" dirty="0" smtClean="0"/>
              <a:t> </a:t>
            </a:r>
          </a:p>
          <a:p>
            <a:pPr lvl="1"/>
            <a:endParaRPr lang="it-IT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DIMENSIONI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395536" y="1560046"/>
          <a:ext cx="821925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3528392"/>
                <a:gridCol w="2674640"/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dirty="0" err="1" smtClean="0">
                          <a:solidFill>
                            <a:srgbClr val="FFFFFF"/>
                          </a:solidFill>
                          <a:latin typeface="+mj-lt"/>
                        </a:rPr>
                        <a:t>Prprietà</a:t>
                      </a:r>
                      <a:endParaRPr lang="it-IT" sz="1400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dirty="0" smtClean="0">
                          <a:solidFill>
                            <a:srgbClr val="FFFFFF"/>
                          </a:solidFill>
                          <a:latin typeface="+mj-lt"/>
                        </a:rPr>
                        <a:t>Descrizione</a:t>
                      </a:r>
                      <a:endParaRPr lang="it-IT" sz="1400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dirty="0" smtClean="0">
                          <a:solidFill>
                            <a:srgbClr val="FFFFFF"/>
                          </a:solidFill>
                          <a:latin typeface="+mj-lt"/>
                        </a:rPr>
                        <a:t>Valori</a:t>
                      </a:r>
                      <a:endParaRPr lang="it-IT" sz="1400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28575" marR="28575" marT="28575" marB="28575"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it-IT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height</a:t>
                      </a:r>
                    </a:p>
                  </a:txBody>
                  <a:tcPr marL="47625" marR="47625" marT="66675" marB="6667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latin typeface="+mn-lt"/>
                        </a:rPr>
                        <a:t>Sets the height of an element</a:t>
                      </a:r>
                    </a:p>
                  </a:txBody>
                  <a:tcPr marL="47625" marR="47625" marT="66675" marB="6667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400" dirty="0" smtClean="0">
                          <a:latin typeface="+mn-lt"/>
                        </a:rPr>
                        <a:t>auto, </a:t>
                      </a:r>
                      <a:r>
                        <a:rPr lang="it-IT" sz="1400" i="1" dirty="0" err="1" smtClean="0">
                          <a:latin typeface="+mn-lt"/>
                        </a:rPr>
                        <a:t>length</a:t>
                      </a:r>
                      <a:r>
                        <a:rPr lang="it-IT" sz="1400" i="1" dirty="0" smtClean="0">
                          <a:latin typeface="+mn-lt"/>
                        </a:rPr>
                        <a:t>, %, </a:t>
                      </a:r>
                      <a:r>
                        <a:rPr lang="it-IT" sz="1400" dirty="0" err="1" smtClean="0">
                          <a:latin typeface="+mn-lt"/>
                        </a:rPr>
                        <a:t>inherit</a:t>
                      </a:r>
                      <a:endParaRPr lang="it-IT" sz="1400" dirty="0">
                        <a:latin typeface="+mn-lt"/>
                      </a:endParaRPr>
                    </a:p>
                  </a:txBody>
                  <a:tcPr marL="47625" marR="47625" marT="66675" marB="66675"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it-IT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max-height</a:t>
                      </a:r>
                    </a:p>
                  </a:txBody>
                  <a:tcPr marL="47625" marR="47625" marT="66675" marB="6667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latin typeface="+mn-lt"/>
                        </a:rPr>
                        <a:t>Sets the maximum height of an element</a:t>
                      </a:r>
                    </a:p>
                  </a:txBody>
                  <a:tcPr marL="47625" marR="47625" marT="66675" marB="6667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400" dirty="0" smtClean="0">
                          <a:latin typeface="+mn-lt"/>
                        </a:rPr>
                        <a:t>auto, </a:t>
                      </a:r>
                      <a:r>
                        <a:rPr lang="it-IT" sz="1400" i="1" dirty="0" err="1" smtClean="0">
                          <a:latin typeface="+mn-lt"/>
                        </a:rPr>
                        <a:t>length</a:t>
                      </a:r>
                      <a:r>
                        <a:rPr lang="it-IT" sz="1400" i="1" dirty="0" smtClean="0">
                          <a:latin typeface="+mn-lt"/>
                        </a:rPr>
                        <a:t>, %, </a:t>
                      </a:r>
                      <a:r>
                        <a:rPr lang="it-IT" sz="1400" dirty="0" err="1" smtClean="0">
                          <a:latin typeface="+mn-lt"/>
                        </a:rPr>
                        <a:t>inherit</a:t>
                      </a:r>
                      <a:endParaRPr lang="it-IT" sz="1400" dirty="0">
                        <a:latin typeface="+mn-lt"/>
                      </a:endParaRPr>
                    </a:p>
                  </a:txBody>
                  <a:tcPr marL="47625" marR="47625" marT="66675" marB="66675"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it-IT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max-width</a:t>
                      </a:r>
                    </a:p>
                  </a:txBody>
                  <a:tcPr marL="47625" marR="47625" marT="66675" marB="6667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latin typeface="+mn-lt"/>
                        </a:rPr>
                        <a:t>Sets the maximum width of an element</a:t>
                      </a:r>
                    </a:p>
                  </a:txBody>
                  <a:tcPr marL="47625" marR="47625" marT="66675" marB="6667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400" dirty="0" smtClean="0">
                          <a:latin typeface="+mn-lt"/>
                        </a:rPr>
                        <a:t>auto, </a:t>
                      </a:r>
                      <a:r>
                        <a:rPr lang="it-IT" sz="1400" i="1" dirty="0" err="1" smtClean="0">
                          <a:latin typeface="+mn-lt"/>
                        </a:rPr>
                        <a:t>length</a:t>
                      </a:r>
                      <a:r>
                        <a:rPr lang="it-IT" sz="1400" i="1" dirty="0" smtClean="0">
                          <a:latin typeface="+mn-lt"/>
                        </a:rPr>
                        <a:t>, %, </a:t>
                      </a:r>
                      <a:r>
                        <a:rPr lang="it-IT" sz="1400" dirty="0" err="1" smtClean="0">
                          <a:latin typeface="+mn-lt"/>
                        </a:rPr>
                        <a:t>inherit</a:t>
                      </a:r>
                      <a:endParaRPr lang="it-IT" sz="1400" dirty="0">
                        <a:latin typeface="+mn-lt"/>
                      </a:endParaRPr>
                    </a:p>
                  </a:txBody>
                  <a:tcPr marL="47625" marR="47625" marT="66675" marB="66675"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it-IT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min-height</a:t>
                      </a:r>
                    </a:p>
                  </a:txBody>
                  <a:tcPr marL="47625" marR="47625" marT="66675" marB="6667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latin typeface="+mn-lt"/>
                        </a:rPr>
                        <a:t>Sets the minimum height of an element</a:t>
                      </a:r>
                    </a:p>
                  </a:txBody>
                  <a:tcPr marL="47625" marR="47625" marT="66675" marB="6667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400" dirty="0" smtClean="0">
                          <a:latin typeface="+mn-lt"/>
                        </a:rPr>
                        <a:t>auto, </a:t>
                      </a:r>
                      <a:r>
                        <a:rPr lang="it-IT" sz="1400" i="1" dirty="0" err="1" smtClean="0">
                          <a:latin typeface="+mn-lt"/>
                        </a:rPr>
                        <a:t>length</a:t>
                      </a:r>
                      <a:r>
                        <a:rPr lang="it-IT" sz="1400" i="1" dirty="0" smtClean="0">
                          <a:latin typeface="+mn-lt"/>
                        </a:rPr>
                        <a:t>, %, </a:t>
                      </a:r>
                      <a:r>
                        <a:rPr lang="it-IT" sz="1400" dirty="0" err="1" smtClean="0">
                          <a:latin typeface="+mn-lt"/>
                        </a:rPr>
                        <a:t>inherit</a:t>
                      </a:r>
                      <a:endParaRPr lang="it-IT" sz="1400" dirty="0">
                        <a:latin typeface="+mn-lt"/>
                      </a:endParaRPr>
                    </a:p>
                  </a:txBody>
                  <a:tcPr marL="47625" marR="47625" marT="66675" marB="66675"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it-IT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min-width</a:t>
                      </a:r>
                    </a:p>
                  </a:txBody>
                  <a:tcPr marL="47625" marR="47625" marT="66675" marB="6667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latin typeface="+mn-lt"/>
                        </a:rPr>
                        <a:t>Sets the minimum width of an element</a:t>
                      </a:r>
                    </a:p>
                  </a:txBody>
                  <a:tcPr marL="47625" marR="47625" marT="66675" marB="6667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400" dirty="0" smtClean="0">
                          <a:latin typeface="+mn-lt"/>
                        </a:rPr>
                        <a:t>auto, </a:t>
                      </a:r>
                      <a:r>
                        <a:rPr lang="it-IT" sz="1400" i="1" dirty="0" err="1" smtClean="0">
                          <a:latin typeface="+mn-lt"/>
                        </a:rPr>
                        <a:t>length</a:t>
                      </a:r>
                      <a:r>
                        <a:rPr lang="it-IT" sz="1400" i="1" dirty="0" smtClean="0">
                          <a:latin typeface="+mn-lt"/>
                        </a:rPr>
                        <a:t>, %, </a:t>
                      </a:r>
                      <a:r>
                        <a:rPr lang="it-IT" sz="1400" dirty="0" err="1" smtClean="0">
                          <a:latin typeface="+mn-lt"/>
                        </a:rPr>
                        <a:t>inherit</a:t>
                      </a:r>
                      <a:endParaRPr lang="it-IT" sz="1400" dirty="0">
                        <a:latin typeface="+mn-lt"/>
                      </a:endParaRPr>
                    </a:p>
                  </a:txBody>
                  <a:tcPr marL="47625" marR="47625" marT="66675" marB="66675"/>
                </a:tc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it-IT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width</a:t>
                      </a:r>
                    </a:p>
                  </a:txBody>
                  <a:tcPr marL="47625" marR="47625" marT="66675" marB="6667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latin typeface="+mn-lt"/>
                        </a:rPr>
                        <a:t>Sets the width of an element</a:t>
                      </a:r>
                    </a:p>
                  </a:txBody>
                  <a:tcPr marL="47625" marR="47625" marT="66675" marB="6667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400" dirty="0" smtClean="0">
                          <a:latin typeface="+mn-lt"/>
                        </a:rPr>
                        <a:t>auto, </a:t>
                      </a:r>
                      <a:r>
                        <a:rPr lang="it-IT" sz="1400" i="1" dirty="0" err="1" smtClean="0">
                          <a:latin typeface="+mn-lt"/>
                        </a:rPr>
                        <a:t>length</a:t>
                      </a:r>
                      <a:r>
                        <a:rPr lang="it-IT" sz="1400" i="1" dirty="0" smtClean="0">
                          <a:latin typeface="+mn-lt"/>
                        </a:rPr>
                        <a:t>, %, </a:t>
                      </a:r>
                      <a:r>
                        <a:rPr lang="it-IT" sz="1400" dirty="0" err="1" smtClean="0">
                          <a:latin typeface="+mn-lt"/>
                        </a:rPr>
                        <a:t>inherit</a:t>
                      </a:r>
                      <a:endParaRPr lang="it-IT" sz="1400" dirty="0">
                        <a:latin typeface="+mn-lt"/>
                      </a:endParaRPr>
                    </a:p>
                  </a:txBody>
                  <a:tcPr marL="47625" marR="47625" marT="66675" marB="6667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ALTRE PROPRIETÀ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395536" y="1226234"/>
          <a:ext cx="8219256" cy="3630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3528392"/>
                <a:gridCol w="2674640"/>
              </a:tblGrid>
              <a:tr h="344326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dirty="0" smtClean="0">
                          <a:solidFill>
                            <a:srgbClr val="FFFFFF"/>
                          </a:solidFill>
                          <a:latin typeface="+mj-lt"/>
                        </a:rPr>
                        <a:t>Proprietà</a:t>
                      </a:r>
                      <a:endParaRPr lang="it-IT" sz="1400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dirty="0" smtClean="0">
                          <a:solidFill>
                            <a:srgbClr val="FFFFFF"/>
                          </a:solidFill>
                          <a:latin typeface="+mj-lt"/>
                        </a:rPr>
                        <a:t>Descrizione</a:t>
                      </a:r>
                      <a:endParaRPr lang="it-IT" sz="1400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dirty="0" smtClean="0">
                          <a:solidFill>
                            <a:srgbClr val="FFFFFF"/>
                          </a:solidFill>
                          <a:latin typeface="+mj-lt"/>
                        </a:rPr>
                        <a:t>Valori</a:t>
                      </a:r>
                      <a:endParaRPr lang="it-IT" sz="1400" dirty="0">
                        <a:solidFill>
                          <a:srgbClr val="FFFFFF"/>
                        </a:solidFill>
                        <a:latin typeface="+mj-lt"/>
                      </a:endParaRPr>
                    </a:p>
                  </a:txBody>
                  <a:tcPr marL="28575" marR="28575" marT="28575" marB="28575"/>
                </a:tc>
              </a:tr>
              <a:tr h="344326">
                <a:tc>
                  <a:txBody>
                    <a:bodyPr/>
                    <a:lstStyle/>
                    <a:p>
                      <a:pPr fontAlgn="t"/>
                      <a:r>
                        <a:rPr lang="it-IT" sz="1000" dirty="0">
                          <a:solidFill>
                            <a:srgbClr val="000000"/>
                          </a:solidFill>
                          <a:latin typeface="verdana"/>
                        </a:rPr>
                        <a:t>bottom</a:t>
                      </a:r>
                      <a:endParaRPr lang="it-IT" sz="1000" dirty="0">
                        <a:latin typeface="verdana"/>
                      </a:endParaRPr>
                    </a:p>
                  </a:txBody>
                  <a:tcPr marL="47625" marR="47625" marT="66675" marB="6667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 err="1" smtClean="0">
                          <a:latin typeface="verdana"/>
                        </a:rPr>
                        <a:t>Fissa</a:t>
                      </a:r>
                      <a:r>
                        <a:rPr lang="en-US" sz="1000" dirty="0" smtClean="0">
                          <a:latin typeface="verdana"/>
                        </a:rPr>
                        <a:t> </a:t>
                      </a:r>
                      <a:r>
                        <a:rPr lang="en-US" sz="1000" dirty="0" smtClean="0">
                          <a:latin typeface="verdana"/>
                        </a:rPr>
                        <a:t>la </a:t>
                      </a:r>
                      <a:r>
                        <a:rPr lang="en-US" sz="1000" dirty="0" err="1" smtClean="0">
                          <a:latin typeface="verdana"/>
                        </a:rPr>
                        <a:t>posizione</a:t>
                      </a:r>
                      <a:r>
                        <a:rPr lang="en-US" sz="1000" dirty="0" smtClean="0">
                          <a:latin typeface="verdana"/>
                        </a:rPr>
                        <a:t> </a:t>
                      </a:r>
                      <a:r>
                        <a:rPr lang="en-US" sz="1000" dirty="0" err="1" smtClean="0">
                          <a:latin typeface="verdana"/>
                        </a:rPr>
                        <a:t>inferiore</a:t>
                      </a:r>
                      <a:r>
                        <a:rPr lang="en-US" sz="1000" dirty="0" smtClean="0">
                          <a:latin typeface="verdana"/>
                        </a:rPr>
                        <a:t> di </a:t>
                      </a:r>
                      <a:r>
                        <a:rPr lang="en-US" sz="1000" dirty="0" smtClean="0">
                          <a:latin typeface="verdana"/>
                        </a:rPr>
                        <a:t>un </a:t>
                      </a:r>
                      <a:r>
                        <a:rPr lang="en-US" sz="1000" dirty="0" err="1" smtClean="0">
                          <a:latin typeface="verdana"/>
                        </a:rPr>
                        <a:t>blocco</a:t>
                      </a:r>
                      <a:r>
                        <a:rPr lang="en-US" sz="1000" dirty="0" smtClean="0">
                          <a:latin typeface="verdana"/>
                        </a:rPr>
                        <a:t> </a:t>
                      </a:r>
                      <a:r>
                        <a:rPr lang="en-US" sz="1000" dirty="0" err="1" smtClean="0">
                          <a:latin typeface="verdana"/>
                        </a:rPr>
                        <a:t>posizionato</a:t>
                      </a:r>
                      <a:endParaRPr lang="en-US" sz="1000" dirty="0">
                        <a:latin typeface="verdana"/>
                      </a:endParaRPr>
                    </a:p>
                  </a:txBody>
                  <a:tcPr marL="47625" marR="47625" marT="66675" marB="6667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000" dirty="0" smtClean="0">
                          <a:solidFill>
                            <a:srgbClr val="FF0000"/>
                          </a:solidFill>
                          <a:latin typeface="verdana"/>
                        </a:rPr>
                        <a:t>auto</a:t>
                      </a:r>
                      <a:r>
                        <a:rPr lang="it-IT" sz="1000" dirty="0" smtClean="0">
                          <a:latin typeface="verdana"/>
                        </a:rPr>
                        <a:t>, </a:t>
                      </a:r>
                      <a:r>
                        <a:rPr lang="it-IT" sz="1000" i="1" dirty="0" err="1" smtClean="0">
                          <a:latin typeface="verdana"/>
                        </a:rPr>
                        <a:t>length</a:t>
                      </a:r>
                      <a:r>
                        <a:rPr lang="it-IT" sz="1000" i="1" dirty="0" smtClean="0">
                          <a:latin typeface="verdana"/>
                        </a:rPr>
                        <a:t>, %,</a:t>
                      </a:r>
                      <a:r>
                        <a:rPr lang="it-IT" sz="1000" i="1" baseline="0" dirty="0" smtClean="0">
                          <a:latin typeface="verdana"/>
                        </a:rPr>
                        <a:t> </a:t>
                      </a:r>
                      <a:r>
                        <a:rPr lang="it-IT" sz="1000" dirty="0" err="1" smtClean="0">
                          <a:latin typeface="verdana"/>
                        </a:rPr>
                        <a:t>inherit</a:t>
                      </a:r>
                      <a:endParaRPr lang="it-IT" sz="1000" dirty="0">
                        <a:latin typeface="verdana"/>
                      </a:endParaRPr>
                    </a:p>
                  </a:txBody>
                  <a:tcPr marL="47625" marR="47625" marT="66675" marB="66675"/>
                </a:tc>
              </a:tr>
              <a:tr h="344326">
                <a:tc>
                  <a:txBody>
                    <a:bodyPr/>
                    <a:lstStyle/>
                    <a:p>
                      <a:pPr fontAlgn="t"/>
                      <a:r>
                        <a:rPr lang="it-IT" sz="1000" dirty="0">
                          <a:solidFill>
                            <a:srgbClr val="000000"/>
                          </a:solidFill>
                          <a:latin typeface="verdana"/>
                        </a:rPr>
                        <a:t>clip</a:t>
                      </a:r>
                      <a:endParaRPr lang="it-IT" sz="1000" dirty="0">
                        <a:latin typeface="verdana"/>
                      </a:endParaRPr>
                    </a:p>
                  </a:txBody>
                  <a:tcPr marL="47625" marR="47625" marT="66675" marB="6667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000" dirty="0" smtClean="0">
                          <a:latin typeface="verdana"/>
                        </a:rPr>
                        <a:t>Definisce il </a:t>
                      </a:r>
                      <a:r>
                        <a:rPr lang="it-IT" sz="1000" dirty="0" err="1" smtClean="0">
                          <a:latin typeface="verdana"/>
                        </a:rPr>
                        <a:t>reattangolo</a:t>
                      </a:r>
                      <a:r>
                        <a:rPr lang="it-IT" sz="1000" dirty="0" smtClean="0">
                          <a:latin typeface="verdana"/>
                        </a:rPr>
                        <a:t> visibile di un </a:t>
                      </a:r>
                      <a:r>
                        <a:rPr lang="it-IT" sz="1000" dirty="0" smtClean="0">
                          <a:latin typeface="verdana"/>
                        </a:rPr>
                        <a:t>elemento posizionato in modo assoluto</a:t>
                      </a:r>
                      <a:endParaRPr lang="en-US" sz="1000" dirty="0">
                        <a:latin typeface="verdana"/>
                      </a:endParaRPr>
                    </a:p>
                  </a:txBody>
                  <a:tcPr marL="47625" marR="47625" marT="66675" marB="6667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000" i="1" dirty="0" err="1" smtClean="0">
                          <a:latin typeface="verdana"/>
                        </a:rPr>
                        <a:t>rect</a:t>
                      </a:r>
                      <a:r>
                        <a:rPr lang="it-IT" sz="1000" i="1" dirty="0" smtClean="0">
                          <a:latin typeface="verdana"/>
                        </a:rPr>
                        <a:t>(alto,</a:t>
                      </a:r>
                      <a:r>
                        <a:rPr lang="it-IT" sz="1000" i="1" baseline="0" dirty="0" smtClean="0">
                          <a:latin typeface="verdana"/>
                        </a:rPr>
                        <a:t> destra, basso, sinistra)</a:t>
                      </a:r>
                      <a:r>
                        <a:rPr lang="it-IT" sz="1000" i="1" dirty="0" smtClean="0">
                          <a:latin typeface="verdana"/>
                        </a:rPr>
                        <a:t>, </a:t>
                      </a:r>
                      <a:r>
                        <a:rPr lang="it-IT" sz="1000" dirty="0" smtClean="0">
                          <a:solidFill>
                            <a:srgbClr val="FF0000"/>
                          </a:solidFill>
                          <a:latin typeface="verdana"/>
                        </a:rPr>
                        <a:t>auto</a:t>
                      </a:r>
                      <a:r>
                        <a:rPr lang="it-IT" sz="1000" dirty="0" smtClean="0">
                          <a:latin typeface="verdana"/>
                        </a:rPr>
                        <a:t>, </a:t>
                      </a:r>
                      <a:r>
                        <a:rPr lang="it-IT" sz="1000" dirty="0" err="1" smtClean="0">
                          <a:latin typeface="verdana"/>
                        </a:rPr>
                        <a:t>inherit</a:t>
                      </a:r>
                      <a:endParaRPr lang="it-IT" sz="1000" dirty="0">
                        <a:latin typeface="verdana"/>
                      </a:endParaRPr>
                    </a:p>
                  </a:txBody>
                  <a:tcPr marL="47625" marR="47625" marT="66675" marB="66675"/>
                </a:tc>
              </a:tr>
              <a:tr h="344326">
                <a:tc>
                  <a:txBody>
                    <a:bodyPr/>
                    <a:lstStyle/>
                    <a:p>
                      <a:pPr fontAlgn="t"/>
                      <a:r>
                        <a:rPr lang="it-IT" sz="1000" dirty="0">
                          <a:solidFill>
                            <a:srgbClr val="000000"/>
                          </a:solidFill>
                          <a:latin typeface="verdana"/>
                        </a:rPr>
                        <a:t>cursor</a:t>
                      </a:r>
                      <a:endParaRPr lang="it-IT" sz="1000" dirty="0">
                        <a:latin typeface="verdana"/>
                      </a:endParaRPr>
                    </a:p>
                  </a:txBody>
                  <a:tcPr marL="47625" marR="47625" marT="66675" marB="6667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000" dirty="0" smtClean="0">
                          <a:latin typeface="verdana"/>
                        </a:rPr>
                        <a:t>Specifica il tipo di cursore da visualizzare</a:t>
                      </a:r>
                      <a:endParaRPr lang="en-US" sz="1000" dirty="0">
                        <a:latin typeface="verdana"/>
                      </a:endParaRPr>
                    </a:p>
                  </a:txBody>
                  <a:tcPr marL="47625" marR="47625" marT="66675" marB="6667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000" i="1" dirty="0" smtClean="0">
                          <a:latin typeface="verdana"/>
                        </a:rPr>
                        <a:t>url</a:t>
                      </a:r>
                      <a:r>
                        <a:rPr lang="it-IT" sz="1000" i="0" baseline="0" dirty="0" smtClean="0">
                          <a:latin typeface="verdana"/>
                        </a:rPr>
                        <a:t> o uno dei nomi riservati</a:t>
                      </a:r>
                      <a:endParaRPr lang="it-IT" sz="1000" dirty="0">
                        <a:latin typeface="verdana"/>
                      </a:endParaRPr>
                    </a:p>
                  </a:txBody>
                  <a:tcPr marL="47625" marR="47625" marT="66675" marB="66675"/>
                </a:tc>
              </a:tr>
              <a:tr h="344326">
                <a:tc>
                  <a:txBody>
                    <a:bodyPr/>
                    <a:lstStyle/>
                    <a:p>
                      <a:pPr fontAlgn="t"/>
                      <a:r>
                        <a:rPr lang="it-IT" sz="1000" dirty="0">
                          <a:solidFill>
                            <a:srgbClr val="000000"/>
                          </a:solidFill>
                          <a:latin typeface="verdana"/>
                        </a:rPr>
                        <a:t>left</a:t>
                      </a:r>
                      <a:endParaRPr lang="it-IT" sz="1000" dirty="0">
                        <a:latin typeface="verdana"/>
                      </a:endParaRPr>
                    </a:p>
                  </a:txBody>
                  <a:tcPr marL="47625" marR="47625" marT="66675" marB="6667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 err="1" smtClean="0">
                          <a:latin typeface="verdana"/>
                        </a:rPr>
                        <a:t>Fissa</a:t>
                      </a:r>
                      <a:r>
                        <a:rPr lang="en-US" sz="1000" dirty="0" smtClean="0">
                          <a:latin typeface="verdana"/>
                        </a:rPr>
                        <a:t> </a:t>
                      </a:r>
                      <a:r>
                        <a:rPr lang="en-US" sz="1000" dirty="0" err="1" smtClean="0">
                          <a:latin typeface="verdana"/>
                        </a:rPr>
                        <a:t>il</a:t>
                      </a:r>
                      <a:r>
                        <a:rPr lang="en-US" sz="1000" dirty="0" smtClean="0">
                          <a:latin typeface="verdana"/>
                        </a:rPr>
                        <a:t> </a:t>
                      </a:r>
                      <a:r>
                        <a:rPr lang="en-US" sz="1000" dirty="0" err="1" smtClean="0">
                          <a:latin typeface="verdana"/>
                        </a:rPr>
                        <a:t>margine</a:t>
                      </a:r>
                      <a:r>
                        <a:rPr lang="en-US" sz="1000" dirty="0" smtClean="0">
                          <a:latin typeface="verdana"/>
                        </a:rPr>
                        <a:t> </a:t>
                      </a:r>
                      <a:r>
                        <a:rPr lang="en-US" sz="1000" dirty="0" err="1" smtClean="0">
                          <a:latin typeface="verdana"/>
                        </a:rPr>
                        <a:t>sinistro</a:t>
                      </a:r>
                      <a:r>
                        <a:rPr lang="en-US" sz="1000" dirty="0" smtClean="0">
                          <a:latin typeface="verdana"/>
                        </a:rPr>
                        <a:t> di un </a:t>
                      </a:r>
                      <a:r>
                        <a:rPr lang="en-US" sz="1000" dirty="0" err="1" smtClean="0">
                          <a:latin typeface="verdana"/>
                        </a:rPr>
                        <a:t>blocco</a:t>
                      </a:r>
                      <a:r>
                        <a:rPr lang="en-US" sz="1000" dirty="0" smtClean="0">
                          <a:latin typeface="verdana"/>
                        </a:rPr>
                        <a:t> </a:t>
                      </a:r>
                      <a:r>
                        <a:rPr lang="en-US" sz="1000" dirty="0" err="1" smtClean="0">
                          <a:latin typeface="verdana"/>
                        </a:rPr>
                        <a:t>posizionato</a:t>
                      </a:r>
                      <a:endParaRPr lang="en-US" sz="1000" dirty="0">
                        <a:latin typeface="verdana"/>
                      </a:endParaRPr>
                    </a:p>
                  </a:txBody>
                  <a:tcPr marL="47625" marR="47625" marT="66675" marB="6667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000" dirty="0" smtClean="0">
                          <a:solidFill>
                            <a:srgbClr val="FF0000"/>
                          </a:solidFill>
                          <a:latin typeface="verdana"/>
                        </a:rPr>
                        <a:t>auto</a:t>
                      </a:r>
                      <a:r>
                        <a:rPr lang="it-IT" sz="1000" dirty="0" smtClean="0">
                          <a:latin typeface="verdana"/>
                        </a:rPr>
                        <a:t>, </a:t>
                      </a:r>
                      <a:r>
                        <a:rPr lang="it-IT" sz="1000" i="1" dirty="0" err="1" smtClean="0">
                          <a:latin typeface="verdana"/>
                        </a:rPr>
                        <a:t>length</a:t>
                      </a:r>
                      <a:r>
                        <a:rPr lang="it-IT" sz="1000" i="1" dirty="0" smtClean="0">
                          <a:latin typeface="verdana"/>
                        </a:rPr>
                        <a:t>, %,</a:t>
                      </a:r>
                      <a:r>
                        <a:rPr lang="it-IT" sz="1000" i="1" baseline="0" dirty="0" smtClean="0">
                          <a:latin typeface="verdana"/>
                        </a:rPr>
                        <a:t> </a:t>
                      </a:r>
                      <a:r>
                        <a:rPr lang="it-IT" sz="1000" dirty="0" err="1" smtClean="0">
                          <a:latin typeface="verdana"/>
                        </a:rPr>
                        <a:t>inherit</a:t>
                      </a:r>
                      <a:endParaRPr lang="it-IT" sz="1000" dirty="0">
                        <a:latin typeface="verdana"/>
                      </a:endParaRPr>
                    </a:p>
                  </a:txBody>
                  <a:tcPr marL="47625" marR="47625" marT="66675" marB="66675"/>
                </a:tc>
              </a:tr>
              <a:tr h="406823">
                <a:tc>
                  <a:txBody>
                    <a:bodyPr/>
                    <a:lstStyle/>
                    <a:p>
                      <a:pPr fontAlgn="t"/>
                      <a:r>
                        <a:rPr lang="it-IT" sz="1000" dirty="0">
                          <a:solidFill>
                            <a:srgbClr val="000000"/>
                          </a:solidFill>
                          <a:latin typeface="verdana"/>
                        </a:rPr>
                        <a:t>overflow</a:t>
                      </a:r>
                      <a:r>
                        <a:rPr lang="it-IT" sz="1000" dirty="0">
                          <a:latin typeface="verdana"/>
                        </a:rPr>
                        <a:t/>
                      </a:r>
                      <a:br>
                        <a:rPr lang="it-IT" sz="1000" dirty="0">
                          <a:latin typeface="verdana"/>
                        </a:rPr>
                      </a:br>
                      <a:endParaRPr lang="it-IT" sz="1000" dirty="0">
                        <a:latin typeface="verdana"/>
                      </a:endParaRPr>
                    </a:p>
                  </a:txBody>
                  <a:tcPr marL="47625" marR="47625" marT="66675" marB="6667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000" dirty="0" smtClean="0">
                          <a:latin typeface="verdana"/>
                        </a:rPr>
                        <a:t>Specifica che cosa accade se il contenuto</a:t>
                      </a:r>
                      <a:r>
                        <a:rPr lang="it-IT" sz="1000" baseline="0" dirty="0" smtClean="0">
                          <a:latin typeface="verdana"/>
                        </a:rPr>
                        <a:t> supera le dimensioni</a:t>
                      </a:r>
                      <a:r>
                        <a:rPr lang="it-IT" sz="1000" dirty="0" smtClean="0">
                          <a:latin typeface="verdana"/>
                        </a:rPr>
                        <a:t> di un elemento</a:t>
                      </a:r>
                      <a:endParaRPr lang="en-US" sz="1000" dirty="0">
                        <a:latin typeface="verdana"/>
                      </a:endParaRPr>
                    </a:p>
                  </a:txBody>
                  <a:tcPr marL="47625" marR="47625" marT="66675" marB="6667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 smtClean="0">
                          <a:solidFill>
                            <a:srgbClr val="FF0000"/>
                          </a:solidFill>
                          <a:latin typeface="verdana"/>
                        </a:rPr>
                        <a:t>auto</a:t>
                      </a:r>
                      <a:r>
                        <a:rPr lang="en-US" sz="1000" dirty="0" smtClean="0">
                          <a:latin typeface="verdana"/>
                        </a:rPr>
                        <a:t>, hidden, scroll,</a:t>
                      </a:r>
                      <a:r>
                        <a:rPr lang="en-US" sz="1000" baseline="0" dirty="0" smtClean="0">
                          <a:latin typeface="verdana"/>
                        </a:rPr>
                        <a:t> </a:t>
                      </a:r>
                      <a:r>
                        <a:rPr lang="en-US" sz="1000" dirty="0" smtClean="0">
                          <a:latin typeface="verdana"/>
                        </a:rPr>
                        <a:t>visible, inherit</a:t>
                      </a:r>
                      <a:endParaRPr lang="en-US" sz="1000" dirty="0">
                        <a:latin typeface="verdana"/>
                      </a:endParaRPr>
                    </a:p>
                  </a:txBody>
                  <a:tcPr marL="47625" marR="47625" marT="66675" marB="66675"/>
                </a:tc>
              </a:tr>
              <a:tr h="344326">
                <a:tc>
                  <a:txBody>
                    <a:bodyPr/>
                    <a:lstStyle/>
                    <a:p>
                      <a:pPr fontAlgn="t"/>
                      <a:r>
                        <a:rPr lang="it-IT" sz="1000" dirty="0">
                          <a:solidFill>
                            <a:srgbClr val="000000"/>
                          </a:solidFill>
                          <a:latin typeface="verdana"/>
                        </a:rPr>
                        <a:t>position</a:t>
                      </a:r>
                      <a:endParaRPr lang="it-IT" sz="1000" dirty="0">
                        <a:latin typeface="verdana"/>
                      </a:endParaRPr>
                    </a:p>
                  </a:txBody>
                  <a:tcPr marL="47625" marR="47625" marT="66675" marB="6667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000" dirty="0" smtClean="0">
                          <a:latin typeface="verdana"/>
                        </a:rPr>
                        <a:t>Specifica il tipo di posizionamento di un elemento</a:t>
                      </a:r>
                      <a:endParaRPr lang="en-US" sz="1000" dirty="0">
                        <a:latin typeface="verdana"/>
                      </a:endParaRPr>
                    </a:p>
                  </a:txBody>
                  <a:tcPr marL="47625" marR="47625" marT="66675" marB="6667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 smtClean="0">
                          <a:latin typeface="verdana"/>
                        </a:rPr>
                        <a:t>absolute, fixed, relative, static, inherit</a:t>
                      </a:r>
                      <a:endParaRPr lang="en-US" sz="1000" dirty="0">
                        <a:latin typeface="verdana"/>
                      </a:endParaRPr>
                    </a:p>
                  </a:txBody>
                  <a:tcPr marL="47625" marR="47625" marT="66675" marB="66675"/>
                </a:tc>
              </a:tr>
              <a:tr h="344326">
                <a:tc>
                  <a:txBody>
                    <a:bodyPr/>
                    <a:lstStyle/>
                    <a:p>
                      <a:pPr fontAlgn="t"/>
                      <a:r>
                        <a:rPr lang="it-IT" sz="1000" dirty="0" smtClean="0">
                          <a:solidFill>
                            <a:srgbClr val="000000"/>
                          </a:solidFill>
                          <a:latin typeface="verdana"/>
                        </a:rPr>
                        <a:t>right</a:t>
                      </a:r>
                      <a:endParaRPr lang="it-IT" sz="1000" dirty="0">
                        <a:latin typeface="verdana"/>
                      </a:endParaRPr>
                    </a:p>
                  </a:txBody>
                  <a:tcPr marL="47625" marR="47625" marT="66675" marB="6667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 err="1" smtClean="0">
                          <a:latin typeface="verdana"/>
                        </a:rPr>
                        <a:t>Fissa</a:t>
                      </a:r>
                      <a:r>
                        <a:rPr lang="en-US" sz="1000" dirty="0" smtClean="0">
                          <a:latin typeface="verdana"/>
                        </a:rPr>
                        <a:t> </a:t>
                      </a:r>
                      <a:r>
                        <a:rPr lang="en-US" sz="1000" dirty="0" err="1" smtClean="0">
                          <a:latin typeface="verdana"/>
                        </a:rPr>
                        <a:t>il</a:t>
                      </a:r>
                      <a:r>
                        <a:rPr lang="en-US" sz="1000" dirty="0" smtClean="0">
                          <a:latin typeface="verdana"/>
                        </a:rPr>
                        <a:t> </a:t>
                      </a:r>
                      <a:r>
                        <a:rPr lang="en-US" sz="1000" dirty="0" err="1" smtClean="0">
                          <a:latin typeface="verdana"/>
                        </a:rPr>
                        <a:t>margine</a:t>
                      </a:r>
                      <a:r>
                        <a:rPr lang="en-US" sz="1000" dirty="0" smtClean="0">
                          <a:latin typeface="verdana"/>
                        </a:rPr>
                        <a:t> </a:t>
                      </a:r>
                      <a:r>
                        <a:rPr lang="en-US" sz="1000" dirty="0" err="1" smtClean="0">
                          <a:latin typeface="verdana"/>
                        </a:rPr>
                        <a:t>destro</a:t>
                      </a:r>
                      <a:r>
                        <a:rPr lang="en-US" sz="1000" dirty="0" smtClean="0">
                          <a:latin typeface="verdana"/>
                        </a:rPr>
                        <a:t> di un </a:t>
                      </a:r>
                      <a:r>
                        <a:rPr lang="en-US" sz="1000" dirty="0" err="1" smtClean="0">
                          <a:latin typeface="verdana"/>
                        </a:rPr>
                        <a:t>blocco</a:t>
                      </a:r>
                      <a:r>
                        <a:rPr lang="en-US" sz="1000" dirty="0" smtClean="0">
                          <a:latin typeface="verdana"/>
                        </a:rPr>
                        <a:t> </a:t>
                      </a:r>
                      <a:r>
                        <a:rPr lang="en-US" sz="1000" dirty="0" err="1" smtClean="0">
                          <a:latin typeface="verdana"/>
                        </a:rPr>
                        <a:t>posizionato</a:t>
                      </a:r>
                      <a:endParaRPr lang="en-US" sz="1000" dirty="0">
                        <a:latin typeface="verdana"/>
                      </a:endParaRPr>
                    </a:p>
                  </a:txBody>
                  <a:tcPr marL="47625" marR="47625" marT="66675" marB="6667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000" dirty="0" smtClean="0">
                          <a:latin typeface="verdana"/>
                        </a:rPr>
                        <a:t>auto, </a:t>
                      </a:r>
                      <a:r>
                        <a:rPr lang="it-IT" sz="1000" i="1" dirty="0" err="1" smtClean="0">
                          <a:latin typeface="verdana"/>
                        </a:rPr>
                        <a:t>length</a:t>
                      </a:r>
                      <a:r>
                        <a:rPr lang="it-IT" sz="1000" i="1" dirty="0" smtClean="0">
                          <a:latin typeface="verdana"/>
                        </a:rPr>
                        <a:t>, %,</a:t>
                      </a:r>
                      <a:r>
                        <a:rPr lang="it-IT" sz="1000" i="1" baseline="0" dirty="0" smtClean="0">
                          <a:latin typeface="verdana"/>
                        </a:rPr>
                        <a:t> </a:t>
                      </a:r>
                      <a:r>
                        <a:rPr lang="it-IT" sz="1000" dirty="0" err="1" smtClean="0">
                          <a:latin typeface="verdana"/>
                        </a:rPr>
                        <a:t>inherit</a:t>
                      </a:r>
                      <a:endParaRPr lang="it-IT" sz="1000" dirty="0">
                        <a:latin typeface="verdana"/>
                      </a:endParaRPr>
                    </a:p>
                  </a:txBody>
                  <a:tcPr marL="47625" marR="47625" marT="66675" marB="66675"/>
                </a:tc>
              </a:tr>
              <a:tr h="344326">
                <a:tc>
                  <a:txBody>
                    <a:bodyPr/>
                    <a:lstStyle/>
                    <a:p>
                      <a:pPr fontAlgn="t"/>
                      <a:r>
                        <a:rPr lang="it-IT" sz="1000" dirty="0" smtClean="0">
                          <a:solidFill>
                            <a:srgbClr val="000000"/>
                          </a:solidFill>
                          <a:latin typeface="verdana"/>
                        </a:rPr>
                        <a:t>top</a:t>
                      </a:r>
                      <a:endParaRPr lang="it-IT" sz="1000" dirty="0">
                        <a:latin typeface="verdana"/>
                      </a:endParaRPr>
                    </a:p>
                  </a:txBody>
                  <a:tcPr marL="47625" marR="47625" marT="66675" marB="6667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 err="1" smtClean="0">
                          <a:latin typeface="verdana"/>
                        </a:rPr>
                        <a:t>Fissa</a:t>
                      </a:r>
                      <a:r>
                        <a:rPr lang="en-US" sz="1000" dirty="0" smtClean="0">
                          <a:latin typeface="verdana"/>
                        </a:rPr>
                        <a:t> </a:t>
                      </a:r>
                      <a:r>
                        <a:rPr lang="en-US" sz="1000" dirty="0" err="1" smtClean="0">
                          <a:latin typeface="verdana"/>
                        </a:rPr>
                        <a:t>il</a:t>
                      </a:r>
                      <a:r>
                        <a:rPr lang="en-US" sz="1000" dirty="0" smtClean="0">
                          <a:latin typeface="verdana"/>
                        </a:rPr>
                        <a:t> </a:t>
                      </a:r>
                      <a:r>
                        <a:rPr lang="en-US" sz="1000" dirty="0" err="1" smtClean="0">
                          <a:latin typeface="verdana"/>
                        </a:rPr>
                        <a:t>margine</a:t>
                      </a:r>
                      <a:r>
                        <a:rPr lang="en-US" sz="1000" dirty="0" smtClean="0">
                          <a:latin typeface="verdana"/>
                        </a:rPr>
                        <a:t> </a:t>
                      </a:r>
                      <a:r>
                        <a:rPr lang="en-US" sz="1000" dirty="0" err="1" smtClean="0">
                          <a:latin typeface="verdana"/>
                        </a:rPr>
                        <a:t>superiore</a:t>
                      </a:r>
                      <a:r>
                        <a:rPr lang="en-US" sz="1000" dirty="0" smtClean="0">
                          <a:latin typeface="verdana"/>
                        </a:rPr>
                        <a:t> di un </a:t>
                      </a:r>
                      <a:r>
                        <a:rPr lang="en-US" sz="1000" dirty="0" err="1" smtClean="0">
                          <a:latin typeface="verdana"/>
                        </a:rPr>
                        <a:t>blocco</a:t>
                      </a:r>
                      <a:r>
                        <a:rPr lang="en-US" sz="1000" dirty="0" smtClean="0">
                          <a:latin typeface="verdana"/>
                        </a:rPr>
                        <a:t> </a:t>
                      </a:r>
                      <a:r>
                        <a:rPr lang="en-US" sz="1000" dirty="0" err="1" smtClean="0">
                          <a:latin typeface="verdana"/>
                        </a:rPr>
                        <a:t>posizionato</a:t>
                      </a:r>
                      <a:endParaRPr lang="en-US" sz="1000" dirty="0">
                        <a:latin typeface="verdana"/>
                      </a:endParaRPr>
                    </a:p>
                  </a:txBody>
                  <a:tcPr marL="47625" marR="47625" marT="66675" marB="6667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000" dirty="0" smtClean="0">
                          <a:latin typeface="verdana"/>
                        </a:rPr>
                        <a:t>auto, </a:t>
                      </a:r>
                      <a:r>
                        <a:rPr lang="it-IT" sz="1000" i="1" dirty="0" err="1" smtClean="0">
                          <a:latin typeface="verdana"/>
                        </a:rPr>
                        <a:t>length</a:t>
                      </a:r>
                      <a:r>
                        <a:rPr lang="it-IT" sz="1000" i="1" dirty="0" smtClean="0">
                          <a:latin typeface="verdana"/>
                        </a:rPr>
                        <a:t>, %,</a:t>
                      </a:r>
                      <a:r>
                        <a:rPr lang="it-IT" sz="1000" i="1" baseline="0" dirty="0" smtClean="0">
                          <a:latin typeface="verdana"/>
                        </a:rPr>
                        <a:t> </a:t>
                      </a:r>
                      <a:r>
                        <a:rPr lang="it-IT" sz="1000" dirty="0" err="1" smtClean="0">
                          <a:latin typeface="verdana"/>
                        </a:rPr>
                        <a:t>inherit</a:t>
                      </a:r>
                      <a:endParaRPr lang="it-IT" sz="1000" dirty="0">
                        <a:latin typeface="verdana"/>
                      </a:endParaRPr>
                    </a:p>
                  </a:txBody>
                  <a:tcPr marL="47625" marR="47625" marT="66675" marB="66675"/>
                </a:tc>
              </a:tr>
              <a:tr h="344326">
                <a:tc>
                  <a:txBody>
                    <a:bodyPr/>
                    <a:lstStyle/>
                    <a:p>
                      <a:pPr fontAlgn="t"/>
                      <a:r>
                        <a:rPr lang="it-IT" sz="1000" dirty="0" err="1" smtClean="0">
                          <a:latin typeface="verdana"/>
                        </a:rPr>
                        <a:t>z-index</a:t>
                      </a:r>
                      <a:endParaRPr lang="it-IT" sz="1000" dirty="0">
                        <a:latin typeface="verdana"/>
                      </a:endParaRPr>
                    </a:p>
                  </a:txBody>
                  <a:tcPr marL="47625" marR="47625" marT="66675" marB="6667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 err="1" smtClean="0">
                          <a:latin typeface="verdana"/>
                        </a:rPr>
                        <a:t>Determina</a:t>
                      </a:r>
                      <a:r>
                        <a:rPr lang="en-US" sz="1000" baseline="0" dirty="0" smtClean="0">
                          <a:latin typeface="verdana"/>
                        </a:rPr>
                        <a:t> </a:t>
                      </a:r>
                      <a:r>
                        <a:rPr lang="en-US" sz="1000" baseline="0" dirty="0" err="1" smtClean="0">
                          <a:latin typeface="verdana"/>
                        </a:rPr>
                        <a:t>l'ordine</a:t>
                      </a:r>
                      <a:r>
                        <a:rPr lang="en-US" sz="1000" baseline="0" dirty="0" smtClean="0">
                          <a:latin typeface="verdana"/>
                        </a:rPr>
                        <a:t> di </a:t>
                      </a:r>
                      <a:r>
                        <a:rPr lang="en-US" sz="1000" baseline="0" dirty="0" err="1" smtClean="0">
                          <a:latin typeface="verdana"/>
                        </a:rPr>
                        <a:t>sovrapposizione</a:t>
                      </a:r>
                      <a:r>
                        <a:rPr lang="en-US" sz="1000" baseline="0" dirty="0" smtClean="0">
                          <a:latin typeface="verdana"/>
                        </a:rPr>
                        <a:t> </a:t>
                      </a:r>
                      <a:r>
                        <a:rPr lang="en-US" sz="1000" baseline="0" dirty="0" err="1" smtClean="0">
                          <a:latin typeface="verdana"/>
                        </a:rPr>
                        <a:t>degli</a:t>
                      </a:r>
                      <a:r>
                        <a:rPr lang="en-US" sz="1000" baseline="0" dirty="0" smtClean="0">
                          <a:latin typeface="verdana"/>
                        </a:rPr>
                        <a:t> </a:t>
                      </a:r>
                      <a:r>
                        <a:rPr lang="en-US" sz="1000" baseline="0" dirty="0" err="1" smtClean="0">
                          <a:latin typeface="verdana"/>
                        </a:rPr>
                        <a:t>elementi</a:t>
                      </a:r>
                      <a:endParaRPr lang="en-US" sz="1000" dirty="0">
                        <a:latin typeface="verdana"/>
                      </a:endParaRPr>
                    </a:p>
                  </a:txBody>
                  <a:tcPr marL="47625" marR="47625" marT="66675" marB="66675"/>
                </a:tc>
                <a:tc>
                  <a:txBody>
                    <a:bodyPr/>
                    <a:lstStyle/>
                    <a:p>
                      <a:pPr fontAlgn="t"/>
                      <a:endParaRPr lang="en-US" sz="1000" dirty="0">
                        <a:latin typeface="verdana"/>
                      </a:endParaRPr>
                    </a:p>
                  </a:txBody>
                  <a:tcPr marL="47625" marR="47625" marT="66675" marB="6667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9522"/>
            <a:ext cx="7499176" cy="641226"/>
          </a:xfrm>
        </p:spPr>
        <p:txBody>
          <a:bodyPr/>
          <a:lstStyle/>
          <a:p>
            <a:pPr algn="r"/>
            <a:r>
              <a:rPr lang="it-IT" spc="600" dirty="0" smtClean="0">
                <a:solidFill>
                  <a:srgbClr val="006699"/>
                </a:solidFill>
                <a:latin typeface="+mn-lt"/>
              </a:rPr>
              <a:t>FLOAT</a:t>
            </a:r>
            <a:endParaRPr lang="it-IT" spc="600" dirty="0">
              <a:solidFill>
                <a:srgbClr val="006699"/>
              </a:solidFill>
              <a:latin typeface="+mn-lt"/>
            </a:endParaRPr>
          </a:p>
        </p:txBody>
      </p:sp>
      <p:grpSp>
        <p:nvGrpSpPr>
          <p:cNvPr id="3" name="Gruppo 37"/>
          <p:cNvGrpSpPr/>
          <p:nvPr/>
        </p:nvGrpSpPr>
        <p:grpSpPr>
          <a:xfrm>
            <a:off x="395536" y="573528"/>
            <a:ext cx="3024336" cy="1890210"/>
            <a:chOff x="2411760" y="1628800"/>
            <a:chExt cx="3024336" cy="2520280"/>
          </a:xfrm>
        </p:grpSpPr>
        <p:grpSp>
          <p:nvGrpSpPr>
            <p:cNvPr id="8" name="Gruppo 2"/>
            <p:cNvGrpSpPr/>
            <p:nvPr/>
          </p:nvGrpSpPr>
          <p:grpSpPr>
            <a:xfrm>
              <a:off x="2411760" y="1628800"/>
              <a:ext cx="3024336" cy="2520280"/>
              <a:chOff x="3347864" y="1628800"/>
              <a:chExt cx="3888432" cy="2520280"/>
            </a:xfrm>
          </p:grpSpPr>
          <p:sp>
            <p:nvSpPr>
              <p:cNvPr id="4" name="Rettangolo 3"/>
              <p:cNvSpPr/>
              <p:nvPr/>
            </p:nvSpPr>
            <p:spPr>
              <a:xfrm>
                <a:off x="3347864" y="1628800"/>
                <a:ext cx="3888432" cy="2520280"/>
              </a:xfrm>
              <a:prstGeom prst="rect">
                <a:avLst/>
              </a:prstGeom>
              <a:noFill/>
              <a:ln w="127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" name="Rettangolo 4"/>
              <p:cNvSpPr/>
              <p:nvPr/>
            </p:nvSpPr>
            <p:spPr>
              <a:xfrm>
                <a:off x="3635896" y="1916832"/>
                <a:ext cx="3312368" cy="1944216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127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" name="Rettangolo 5"/>
              <p:cNvSpPr/>
              <p:nvPr/>
            </p:nvSpPr>
            <p:spPr>
              <a:xfrm>
                <a:off x="3923928" y="2168860"/>
                <a:ext cx="2736304" cy="1440160"/>
              </a:xfrm>
              <a:prstGeom prst="rect">
                <a:avLst/>
              </a:prstGeom>
              <a:ln w="127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" name="Rettangolo 6"/>
              <p:cNvSpPr/>
              <p:nvPr/>
            </p:nvSpPr>
            <p:spPr>
              <a:xfrm>
                <a:off x="4211960" y="2420888"/>
                <a:ext cx="2160240" cy="936104"/>
              </a:xfrm>
              <a:prstGeom prst="rect">
                <a:avLst/>
              </a:prstGeom>
              <a:noFill/>
              <a:ln w="12700"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28" name="CasellaDiTesto 27"/>
            <p:cNvSpPr txBox="1"/>
            <p:nvPr/>
          </p:nvSpPr>
          <p:spPr>
            <a:xfrm>
              <a:off x="3563888" y="1628800"/>
              <a:ext cx="6559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 err="1" smtClean="0"/>
                <a:t>margin</a:t>
              </a:r>
              <a:endParaRPr lang="it-IT" sz="1200" b="1" dirty="0"/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3582323" y="1916832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 err="1" smtClean="0">
                  <a:solidFill>
                    <a:schemeClr val="bg1"/>
                  </a:solidFill>
                </a:rPr>
                <a:t>border</a:t>
              </a:r>
              <a:endParaRPr lang="it-IT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3532630" y="2132856"/>
              <a:ext cx="720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err="1" smtClean="0"/>
                <a:t>padding</a:t>
              </a:r>
              <a:endParaRPr lang="it-IT" sz="1200" dirty="0"/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3246397" y="2924944"/>
              <a:ext cx="5629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/>
                <a:t>width</a:t>
              </a:r>
              <a:endParaRPr lang="it-IT" sz="1200" b="1" dirty="0"/>
            </a:p>
          </p:txBody>
        </p:sp>
        <p:cxnSp>
          <p:nvCxnSpPr>
            <p:cNvPr id="32" name="Connettore 2 31"/>
            <p:cNvCxnSpPr/>
            <p:nvPr/>
          </p:nvCxnSpPr>
          <p:spPr>
            <a:xfrm>
              <a:off x="3059832" y="3140968"/>
              <a:ext cx="1728192" cy="1588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2 32"/>
            <p:cNvCxnSpPr/>
            <p:nvPr/>
          </p:nvCxnSpPr>
          <p:spPr>
            <a:xfrm rot="5400000" flipH="1" flipV="1">
              <a:off x="2810186" y="2889734"/>
              <a:ext cx="934516" cy="1588"/>
            </a:xfrm>
            <a:prstGeom prst="straightConnector1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CasellaDiTesto 33"/>
            <p:cNvSpPr txBox="1"/>
            <p:nvPr/>
          </p:nvSpPr>
          <p:spPr>
            <a:xfrm rot="16200000">
              <a:off x="2769923" y="2662794"/>
              <a:ext cx="84143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100" b="1" dirty="0" smtClean="0"/>
                <a:t>height</a:t>
              </a:r>
              <a:endParaRPr lang="it-IT" sz="1100" b="1" dirty="0"/>
            </a:p>
          </p:txBody>
        </p:sp>
      </p:grpSp>
      <p:grpSp>
        <p:nvGrpSpPr>
          <p:cNvPr id="9" name="Gruppo 38"/>
          <p:cNvGrpSpPr/>
          <p:nvPr/>
        </p:nvGrpSpPr>
        <p:grpSpPr>
          <a:xfrm>
            <a:off x="395536" y="2247714"/>
            <a:ext cx="3024336" cy="1890210"/>
            <a:chOff x="2411760" y="1628800"/>
            <a:chExt cx="3024336" cy="2520280"/>
          </a:xfrm>
        </p:grpSpPr>
        <p:grpSp>
          <p:nvGrpSpPr>
            <p:cNvPr id="10" name="Gruppo 39"/>
            <p:cNvGrpSpPr/>
            <p:nvPr/>
          </p:nvGrpSpPr>
          <p:grpSpPr>
            <a:xfrm>
              <a:off x="2411760" y="1628800"/>
              <a:ext cx="3024336" cy="2520280"/>
              <a:chOff x="3347864" y="1628800"/>
              <a:chExt cx="3888432" cy="2520280"/>
            </a:xfrm>
          </p:grpSpPr>
          <p:sp>
            <p:nvSpPr>
              <p:cNvPr id="48" name="Rettangolo 47"/>
              <p:cNvSpPr/>
              <p:nvPr/>
            </p:nvSpPr>
            <p:spPr>
              <a:xfrm>
                <a:off x="3347864" y="1628800"/>
                <a:ext cx="3888432" cy="2520280"/>
              </a:xfrm>
              <a:prstGeom prst="rect">
                <a:avLst/>
              </a:prstGeom>
              <a:noFill/>
              <a:ln w="127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9" name="Rettangolo 48"/>
              <p:cNvSpPr/>
              <p:nvPr/>
            </p:nvSpPr>
            <p:spPr>
              <a:xfrm>
                <a:off x="3635896" y="1916832"/>
                <a:ext cx="3312368" cy="1944216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127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0" name="Rettangolo 49"/>
              <p:cNvSpPr/>
              <p:nvPr/>
            </p:nvSpPr>
            <p:spPr>
              <a:xfrm>
                <a:off x="3923928" y="2168860"/>
                <a:ext cx="2736304" cy="1440160"/>
              </a:xfrm>
              <a:prstGeom prst="rect">
                <a:avLst/>
              </a:prstGeom>
              <a:ln w="127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1" name="Rettangolo 50"/>
              <p:cNvSpPr/>
              <p:nvPr/>
            </p:nvSpPr>
            <p:spPr>
              <a:xfrm>
                <a:off x="4211960" y="2420888"/>
                <a:ext cx="2160240" cy="936104"/>
              </a:xfrm>
              <a:prstGeom prst="rect">
                <a:avLst/>
              </a:prstGeom>
              <a:noFill/>
              <a:ln w="12700"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41" name="CasellaDiTesto 40"/>
            <p:cNvSpPr txBox="1"/>
            <p:nvPr/>
          </p:nvSpPr>
          <p:spPr>
            <a:xfrm>
              <a:off x="3563888" y="1628800"/>
              <a:ext cx="6559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 err="1" smtClean="0"/>
                <a:t>margin</a:t>
              </a:r>
              <a:endParaRPr lang="it-IT" sz="1200" b="1" dirty="0"/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3582323" y="1916832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 err="1" smtClean="0">
                  <a:solidFill>
                    <a:schemeClr val="bg1"/>
                  </a:solidFill>
                </a:rPr>
                <a:t>border</a:t>
              </a:r>
              <a:endParaRPr lang="it-IT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CasellaDiTesto 42"/>
            <p:cNvSpPr txBox="1"/>
            <p:nvPr/>
          </p:nvSpPr>
          <p:spPr>
            <a:xfrm>
              <a:off x="3532630" y="2132856"/>
              <a:ext cx="720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err="1" smtClean="0"/>
                <a:t>padding</a:t>
              </a:r>
              <a:endParaRPr lang="it-IT" sz="1200" dirty="0"/>
            </a:p>
          </p:txBody>
        </p:sp>
        <p:sp>
          <p:nvSpPr>
            <p:cNvPr id="44" name="CasellaDiTesto 43"/>
            <p:cNvSpPr txBox="1"/>
            <p:nvPr/>
          </p:nvSpPr>
          <p:spPr>
            <a:xfrm>
              <a:off x="3246397" y="2924944"/>
              <a:ext cx="5629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/>
                <a:t>width</a:t>
              </a:r>
              <a:endParaRPr lang="it-IT" sz="1200" b="1" dirty="0"/>
            </a:p>
          </p:txBody>
        </p:sp>
        <p:cxnSp>
          <p:nvCxnSpPr>
            <p:cNvPr id="45" name="Connettore 2 44"/>
            <p:cNvCxnSpPr/>
            <p:nvPr/>
          </p:nvCxnSpPr>
          <p:spPr>
            <a:xfrm>
              <a:off x="3059832" y="3140968"/>
              <a:ext cx="1728192" cy="1588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2 45"/>
            <p:cNvCxnSpPr/>
            <p:nvPr/>
          </p:nvCxnSpPr>
          <p:spPr>
            <a:xfrm rot="5400000" flipH="1" flipV="1">
              <a:off x="2810186" y="2889734"/>
              <a:ext cx="934516" cy="1588"/>
            </a:xfrm>
            <a:prstGeom prst="straightConnector1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CasellaDiTesto 46"/>
            <p:cNvSpPr txBox="1"/>
            <p:nvPr/>
          </p:nvSpPr>
          <p:spPr>
            <a:xfrm rot="16200000">
              <a:off x="2781923" y="2673455"/>
              <a:ext cx="81743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100" b="1" dirty="0" smtClean="0"/>
                <a:t>height</a:t>
              </a:r>
              <a:endParaRPr lang="it-IT" sz="1100" b="1" dirty="0"/>
            </a:p>
          </p:txBody>
        </p:sp>
      </p:grpSp>
      <p:sp>
        <p:nvSpPr>
          <p:cNvPr id="53" name="Callout 2 52"/>
          <p:cNvSpPr/>
          <p:nvPr/>
        </p:nvSpPr>
        <p:spPr>
          <a:xfrm>
            <a:off x="4572000" y="2409732"/>
            <a:ext cx="1872208" cy="4320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30464"/>
              <a:gd name="adj6" fmla="val -110481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dirty="0" err="1" smtClean="0">
                <a:latin typeface="Courier New" pitchFamily="49" charset="0"/>
                <a:cs typeface="Courier New" pitchFamily="49" charset="0"/>
              </a:rPr>
              <a:t>float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:none</a:t>
            </a:r>
            <a:endParaRPr lang="it-IT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11" name="Gruppo 37"/>
          <p:cNvGrpSpPr/>
          <p:nvPr/>
        </p:nvGrpSpPr>
        <p:grpSpPr>
          <a:xfrm>
            <a:off x="395536" y="3921900"/>
            <a:ext cx="3024336" cy="1890210"/>
            <a:chOff x="2411760" y="1628800"/>
            <a:chExt cx="3024336" cy="2520280"/>
          </a:xfrm>
        </p:grpSpPr>
        <p:grpSp>
          <p:nvGrpSpPr>
            <p:cNvPr id="12" name="Gruppo 67"/>
            <p:cNvGrpSpPr/>
            <p:nvPr/>
          </p:nvGrpSpPr>
          <p:grpSpPr>
            <a:xfrm>
              <a:off x="2411760" y="1628800"/>
              <a:ext cx="3024336" cy="2520280"/>
              <a:chOff x="3347864" y="1628800"/>
              <a:chExt cx="3888432" cy="2520280"/>
            </a:xfrm>
          </p:grpSpPr>
          <p:sp>
            <p:nvSpPr>
              <p:cNvPr id="76" name="Rettangolo 75"/>
              <p:cNvSpPr/>
              <p:nvPr/>
            </p:nvSpPr>
            <p:spPr>
              <a:xfrm>
                <a:off x="3347864" y="1628800"/>
                <a:ext cx="3888432" cy="2520280"/>
              </a:xfrm>
              <a:prstGeom prst="rect">
                <a:avLst/>
              </a:prstGeom>
              <a:noFill/>
              <a:ln w="127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7" name="Rettangolo 76"/>
              <p:cNvSpPr/>
              <p:nvPr/>
            </p:nvSpPr>
            <p:spPr>
              <a:xfrm>
                <a:off x="3635896" y="1916832"/>
                <a:ext cx="3312368" cy="1944216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127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8" name="Rettangolo 77"/>
              <p:cNvSpPr/>
              <p:nvPr/>
            </p:nvSpPr>
            <p:spPr>
              <a:xfrm>
                <a:off x="3923928" y="2168860"/>
                <a:ext cx="2736304" cy="1440160"/>
              </a:xfrm>
              <a:prstGeom prst="rect">
                <a:avLst/>
              </a:prstGeom>
              <a:ln w="127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9" name="Rettangolo 78"/>
              <p:cNvSpPr/>
              <p:nvPr/>
            </p:nvSpPr>
            <p:spPr>
              <a:xfrm>
                <a:off x="4211960" y="2420888"/>
                <a:ext cx="2160240" cy="936104"/>
              </a:xfrm>
              <a:prstGeom prst="rect">
                <a:avLst/>
              </a:prstGeom>
              <a:noFill/>
              <a:ln w="12700"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69" name="CasellaDiTesto 68"/>
            <p:cNvSpPr txBox="1"/>
            <p:nvPr/>
          </p:nvSpPr>
          <p:spPr>
            <a:xfrm>
              <a:off x="3563888" y="1628800"/>
              <a:ext cx="6559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 err="1" smtClean="0"/>
                <a:t>margin</a:t>
              </a:r>
              <a:endParaRPr lang="it-IT" sz="1200" b="1" dirty="0"/>
            </a:p>
          </p:txBody>
        </p:sp>
        <p:sp>
          <p:nvSpPr>
            <p:cNvPr id="70" name="CasellaDiTesto 69"/>
            <p:cNvSpPr txBox="1"/>
            <p:nvPr/>
          </p:nvSpPr>
          <p:spPr>
            <a:xfrm>
              <a:off x="3582323" y="1916832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 err="1" smtClean="0">
                  <a:solidFill>
                    <a:schemeClr val="bg1"/>
                  </a:solidFill>
                </a:rPr>
                <a:t>border</a:t>
              </a:r>
              <a:endParaRPr lang="it-IT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CasellaDiTesto 70"/>
            <p:cNvSpPr txBox="1"/>
            <p:nvPr/>
          </p:nvSpPr>
          <p:spPr>
            <a:xfrm>
              <a:off x="3532630" y="2132856"/>
              <a:ext cx="720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err="1" smtClean="0"/>
                <a:t>padding</a:t>
              </a:r>
              <a:endParaRPr lang="it-IT" sz="1200" dirty="0"/>
            </a:p>
          </p:txBody>
        </p:sp>
        <p:sp>
          <p:nvSpPr>
            <p:cNvPr id="72" name="CasellaDiTesto 71"/>
            <p:cNvSpPr txBox="1"/>
            <p:nvPr/>
          </p:nvSpPr>
          <p:spPr>
            <a:xfrm>
              <a:off x="3246397" y="2924944"/>
              <a:ext cx="5629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/>
                <a:t>width</a:t>
              </a:r>
              <a:endParaRPr lang="it-IT" sz="1200" b="1" dirty="0"/>
            </a:p>
          </p:txBody>
        </p:sp>
        <p:cxnSp>
          <p:nvCxnSpPr>
            <p:cNvPr id="73" name="Connettore 2 72"/>
            <p:cNvCxnSpPr/>
            <p:nvPr/>
          </p:nvCxnSpPr>
          <p:spPr>
            <a:xfrm>
              <a:off x="3059832" y="3140968"/>
              <a:ext cx="1728192" cy="1588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ttore 2 73"/>
            <p:cNvCxnSpPr/>
            <p:nvPr/>
          </p:nvCxnSpPr>
          <p:spPr>
            <a:xfrm rot="5400000" flipH="1" flipV="1">
              <a:off x="2810186" y="2889734"/>
              <a:ext cx="934516" cy="1588"/>
            </a:xfrm>
            <a:prstGeom prst="straightConnector1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CasellaDiTesto 74"/>
            <p:cNvSpPr txBox="1"/>
            <p:nvPr/>
          </p:nvSpPr>
          <p:spPr>
            <a:xfrm rot="16200000">
              <a:off x="2770593" y="2638122"/>
              <a:ext cx="84009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100" b="1" dirty="0" smtClean="0"/>
                <a:t>height</a:t>
              </a:r>
              <a:endParaRPr lang="it-IT" sz="1100" b="1" dirty="0"/>
            </a:p>
          </p:txBody>
        </p:sp>
      </p:grpSp>
      <p:sp>
        <p:nvSpPr>
          <p:cNvPr id="80" name="Callout 2 79"/>
          <p:cNvSpPr/>
          <p:nvPr/>
        </p:nvSpPr>
        <p:spPr>
          <a:xfrm>
            <a:off x="4716016" y="3921900"/>
            <a:ext cx="1872208" cy="4320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30464"/>
              <a:gd name="adj6" fmla="val -110481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dirty="0" err="1" smtClean="0">
                <a:latin typeface="Courier New" pitchFamily="49" charset="0"/>
                <a:cs typeface="Courier New" pitchFamily="49" charset="0"/>
              </a:rPr>
              <a:t>float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:none</a:t>
            </a:r>
            <a:endParaRPr lang="it-IT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9522"/>
            <a:ext cx="8229600" cy="641226"/>
          </a:xfrm>
        </p:spPr>
        <p:txBody>
          <a:bodyPr/>
          <a:lstStyle/>
          <a:p>
            <a:r>
              <a:rPr lang="it-IT" spc="600" dirty="0" smtClean="0">
                <a:solidFill>
                  <a:srgbClr val="006699"/>
                </a:solidFill>
                <a:latin typeface="+mn-lt"/>
              </a:rPr>
              <a:t>FLOAT</a:t>
            </a:r>
            <a:endParaRPr lang="it-IT" spc="600" dirty="0">
              <a:solidFill>
                <a:srgbClr val="006699"/>
              </a:solidFill>
              <a:latin typeface="+mn-lt"/>
            </a:endParaRPr>
          </a:p>
        </p:txBody>
      </p:sp>
      <p:grpSp>
        <p:nvGrpSpPr>
          <p:cNvPr id="3" name="Gruppo 26"/>
          <p:cNvGrpSpPr/>
          <p:nvPr/>
        </p:nvGrpSpPr>
        <p:grpSpPr>
          <a:xfrm>
            <a:off x="107504" y="1221600"/>
            <a:ext cx="2520280" cy="2916324"/>
            <a:chOff x="107504" y="1628800"/>
            <a:chExt cx="2520280" cy="3888432"/>
          </a:xfrm>
        </p:grpSpPr>
        <p:grpSp>
          <p:nvGrpSpPr>
            <p:cNvPr id="8" name="Gruppo 7"/>
            <p:cNvGrpSpPr/>
            <p:nvPr/>
          </p:nvGrpSpPr>
          <p:grpSpPr>
            <a:xfrm rot="5400000">
              <a:off x="-576572" y="2312876"/>
              <a:ext cx="3888432" cy="2520280"/>
              <a:chOff x="3347864" y="1628800"/>
              <a:chExt cx="3888432" cy="2520280"/>
            </a:xfrm>
          </p:grpSpPr>
          <p:sp>
            <p:nvSpPr>
              <p:cNvPr id="9" name="Rettangolo 8"/>
              <p:cNvSpPr/>
              <p:nvPr/>
            </p:nvSpPr>
            <p:spPr>
              <a:xfrm>
                <a:off x="3347864" y="1628800"/>
                <a:ext cx="3888432" cy="2520280"/>
              </a:xfrm>
              <a:prstGeom prst="rect">
                <a:avLst/>
              </a:prstGeom>
              <a:noFill/>
              <a:ln w="127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Rettangolo 9"/>
              <p:cNvSpPr/>
              <p:nvPr/>
            </p:nvSpPr>
            <p:spPr>
              <a:xfrm>
                <a:off x="3635896" y="1916832"/>
                <a:ext cx="3312368" cy="1944216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/>
              <p:cNvSpPr/>
              <p:nvPr/>
            </p:nvSpPr>
            <p:spPr>
              <a:xfrm>
                <a:off x="3923928" y="2168860"/>
                <a:ext cx="2736304" cy="14401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" name="Rettangolo 11"/>
              <p:cNvSpPr/>
              <p:nvPr/>
            </p:nvSpPr>
            <p:spPr>
              <a:xfrm>
                <a:off x="4211960" y="2420888"/>
                <a:ext cx="2160240" cy="93610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6" name="Gruppo 25"/>
            <p:cNvGrpSpPr/>
            <p:nvPr/>
          </p:nvGrpSpPr>
          <p:grpSpPr>
            <a:xfrm>
              <a:off x="899592" y="1628800"/>
              <a:ext cx="936104" cy="3025130"/>
              <a:chOff x="899592" y="1628800"/>
              <a:chExt cx="936104" cy="3025130"/>
            </a:xfrm>
          </p:grpSpPr>
          <p:sp>
            <p:nvSpPr>
              <p:cNvPr id="13" name="CasellaDiTesto 12"/>
              <p:cNvSpPr txBox="1"/>
              <p:nvPr/>
            </p:nvSpPr>
            <p:spPr>
              <a:xfrm>
                <a:off x="1038868" y="1628800"/>
                <a:ext cx="6559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b="1" dirty="0" err="1" smtClean="0"/>
                  <a:t>margin</a:t>
                </a:r>
                <a:endParaRPr lang="it-IT" sz="1200" b="1" dirty="0"/>
              </a:p>
            </p:txBody>
          </p:sp>
          <p:sp>
            <p:nvSpPr>
              <p:cNvPr id="14" name="CasellaDiTesto 13"/>
              <p:cNvSpPr txBox="1"/>
              <p:nvPr/>
            </p:nvSpPr>
            <p:spPr>
              <a:xfrm>
                <a:off x="1057303" y="1916832"/>
                <a:ext cx="620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b="1" dirty="0" err="1" smtClean="0">
                    <a:solidFill>
                      <a:schemeClr val="bg1"/>
                    </a:solidFill>
                  </a:rPr>
                  <a:t>border</a:t>
                </a:r>
                <a:endParaRPr lang="it-IT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CasellaDiTesto 14"/>
              <p:cNvSpPr txBox="1"/>
              <p:nvPr/>
            </p:nvSpPr>
            <p:spPr>
              <a:xfrm>
                <a:off x="1007610" y="2204864"/>
                <a:ext cx="7200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dirty="0" err="1" smtClean="0"/>
                  <a:t>padding</a:t>
                </a:r>
                <a:endParaRPr lang="it-IT" sz="1200" dirty="0"/>
              </a:p>
            </p:txBody>
          </p:sp>
          <p:sp>
            <p:nvSpPr>
              <p:cNvPr id="17" name="CasellaDiTesto 16"/>
              <p:cNvSpPr txBox="1"/>
              <p:nvPr/>
            </p:nvSpPr>
            <p:spPr>
              <a:xfrm>
                <a:off x="1086157" y="2996952"/>
                <a:ext cx="5629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b="1" dirty="0" smtClean="0"/>
                  <a:t>width</a:t>
                </a:r>
                <a:endParaRPr lang="it-IT" sz="1200" b="1" dirty="0"/>
              </a:p>
            </p:txBody>
          </p:sp>
          <p:cxnSp>
            <p:nvCxnSpPr>
              <p:cNvPr id="21" name="Connettore 2 20"/>
              <p:cNvCxnSpPr/>
              <p:nvPr/>
            </p:nvCxnSpPr>
            <p:spPr>
              <a:xfrm>
                <a:off x="899592" y="3212976"/>
                <a:ext cx="936104" cy="1588"/>
              </a:xfrm>
              <a:prstGeom prst="straightConnector1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  <a:prstDash val="dash"/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ttore 2 22"/>
              <p:cNvCxnSpPr/>
              <p:nvPr/>
            </p:nvCxnSpPr>
            <p:spPr>
              <a:xfrm rot="5400000" flipH="1" flipV="1">
                <a:off x="36687" y="3573413"/>
                <a:ext cx="2159446" cy="1588"/>
              </a:xfrm>
              <a:prstGeom prst="straightConnector1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  <a:prstDash val="dash"/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CasellaDiTesto 24"/>
              <p:cNvSpPr txBox="1"/>
              <p:nvPr/>
            </p:nvSpPr>
            <p:spPr>
              <a:xfrm rot="16200000">
                <a:off x="645463" y="3658904"/>
                <a:ext cx="76986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100" b="1" dirty="0" smtClean="0"/>
                  <a:t>height</a:t>
                </a:r>
                <a:endParaRPr lang="it-IT" sz="1100" b="1" dirty="0"/>
              </a:p>
            </p:txBody>
          </p:sp>
        </p:grpSp>
      </p:grpSp>
      <p:grpSp>
        <p:nvGrpSpPr>
          <p:cNvPr id="18" name="Gruppo 37"/>
          <p:cNvGrpSpPr/>
          <p:nvPr/>
        </p:nvGrpSpPr>
        <p:grpSpPr>
          <a:xfrm>
            <a:off x="2411760" y="1221600"/>
            <a:ext cx="3024336" cy="1890210"/>
            <a:chOff x="2411760" y="1628800"/>
            <a:chExt cx="3024336" cy="2520280"/>
          </a:xfrm>
        </p:grpSpPr>
        <p:grpSp>
          <p:nvGrpSpPr>
            <p:cNvPr id="19" name="Gruppo 2"/>
            <p:cNvGrpSpPr/>
            <p:nvPr/>
          </p:nvGrpSpPr>
          <p:grpSpPr>
            <a:xfrm>
              <a:off x="2411760" y="1628800"/>
              <a:ext cx="3024336" cy="2520280"/>
              <a:chOff x="3347864" y="1628800"/>
              <a:chExt cx="3888432" cy="2520280"/>
            </a:xfrm>
          </p:grpSpPr>
          <p:sp>
            <p:nvSpPr>
              <p:cNvPr id="4" name="Rettangolo 3"/>
              <p:cNvSpPr/>
              <p:nvPr/>
            </p:nvSpPr>
            <p:spPr>
              <a:xfrm>
                <a:off x="3347864" y="1628800"/>
                <a:ext cx="3888432" cy="2520280"/>
              </a:xfrm>
              <a:prstGeom prst="rect">
                <a:avLst/>
              </a:prstGeom>
              <a:noFill/>
              <a:ln w="127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" name="Rettangolo 4"/>
              <p:cNvSpPr/>
              <p:nvPr/>
            </p:nvSpPr>
            <p:spPr>
              <a:xfrm>
                <a:off x="3635896" y="1916832"/>
                <a:ext cx="3312368" cy="1944216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127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" name="Rettangolo 5"/>
              <p:cNvSpPr/>
              <p:nvPr/>
            </p:nvSpPr>
            <p:spPr>
              <a:xfrm>
                <a:off x="3923928" y="2168860"/>
                <a:ext cx="2736304" cy="1440160"/>
              </a:xfrm>
              <a:prstGeom prst="rect">
                <a:avLst/>
              </a:prstGeom>
              <a:ln w="127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" name="Rettangolo 6"/>
              <p:cNvSpPr/>
              <p:nvPr/>
            </p:nvSpPr>
            <p:spPr>
              <a:xfrm>
                <a:off x="4211960" y="2420888"/>
                <a:ext cx="2160240" cy="936104"/>
              </a:xfrm>
              <a:prstGeom prst="rect">
                <a:avLst/>
              </a:prstGeom>
              <a:noFill/>
              <a:ln w="12700"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28" name="CasellaDiTesto 27"/>
            <p:cNvSpPr txBox="1"/>
            <p:nvPr/>
          </p:nvSpPr>
          <p:spPr>
            <a:xfrm>
              <a:off x="3563888" y="1628800"/>
              <a:ext cx="6559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 err="1" smtClean="0"/>
                <a:t>margin</a:t>
              </a:r>
              <a:endParaRPr lang="it-IT" sz="1200" b="1" dirty="0"/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3582323" y="1916832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 err="1" smtClean="0">
                  <a:solidFill>
                    <a:schemeClr val="bg1"/>
                  </a:solidFill>
                </a:rPr>
                <a:t>border</a:t>
              </a:r>
              <a:endParaRPr lang="it-IT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3532630" y="2132856"/>
              <a:ext cx="720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err="1" smtClean="0"/>
                <a:t>padding</a:t>
              </a:r>
              <a:endParaRPr lang="it-IT" sz="1200" dirty="0"/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3246397" y="2924944"/>
              <a:ext cx="5629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/>
                <a:t>width</a:t>
              </a:r>
              <a:endParaRPr lang="it-IT" sz="1200" b="1" dirty="0"/>
            </a:p>
          </p:txBody>
        </p:sp>
        <p:cxnSp>
          <p:nvCxnSpPr>
            <p:cNvPr id="32" name="Connettore 2 31"/>
            <p:cNvCxnSpPr/>
            <p:nvPr/>
          </p:nvCxnSpPr>
          <p:spPr>
            <a:xfrm>
              <a:off x="3059832" y="3140968"/>
              <a:ext cx="1728192" cy="1588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2 32"/>
            <p:cNvCxnSpPr/>
            <p:nvPr/>
          </p:nvCxnSpPr>
          <p:spPr>
            <a:xfrm rot="5400000" flipH="1" flipV="1">
              <a:off x="2810186" y="2889734"/>
              <a:ext cx="934516" cy="1588"/>
            </a:xfrm>
            <a:prstGeom prst="straightConnector1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CasellaDiTesto 33"/>
            <p:cNvSpPr txBox="1"/>
            <p:nvPr/>
          </p:nvSpPr>
          <p:spPr>
            <a:xfrm rot="16200000">
              <a:off x="2758591" y="2674126"/>
              <a:ext cx="8640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100" b="1" dirty="0" smtClean="0"/>
                <a:t>height</a:t>
              </a:r>
              <a:endParaRPr lang="it-IT" sz="1100" b="1" dirty="0"/>
            </a:p>
          </p:txBody>
        </p:sp>
      </p:grpSp>
      <p:grpSp>
        <p:nvGrpSpPr>
          <p:cNvPr id="20" name="Gruppo 38"/>
          <p:cNvGrpSpPr/>
          <p:nvPr/>
        </p:nvGrpSpPr>
        <p:grpSpPr>
          <a:xfrm>
            <a:off x="5220072" y="1221600"/>
            <a:ext cx="3024336" cy="1890210"/>
            <a:chOff x="2411760" y="1628800"/>
            <a:chExt cx="3024336" cy="2520280"/>
          </a:xfrm>
        </p:grpSpPr>
        <p:grpSp>
          <p:nvGrpSpPr>
            <p:cNvPr id="22" name="Gruppo 39"/>
            <p:cNvGrpSpPr/>
            <p:nvPr/>
          </p:nvGrpSpPr>
          <p:grpSpPr>
            <a:xfrm>
              <a:off x="2411760" y="1628800"/>
              <a:ext cx="3024336" cy="2520280"/>
              <a:chOff x="3347864" y="1628800"/>
              <a:chExt cx="3888432" cy="2520280"/>
            </a:xfrm>
          </p:grpSpPr>
          <p:sp>
            <p:nvSpPr>
              <p:cNvPr id="48" name="Rettangolo 47"/>
              <p:cNvSpPr/>
              <p:nvPr/>
            </p:nvSpPr>
            <p:spPr>
              <a:xfrm>
                <a:off x="3347864" y="1628800"/>
                <a:ext cx="3888432" cy="2520280"/>
              </a:xfrm>
              <a:prstGeom prst="rect">
                <a:avLst/>
              </a:prstGeom>
              <a:noFill/>
              <a:ln w="127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9" name="Rettangolo 48"/>
              <p:cNvSpPr/>
              <p:nvPr/>
            </p:nvSpPr>
            <p:spPr>
              <a:xfrm>
                <a:off x="3635896" y="1916832"/>
                <a:ext cx="3312368" cy="1944216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127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0" name="Rettangolo 49"/>
              <p:cNvSpPr/>
              <p:nvPr/>
            </p:nvSpPr>
            <p:spPr>
              <a:xfrm>
                <a:off x="3923928" y="2168860"/>
                <a:ext cx="2736304" cy="1440160"/>
              </a:xfrm>
              <a:prstGeom prst="rect">
                <a:avLst/>
              </a:prstGeom>
              <a:ln w="127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1" name="Rettangolo 50"/>
              <p:cNvSpPr/>
              <p:nvPr/>
            </p:nvSpPr>
            <p:spPr>
              <a:xfrm>
                <a:off x="4211960" y="2420888"/>
                <a:ext cx="2160240" cy="936104"/>
              </a:xfrm>
              <a:prstGeom prst="rect">
                <a:avLst/>
              </a:prstGeom>
              <a:noFill/>
              <a:ln w="12700"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41" name="CasellaDiTesto 40"/>
            <p:cNvSpPr txBox="1"/>
            <p:nvPr/>
          </p:nvSpPr>
          <p:spPr>
            <a:xfrm>
              <a:off x="3563888" y="1628800"/>
              <a:ext cx="6559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 err="1" smtClean="0"/>
                <a:t>margin</a:t>
              </a:r>
              <a:endParaRPr lang="it-IT" sz="1200" b="1" dirty="0"/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3582323" y="1916832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 err="1" smtClean="0">
                  <a:solidFill>
                    <a:schemeClr val="bg1"/>
                  </a:solidFill>
                </a:rPr>
                <a:t>border</a:t>
              </a:r>
              <a:endParaRPr lang="it-IT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CasellaDiTesto 42"/>
            <p:cNvSpPr txBox="1"/>
            <p:nvPr/>
          </p:nvSpPr>
          <p:spPr>
            <a:xfrm>
              <a:off x="3532630" y="2132856"/>
              <a:ext cx="720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err="1" smtClean="0"/>
                <a:t>padding</a:t>
              </a:r>
              <a:endParaRPr lang="it-IT" sz="1200" dirty="0"/>
            </a:p>
          </p:txBody>
        </p:sp>
        <p:sp>
          <p:nvSpPr>
            <p:cNvPr id="44" name="CasellaDiTesto 43"/>
            <p:cNvSpPr txBox="1"/>
            <p:nvPr/>
          </p:nvSpPr>
          <p:spPr>
            <a:xfrm>
              <a:off x="3246397" y="2924944"/>
              <a:ext cx="5629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/>
                <a:t>width</a:t>
              </a:r>
              <a:endParaRPr lang="it-IT" sz="1200" b="1" dirty="0"/>
            </a:p>
          </p:txBody>
        </p:sp>
        <p:cxnSp>
          <p:nvCxnSpPr>
            <p:cNvPr id="45" name="Connettore 2 44"/>
            <p:cNvCxnSpPr/>
            <p:nvPr/>
          </p:nvCxnSpPr>
          <p:spPr>
            <a:xfrm>
              <a:off x="3059832" y="3140968"/>
              <a:ext cx="1728192" cy="1588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2 45"/>
            <p:cNvCxnSpPr/>
            <p:nvPr/>
          </p:nvCxnSpPr>
          <p:spPr>
            <a:xfrm rot="5400000" flipH="1" flipV="1">
              <a:off x="2810186" y="2889734"/>
              <a:ext cx="934516" cy="1588"/>
            </a:xfrm>
            <a:prstGeom prst="straightConnector1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CasellaDiTesto 46"/>
            <p:cNvSpPr txBox="1"/>
            <p:nvPr/>
          </p:nvSpPr>
          <p:spPr>
            <a:xfrm rot="16200000">
              <a:off x="2746589" y="2662123"/>
              <a:ext cx="8881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100" b="1" dirty="0" smtClean="0"/>
                <a:t>height</a:t>
              </a:r>
              <a:endParaRPr lang="it-IT" sz="1100" b="1" dirty="0"/>
            </a:p>
          </p:txBody>
        </p:sp>
      </p:grpSp>
      <p:sp>
        <p:nvSpPr>
          <p:cNvPr id="53" name="Callout 2 52"/>
          <p:cNvSpPr/>
          <p:nvPr/>
        </p:nvSpPr>
        <p:spPr>
          <a:xfrm>
            <a:off x="2123728" y="4137924"/>
            <a:ext cx="1872208" cy="4320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23367"/>
              <a:gd name="adj6" fmla="val -39279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latin typeface="Courier New" pitchFamily="49" charset="0"/>
                <a:cs typeface="Courier New" pitchFamily="49" charset="0"/>
              </a:rPr>
              <a:t>float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:</a:t>
            </a:r>
            <a:r>
              <a:rPr lang="it-IT" dirty="0" err="1" smtClean="0">
                <a:latin typeface="Courier New" pitchFamily="49" charset="0"/>
                <a:cs typeface="Courier New" pitchFamily="49" charset="0"/>
              </a:rPr>
              <a:t>left</a:t>
            </a:r>
            <a:endParaRPr lang="it-IT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" name="Callout 2 54"/>
          <p:cNvSpPr/>
          <p:nvPr/>
        </p:nvSpPr>
        <p:spPr>
          <a:xfrm>
            <a:off x="3995936" y="3165816"/>
            <a:ext cx="1872208" cy="4320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23367"/>
              <a:gd name="adj6" fmla="val -39279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latin typeface="Courier New" pitchFamily="49" charset="0"/>
                <a:cs typeface="Courier New" pitchFamily="49" charset="0"/>
              </a:rPr>
              <a:t>float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:</a:t>
            </a:r>
            <a:r>
              <a:rPr lang="it-IT" dirty="0" err="1" smtClean="0">
                <a:latin typeface="Courier New" pitchFamily="49" charset="0"/>
                <a:cs typeface="Courier New" pitchFamily="49" charset="0"/>
              </a:rPr>
              <a:t>left</a:t>
            </a:r>
            <a:endParaRPr lang="it-IT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9522"/>
            <a:ext cx="7499176" cy="641226"/>
          </a:xfrm>
        </p:spPr>
        <p:txBody>
          <a:bodyPr/>
          <a:lstStyle/>
          <a:p>
            <a:r>
              <a:rPr lang="it-IT" spc="600" dirty="0" smtClean="0">
                <a:solidFill>
                  <a:srgbClr val="006699"/>
                </a:solidFill>
                <a:latin typeface="+mn-lt"/>
              </a:rPr>
              <a:t>FLOAT</a:t>
            </a:r>
            <a:endParaRPr lang="it-IT" spc="600" dirty="0">
              <a:solidFill>
                <a:srgbClr val="006699"/>
              </a:solidFill>
              <a:latin typeface="+mn-lt"/>
            </a:endParaRPr>
          </a:p>
        </p:txBody>
      </p:sp>
      <p:grpSp>
        <p:nvGrpSpPr>
          <p:cNvPr id="3" name="Gruppo 26"/>
          <p:cNvGrpSpPr/>
          <p:nvPr/>
        </p:nvGrpSpPr>
        <p:grpSpPr>
          <a:xfrm>
            <a:off x="107504" y="1221600"/>
            <a:ext cx="2520280" cy="2916324"/>
            <a:chOff x="107504" y="1628800"/>
            <a:chExt cx="2520280" cy="3888432"/>
          </a:xfrm>
        </p:grpSpPr>
        <p:grpSp>
          <p:nvGrpSpPr>
            <p:cNvPr id="8" name="Gruppo 7"/>
            <p:cNvGrpSpPr/>
            <p:nvPr/>
          </p:nvGrpSpPr>
          <p:grpSpPr>
            <a:xfrm rot="5400000">
              <a:off x="-576572" y="2312876"/>
              <a:ext cx="3888432" cy="2520280"/>
              <a:chOff x="3347864" y="1628800"/>
              <a:chExt cx="3888432" cy="2520280"/>
            </a:xfrm>
          </p:grpSpPr>
          <p:sp>
            <p:nvSpPr>
              <p:cNvPr id="9" name="Rettangolo 8"/>
              <p:cNvSpPr/>
              <p:nvPr/>
            </p:nvSpPr>
            <p:spPr>
              <a:xfrm>
                <a:off x="3347864" y="1628800"/>
                <a:ext cx="3888432" cy="2520280"/>
              </a:xfrm>
              <a:prstGeom prst="rect">
                <a:avLst/>
              </a:prstGeom>
              <a:noFill/>
              <a:ln w="127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Rettangolo 9"/>
              <p:cNvSpPr/>
              <p:nvPr/>
            </p:nvSpPr>
            <p:spPr>
              <a:xfrm>
                <a:off x="3635896" y="1916832"/>
                <a:ext cx="3312368" cy="1944216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/>
              <p:cNvSpPr/>
              <p:nvPr/>
            </p:nvSpPr>
            <p:spPr>
              <a:xfrm>
                <a:off x="3923928" y="2168860"/>
                <a:ext cx="2736304" cy="14401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" name="Rettangolo 11"/>
              <p:cNvSpPr/>
              <p:nvPr/>
            </p:nvSpPr>
            <p:spPr>
              <a:xfrm>
                <a:off x="4211960" y="2420888"/>
                <a:ext cx="2160240" cy="93610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6" name="Gruppo 25"/>
            <p:cNvGrpSpPr/>
            <p:nvPr/>
          </p:nvGrpSpPr>
          <p:grpSpPr>
            <a:xfrm>
              <a:off x="899592" y="1628800"/>
              <a:ext cx="936104" cy="3025130"/>
              <a:chOff x="899592" y="1628800"/>
              <a:chExt cx="936104" cy="3025130"/>
            </a:xfrm>
          </p:grpSpPr>
          <p:sp>
            <p:nvSpPr>
              <p:cNvPr id="13" name="CasellaDiTesto 12"/>
              <p:cNvSpPr txBox="1"/>
              <p:nvPr/>
            </p:nvSpPr>
            <p:spPr>
              <a:xfrm>
                <a:off x="1038868" y="1628800"/>
                <a:ext cx="6559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b="1" dirty="0" err="1" smtClean="0"/>
                  <a:t>margin</a:t>
                </a:r>
                <a:endParaRPr lang="it-IT" sz="1200" b="1" dirty="0"/>
              </a:p>
            </p:txBody>
          </p:sp>
          <p:sp>
            <p:nvSpPr>
              <p:cNvPr id="14" name="CasellaDiTesto 13"/>
              <p:cNvSpPr txBox="1"/>
              <p:nvPr/>
            </p:nvSpPr>
            <p:spPr>
              <a:xfrm>
                <a:off x="1057303" y="1916832"/>
                <a:ext cx="620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b="1" dirty="0" err="1" smtClean="0">
                    <a:solidFill>
                      <a:schemeClr val="bg1"/>
                    </a:solidFill>
                  </a:rPr>
                  <a:t>border</a:t>
                </a:r>
                <a:endParaRPr lang="it-IT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CasellaDiTesto 14"/>
              <p:cNvSpPr txBox="1"/>
              <p:nvPr/>
            </p:nvSpPr>
            <p:spPr>
              <a:xfrm>
                <a:off x="1007610" y="2204864"/>
                <a:ext cx="7200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dirty="0" err="1" smtClean="0"/>
                  <a:t>padding</a:t>
                </a:r>
                <a:endParaRPr lang="it-IT" sz="1200" dirty="0"/>
              </a:p>
            </p:txBody>
          </p:sp>
          <p:sp>
            <p:nvSpPr>
              <p:cNvPr id="17" name="CasellaDiTesto 16"/>
              <p:cNvSpPr txBox="1"/>
              <p:nvPr/>
            </p:nvSpPr>
            <p:spPr>
              <a:xfrm>
                <a:off x="1086157" y="2996952"/>
                <a:ext cx="5629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b="1" dirty="0" smtClean="0"/>
                  <a:t>width</a:t>
                </a:r>
                <a:endParaRPr lang="it-IT" sz="1200" b="1" dirty="0"/>
              </a:p>
            </p:txBody>
          </p:sp>
          <p:cxnSp>
            <p:nvCxnSpPr>
              <p:cNvPr id="21" name="Connettore 2 20"/>
              <p:cNvCxnSpPr/>
              <p:nvPr/>
            </p:nvCxnSpPr>
            <p:spPr>
              <a:xfrm>
                <a:off x="899592" y="3212976"/>
                <a:ext cx="936104" cy="1588"/>
              </a:xfrm>
              <a:prstGeom prst="straightConnector1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  <a:prstDash val="dash"/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ttore 2 22"/>
              <p:cNvCxnSpPr/>
              <p:nvPr/>
            </p:nvCxnSpPr>
            <p:spPr>
              <a:xfrm rot="5400000" flipH="1" flipV="1">
                <a:off x="36687" y="3573413"/>
                <a:ext cx="2159446" cy="1588"/>
              </a:xfrm>
              <a:prstGeom prst="straightConnector1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  <a:prstDash val="dash"/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CasellaDiTesto 24"/>
              <p:cNvSpPr txBox="1"/>
              <p:nvPr/>
            </p:nvSpPr>
            <p:spPr>
              <a:xfrm rot="16200000">
                <a:off x="645463" y="3658904"/>
                <a:ext cx="76986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100" b="1" dirty="0" smtClean="0"/>
                  <a:t>height</a:t>
                </a:r>
                <a:endParaRPr lang="it-IT" sz="1100" b="1" dirty="0"/>
              </a:p>
            </p:txBody>
          </p:sp>
        </p:grpSp>
      </p:grpSp>
      <p:grpSp>
        <p:nvGrpSpPr>
          <p:cNvPr id="18" name="Gruppo 37"/>
          <p:cNvGrpSpPr/>
          <p:nvPr/>
        </p:nvGrpSpPr>
        <p:grpSpPr>
          <a:xfrm>
            <a:off x="2411760" y="1221600"/>
            <a:ext cx="3024336" cy="1890210"/>
            <a:chOff x="2411760" y="1628800"/>
            <a:chExt cx="3024336" cy="2520280"/>
          </a:xfrm>
        </p:grpSpPr>
        <p:grpSp>
          <p:nvGrpSpPr>
            <p:cNvPr id="19" name="Gruppo 2"/>
            <p:cNvGrpSpPr/>
            <p:nvPr/>
          </p:nvGrpSpPr>
          <p:grpSpPr>
            <a:xfrm>
              <a:off x="2411760" y="1628800"/>
              <a:ext cx="3024336" cy="2520280"/>
              <a:chOff x="3347864" y="1628800"/>
              <a:chExt cx="3888432" cy="2520280"/>
            </a:xfrm>
          </p:grpSpPr>
          <p:sp>
            <p:nvSpPr>
              <p:cNvPr id="4" name="Rettangolo 3"/>
              <p:cNvSpPr/>
              <p:nvPr/>
            </p:nvSpPr>
            <p:spPr>
              <a:xfrm>
                <a:off x="3347864" y="1628800"/>
                <a:ext cx="3888432" cy="2520280"/>
              </a:xfrm>
              <a:prstGeom prst="rect">
                <a:avLst/>
              </a:prstGeom>
              <a:noFill/>
              <a:ln w="127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" name="Rettangolo 4"/>
              <p:cNvSpPr/>
              <p:nvPr/>
            </p:nvSpPr>
            <p:spPr>
              <a:xfrm>
                <a:off x="3635896" y="1916832"/>
                <a:ext cx="3312368" cy="1944216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127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" name="Rettangolo 5"/>
              <p:cNvSpPr/>
              <p:nvPr/>
            </p:nvSpPr>
            <p:spPr>
              <a:xfrm>
                <a:off x="3923928" y="2168860"/>
                <a:ext cx="2736304" cy="1440160"/>
              </a:xfrm>
              <a:prstGeom prst="rect">
                <a:avLst/>
              </a:prstGeom>
              <a:ln w="127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" name="Rettangolo 6"/>
              <p:cNvSpPr/>
              <p:nvPr/>
            </p:nvSpPr>
            <p:spPr>
              <a:xfrm>
                <a:off x="4211960" y="2420888"/>
                <a:ext cx="2160240" cy="936104"/>
              </a:xfrm>
              <a:prstGeom prst="rect">
                <a:avLst/>
              </a:prstGeom>
              <a:noFill/>
              <a:ln w="12700"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28" name="CasellaDiTesto 27"/>
            <p:cNvSpPr txBox="1"/>
            <p:nvPr/>
          </p:nvSpPr>
          <p:spPr>
            <a:xfrm>
              <a:off x="3563888" y="1628800"/>
              <a:ext cx="6559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 err="1" smtClean="0"/>
                <a:t>margin</a:t>
              </a:r>
              <a:endParaRPr lang="it-IT" sz="1200" b="1" dirty="0"/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3582323" y="1916832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 err="1" smtClean="0">
                  <a:solidFill>
                    <a:schemeClr val="bg1"/>
                  </a:solidFill>
                </a:rPr>
                <a:t>border</a:t>
              </a:r>
              <a:endParaRPr lang="it-IT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3532630" y="2132856"/>
              <a:ext cx="720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err="1" smtClean="0"/>
                <a:t>padding</a:t>
              </a:r>
              <a:endParaRPr lang="it-IT" sz="1200" dirty="0"/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3246397" y="2924944"/>
              <a:ext cx="5629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/>
                <a:t>width</a:t>
              </a:r>
              <a:endParaRPr lang="it-IT" sz="1200" b="1" dirty="0"/>
            </a:p>
          </p:txBody>
        </p:sp>
        <p:cxnSp>
          <p:nvCxnSpPr>
            <p:cNvPr id="32" name="Connettore 2 31"/>
            <p:cNvCxnSpPr/>
            <p:nvPr/>
          </p:nvCxnSpPr>
          <p:spPr>
            <a:xfrm>
              <a:off x="3059832" y="3140968"/>
              <a:ext cx="1728192" cy="1588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2 32"/>
            <p:cNvCxnSpPr/>
            <p:nvPr/>
          </p:nvCxnSpPr>
          <p:spPr>
            <a:xfrm rot="5400000" flipH="1" flipV="1">
              <a:off x="2810186" y="2889734"/>
              <a:ext cx="934516" cy="1588"/>
            </a:xfrm>
            <a:prstGeom prst="straightConnector1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CasellaDiTesto 33"/>
            <p:cNvSpPr txBox="1"/>
            <p:nvPr/>
          </p:nvSpPr>
          <p:spPr>
            <a:xfrm rot="16200000">
              <a:off x="2746589" y="2662123"/>
              <a:ext cx="8881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100" b="1" dirty="0" smtClean="0"/>
                <a:t>height</a:t>
              </a:r>
              <a:endParaRPr lang="it-IT" sz="1100" b="1" dirty="0"/>
            </a:p>
          </p:txBody>
        </p:sp>
      </p:grpSp>
      <p:grpSp>
        <p:nvGrpSpPr>
          <p:cNvPr id="20" name="Gruppo 38"/>
          <p:cNvGrpSpPr/>
          <p:nvPr/>
        </p:nvGrpSpPr>
        <p:grpSpPr>
          <a:xfrm>
            <a:off x="2411760" y="2895786"/>
            <a:ext cx="3024336" cy="1890210"/>
            <a:chOff x="2411760" y="1628800"/>
            <a:chExt cx="3024336" cy="2520280"/>
          </a:xfrm>
        </p:grpSpPr>
        <p:grpSp>
          <p:nvGrpSpPr>
            <p:cNvPr id="22" name="Gruppo 39"/>
            <p:cNvGrpSpPr/>
            <p:nvPr/>
          </p:nvGrpSpPr>
          <p:grpSpPr>
            <a:xfrm>
              <a:off x="2411760" y="1628800"/>
              <a:ext cx="3024336" cy="2520280"/>
              <a:chOff x="3347864" y="1628800"/>
              <a:chExt cx="3888432" cy="2520280"/>
            </a:xfrm>
          </p:grpSpPr>
          <p:sp>
            <p:nvSpPr>
              <p:cNvPr id="48" name="Rettangolo 47"/>
              <p:cNvSpPr/>
              <p:nvPr/>
            </p:nvSpPr>
            <p:spPr>
              <a:xfrm>
                <a:off x="3347864" y="1628800"/>
                <a:ext cx="3888432" cy="2520280"/>
              </a:xfrm>
              <a:prstGeom prst="rect">
                <a:avLst/>
              </a:prstGeom>
              <a:noFill/>
              <a:ln w="127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9" name="Rettangolo 48"/>
              <p:cNvSpPr/>
              <p:nvPr/>
            </p:nvSpPr>
            <p:spPr>
              <a:xfrm>
                <a:off x="3635896" y="1916832"/>
                <a:ext cx="3312368" cy="1944216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127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0" name="Rettangolo 49"/>
              <p:cNvSpPr/>
              <p:nvPr/>
            </p:nvSpPr>
            <p:spPr>
              <a:xfrm>
                <a:off x="3923928" y="2168860"/>
                <a:ext cx="2736304" cy="1440160"/>
              </a:xfrm>
              <a:prstGeom prst="rect">
                <a:avLst/>
              </a:prstGeom>
              <a:ln w="127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1" name="Rettangolo 50"/>
              <p:cNvSpPr/>
              <p:nvPr/>
            </p:nvSpPr>
            <p:spPr>
              <a:xfrm>
                <a:off x="4211960" y="2420888"/>
                <a:ext cx="2160240" cy="936104"/>
              </a:xfrm>
              <a:prstGeom prst="rect">
                <a:avLst/>
              </a:prstGeom>
              <a:noFill/>
              <a:ln w="12700"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41" name="CasellaDiTesto 40"/>
            <p:cNvSpPr txBox="1"/>
            <p:nvPr/>
          </p:nvSpPr>
          <p:spPr>
            <a:xfrm>
              <a:off x="3563888" y="1628800"/>
              <a:ext cx="6559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 err="1" smtClean="0"/>
                <a:t>margin</a:t>
              </a:r>
              <a:endParaRPr lang="it-IT" sz="1200" b="1" dirty="0"/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3582323" y="1916832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 err="1" smtClean="0">
                  <a:solidFill>
                    <a:schemeClr val="bg1"/>
                  </a:solidFill>
                </a:rPr>
                <a:t>border</a:t>
              </a:r>
              <a:endParaRPr lang="it-IT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CasellaDiTesto 42"/>
            <p:cNvSpPr txBox="1"/>
            <p:nvPr/>
          </p:nvSpPr>
          <p:spPr>
            <a:xfrm>
              <a:off x="3532630" y="2132856"/>
              <a:ext cx="720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err="1" smtClean="0"/>
                <a:t>padding</a:t>
              </a:r>
              <a:endParaRPr lang="it-IT" sz="1200" dirty="0"/>
            </a:p>
          </p:txBody>
        </p:sp>
        <p:sp>
          <p:nvSpPr>
            <p:cNvPr id="44" name="CasellaDiTesto 43"/>
            <p:cNvSpPr txBox="1"/>
            <p:nvPr/>
          </p:nvSpPr>
          <p:spPr>
            <a:xfrm>
              <a:off x="3246397" y="2924944"/>
              <a:ext cx="5629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/>
                <a:t>width</a:t>
              </a:r>
              <a:endParaRPr lang="it-IT" sz="1200" b="1" dirty="0"/>
            </a:p>
          </p:txBody>
        </p:sp>
        <p:cxnSp>
          <p:nvCxnSpPr>
            <p:cNvPr id="45" name="Connettore 2 44"/>
            <p:cNvCxnSpPr/>
            <p:nvPr/>
          </p:nvCxnSpPr>
          <p:spPr>
            <a:xfrm>
              <a:off x="3059832" y="3140968"/>
              <a:ext cx="1728192" cy="1588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2 45"/>
            <p:cNvCxnSpPr/>
            <p:nvPr/>
          </p:nvCxnSpPr>
          <p:spPr>
            <a:xfrm rot="5400000" flipH="1" flipV="1">
              <a:off x="2810186" y="2889734"/>
              <a:ext cx="934516" cy="1588"/>
            </a:xfrm>
            <a:prstGeom prst="straightConnector1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CasellaDiTesto 46"/>
            <p:cNvSpPr txBox="1"/>
            <p:nvPr/>
          </p:nvSpPr>
          <p:spPr>
            <a:xfrm rot="16200000">
              <a:off x="2686582" y="2578114"/>
              <a:ext cx="100811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100" b="1" dirty="0" smtClean="0"/>
                <a:t>height</a:t>
              </a:r>
              <a:endParaRPr lang="it-IT" sz="1100" b="1" dirty="0"/>
            </a:p>
          </p:txBody>
        </p:sp>
      </p:grpSp>
      <p:sp>
        <p:nvSpPr>
          <p:cNvPr id="53" name="Callout 2 52"/>
          <p:cNvSpPr/>
          <p:nvPr/>
        </p:nvSpPr>
        <p:spPr>
          <a:xfrm>
            <a:off x="395536" y="4299942"/>
            <a:ext cx="1872208" cy="4320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53966"/>
              <a:gd name="adj6" fmla="val 40749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latin typeface="Courier New" pitchFamily="49" charset="0"/>
                <a:cs typeface="Courier New" pitchFamily="49" charset="0"/>
              </a:rPr>
              <a:t>float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:</a:t>
            </a:r>
            <a:r>
              <a:rPr lang="it-IT" dirty="0" err="1" smtClean="0">
                <a:latin typeface="Courier New" pitchFamily="49" charset="0"/>
                <a:cs typeface="Courier New" pitchFamily="49" charset="0"/>
              </a:rPr>
              <a:t>left</a:t>
            </a:r>
            <a:endParaRPr lang="it-IT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" name="Callout 2 54"/>
          <p:cNvSpPr/>
          <p:nvPr/>
        </p:nvSpPr>
        <p:spPr>
          <a:xfrm>
            <a:off x="5652120" y="3057804"/>
            <a:ext cx="1872208" cy="4320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23367"/>
              <a:gd name="adj6" fmla="val -39279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latin typeface="Courier New" pitchFamily="49" charset="0"/>
                <a:cs typeface="Courier New" pitchFamily="49" charset="0"/>
              </a:rPr>
              <a:t>float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:none</a:t>
            </a:r>
            <a:endParaRPr lang="it-IT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65516"/>
            <a:ext cx="8229600" cy="756084"/>
          </a:xfrm>
        </p:spPr>
        <p:txBody>
          <a:bodyPr>
            <a:noAutofit/>
          </a:bodyPr>
          <a:lstStyle/>
          <a:p>
            <a:r>
              <a:rPr lang="it-IT" sz="4000" spc="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FOGLI COLLEGATI</a:t>
            </a:r>
            <a:endParaRPr lang="it-IT" sz="4000" spc="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323528" y="1059582"/>
            <a:ext cx="8424936" cy="648072"/>
          </a:xfrm>
        </p:spPr>
        <p:txBody>
          <a:bodyPr>
            <a:noAutofit/>
          </a:bodyPr>
          <a:lstStyle/>
          <a:p>
            <a:r>
              <a:rPr lang="it-IT" sz="1600" dirty="0" smtClean="0"/>
              <a:t>L'elemento &lt;link&gt; presenta una serie di attributi di cui è importante spiegare significato e funzione: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395536" y="1757171"/>
          <a:ext cx="8208912" cy="3046827"/>
        </p:xfrm>
        <a:graphic>
          <a:graphicData uri="http://schemas.openxmlformats.org/drawingml/2006/table">
            <a:tbl>
              <a:tblPr/>
              <a:tblGrid>
                <a:gridCol w="936104"/>
                <a:gridCol w="7272808"/>
              </a:tblGrid>
              <a:tr h="451991">
                <a:tc>
                  <a:txBody>
                    <a:bodyPr/>
                    <a:lstStyle/>
                    <a:p>
                      <a:pPr fontAlgn="b"/>
                      <a:r>
                        <a:rPr lang="it-IT" sz="1500" b="1" baseline="0" dirty="0">
                          <a:solidFill>
                            <a:srgbClr val="FFFFFF"/>
                          </a:solidFill>
                          <a:latin typeface="+mn-lt"/>
                          <a:ea typeface="Open Sans Condensed Light" pitchFamily="34" charset="0"/>
                          <a:cs typeface="Open Sans Condensed Light" pitchFamily="34" charset="0"/>
                        </a:rPr>
                        <a:t>Attributo</a:t>
                      </a:r>
                    </a:p>
                  </a:txBody>
                  <a:tcPr marL="17608" marR="17608" marT="13206" marB="132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it-IT" sz="1500" b="1" baseline="0" dirty="0">
                          <a:solidFill>
                            <a:srgbClr val="FFFFFF"/>
                          </a:solidFill>
                          <a:latin typeface="+mn-lt"/>
                          <a:ea typeface="Open Sans Condensed Light" pitchFamily="34" charset="0"/>
                          <a:cs typeface="Open Sans Condensed Light" pitchFamily="34" charset="0"/>
                        </a:rPr>
                        <a:t>Descrizione</a:t>
                      </a:r>
                    </a:p>
                  </a:txBody>
                  <a:tcPr marL="17608" marR="17608" marT="13206" marB="1320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00137">
                <a:tc>
                  <a:txBody>
                    <a:bodyPr/>
                    <a:lstStyle/>
                    <a:p>
                      <a:pPr fontAlgn="t"/>
                      <a:r>
                        <a:rPr lang="it-IT" sz="15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j-lt"/>
                          <a:ea typeface="Open Sans Condensed Light" pitchFamily="34" charset="0"/>
                          <a:cs typeface="Open Sans Condensed Light" pitchFamily="34" charset="0"/>
                        </a:rPr>
                        <a:t>rel</a:t>
                      </a:r>
                      <a:endParaRPr lang="it-IT" sz="15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  <a:ea typeface="Open Sans Condensed Light" pitchFamily="34" charset="0"/>
                        <a:cs typeface="Open Sans Condensed Light" pitchFamily="34" charset="0"/>
                      </a:endParaRPr>
                    </a:p>
                  </a:txBody>
                  <a:tcPr marL="17608" marR="17608" marT="13206" marB="132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F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500" dirty="0">
                          <a:latin typeface="+mn-lt"/>
                          <a:ea typeface="Open Sans Condensed Light" pitchFamily="34" charset="0"/>
                          <a:cs typeface="Open Sans Condensed Light" pitchFamily="34" charset="0"/>
                        </a:rPr>
                        <a:t>descrive il tipo di relazione tra il documento e il file collegato. </a:t>
                      </a:r>
                      <a:r>
                        <a:rPr lang="it-IT" sz="1500" dirty="0" smtClean="0">
                          <a:latin typeface="+mn-lt"/>
                          <a:ea typeface="Open Sans Condensed Light" pitchFamily="34" charset="0"/>
                          <a:cs typeface="Open Sans Condensed Light" pitchFamily="34" charset="0"/>
                        </a:rPr>
                        <a:t>È sempre </a:t>
                      </a:r>
                      <a:r>
                        <a:rPr lang="it-IT" sz="1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Open Sans Condensed Light" pitchFamily="34" charset="0"/>
                          <a:cs typeface="Open Sans Condensed Light" pitchFamily="34" charset="0"/>
                        </a:rPr>
                        <a:t>obbligatorio</a:t>
                      </a:r>
                      <a:r>
                        <a:rPr lang="it-IT" sz="1500" dirty="0">
                          <a:latin typeface="+mn-lt"/>
                          <a:ea typeface="Open Sans Condensed Light" pitchFamily="34" charset="0"/>
                          <a:cs typeface="Open Sans Condensed Light" pitchFamily="34" charset="0"/>
                        </a:rPr>
                        <a:t>. Per i CSS due sono i valori possibili: </a:t>
                      </a:r>
                      <a:r>
                        <a:rPr lang="it-IT" sz="1500" b="1" dirty="0" err="1">
                          <a:latin typeface="+mn-lt"/>
                          <a:ea typeface="Open Sans Condensed Light" pitchFamily="34" charset="0"/>
                          <a:cs typeface="Open Sans Condensed Light" pitchFamily="34" charset="0"/>
                        </a:rPr>
                        <a:t>stylesheet</a:t>
                      </a:r>
                      <a:r>
                        <a:rPr lang="it-IT" sz="1500" dirty="0">
                          <a:latin typeface="+mn-lt"/>
                          <a:ea typeface="Open Sans Condensed Light" pitchFamily="34" charset="0"/>
                          <a:cs typeface="Open Sans Condensed Light" pitchFamily="34" charset="0"/>
                        </a:rPr>
                        <a:t> </a:t>
                      </a:r>
                      <a:r>
                        <a:rPr lang="it-IT" sz="1500" dirty="0" smtClean="0">
                          <a:latin typeface="+mn-lt"/>
                          <a:ea typeface="Open Sans Condensed Light" pitchFamily="34" charset="0"/>
                          <a:cs typeface="Open Sans Condensed Light" pitchFamily="34" charset="0"/>
                        </a:rPr>
                        <a:t>e </a:t>
                      </a:r>
                      <a:r>
                        <a:rPr lang="it-IT" sz="1500" b="1" dirty="0" smtClean="0">
                          <a:latin typeface="+mn-lt"/>
                          <a:ea typeface="Open Sans Condensed Light" pitchFamily="34" charset="0"/>
                          <a:cs typeface="Open Sans Condensed Light" pitchFamily="34" charset="0"/>
                        </a:rPr>
                        <a:t>alternate </a:t>
                      </a:r>
                      <a:r>
                        <a:rPr lang="it-IT" sz="1500" b="1" dirty="0" err="1">
                          <a:latin typeface="+mn-lt"/>
                          <a:ea typeface="Open Sans Condensed Light" pitchFamily="34" charset="0"/>
                          <a:cs typeface="Open Sans Condensed Light" pitchFamily="34" charset="0"/>
                        </a:rPr>
                        <a:t>stylesheet</a:t>
                      </a:r>
                      <a:r>
                        <a:rPr lang="it-IT" sz="1500" dirty="0" smtClean="0">
                          <a:latin typeface="+mn-lt"/>
                          <a:ea typeface="Open Sans Condensed Light" pitchFamily="34" charset="0"/>
                          <a:cs typeface="Open Sans Condensed Light" pitchFamily="34" charset="0"/>
                        </a:rPr>
                        <a:t>.</a:t>
                      </a:r>
                      <a:endParaRPr lang="it-IT" sz="1500" dirty="0">
                        <a:latin typeface="+mn-lt"/>
                        <a:ea typeface="Open Sans Condensed Light" pitchFamily="34" charset="0"/>
                        <a:cs typeface="Open Sans Condensed Light" pitchFamily="34" charset="0"/>
                      </a:endParaRPr>
                    </a:p>
                  </a:txBody>
                  <a:tcPr marL="17608" marR="17608" marT="13206" marB="132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F0"/>
                    </a:solidFill>
                  </a:tcPr>
                </a:tc>
              </a:tr>
              <a:tr h="595233">
                <a:tc>
                  <a:txBody>
                    <a:bodyPr/>
                    <a:lstStyle/>
                    <a:p>
                      <a:pPr fontAlgn="t"/>
                      <a:r>
                        <a:rPr lang="it-IT" sz="15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j-lt"/>
                          <a:ea typeface="Open Sans Condensed Light" pitchFamily="34" charset="0"/>
                          <a:cs typeface="Open Sans Condensed Light" pitchFamily="34" charset="0"/>
                        </a:rPr>
                        <a:t>href</a:t>
                      </a:r>
                      <a:endParaRPr lang="it-IT" sz="15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  <a:ea typeface="Open Sans Condensed Light" pitchFamily="34" charset="0"/>
                        <a:cs typeface="Open Sans Condensed Light" pitchFamily="34" charset="0"/>
                      </a:endParaRPr>
                    </a:p>
                  </a:txBody>
                  <a:tcPr marL="17608" marR="17608" marT="13206" marB="132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F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500" dirty="0">
                          <a:latin typeface="+mn-lt"/>
                          <a:ea typeface="Open Sans Condensed Light" pitchFamily="34" charset="0"/>
                          <a:cs typeface="Open Sans Condensed Light" pitchFamily="34" charset="0"/>
                        </a:rPr>
                        <a:t>serve a definire l'URL assoluto o relativo del foglio di stile. </a:t>
                      </a:r>
                      <a:r>
                        <a:rPr lang="it-IT" sz="1500" dirty="0" smtClean="0">
                          <a:latin typeface="+mn-lt"/>
                          <a:ea typeface="Open Sans Condensed Light" pitchFamily="34" charset="0"/>
                          <a:cs typeface="Open Sans Condensed Light" pitchFamily="34" charset="0"/>
                        </a:rPr>
                        <a:t>È </a:t>
                      </a:r>
                      <a:r>
                        <a:rPr lang="it-IT" sz="15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Open Sans Condensed Light" pitchFamily="34" charset="0"/>
                          <a:cs typeface="Open Sans Condensed Light" pitchFamily="34" charset="0"/>
                        </a:rPr>
                        <a:t>obbligatorio</a:t>
                      </a:r>
                      <a:endParaRPr lang="it-IT" sz="15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Open Sans Condensed Light" pitchFamily="34" charset="0"/>
                        <a:cs typeface="Open Sans Condensed Light" pitchFamily="34" charset="0"/>
                      </a:endParaRPr>
                    </a:p>
                  </a:txBody>
                  <a:tcPr marL="17608" marR="17608" marT="13206" marB="132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F0"/>
                    </a:solidFill>
                  </a:tcPr>
                </a:tc>
              </a:tr>
              <a:tr h="649733">
                <a:tc>
                  <a:txBody>
                    <a:bodyPr/>
                    <a:lstStyle/>
                    <a:p>
                      <a:pPr fontAlgn="t"/>
                      <a:r>
                        <a:rPr lang="it-IT" sz="15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j-lt"/>
                          <a:ea typeface="Open Sans Condensed Light" pitchFamily="34" charset="0"/>
                          <a:cs typeface="Open Sans Condensed Light" pitchFamily="34" charset="0"/>
                        </a:rPr>
                        <a:t>type</a:t>
                      </a:r>
                      <a:endParaRPr lang="it-IT" sz="15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  <a:ea typeface="Open Sans Condensed Light" pitchFamily="34" charset="0"/>
                        <a:cs typeface="Open Sans Condensed Light" pitchFamily="34" charset="0"/>
                      </a:endParaRPr>
                    </a:p>
                  </a:txBody>
                  <a:tcPr marL="17608" marR="17608" marT="13206" marB="132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F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500" dirty="0">
                          <a:latin typeface="+mn-lt"/>
                          <a:ea typeface="Open Sans Condensed Light" pitchFamily="34" charset="0"/>
                          <a:cs typeface="Open Sans Condensed Light" pitchFamily="34" charset="0"/>
                        </a:rPr>
                        <a:t>identifica il tipo di dati da collegare. Per i CSS l'unico valore possibile è </a:t>
                      </a:r>
                      <a:r>
                        <a:rPr lang="it-IT" sz="1500" b="1" dirty="0">
                          <a:latin typeface="+mn-lt"/>
                          <a:ea typeface="Open Sans Condensed Light" pitchFamily="34" charset="0"/>
                          <a:cs typeface="Open Sans Condensed Light" pitchFamily="34" charset="0"/>
                        </a:rPr>
                        <a:t>text/</a:t>
                      </a:r>
                      <a:r>
                        <a:rPr lang="it-IT" sz="1500" b="1" dirty="0" err="1">
                          <a:latin typeface="+mn-lt"/>
                          <a:ea typeface="Open Sans Condensed Light" pitchFamily="34" charset="0"/>
                          <a:cs typeface="Open Sans Condensed Light" pitchFamily="34" charset="0"/>
                        </a:rPr>
                        <a:t>css</a:t>
                      </a:r>
                      <a:r>
                        <a:rPr lang="it-IT" sz="1500" dirty="0">
                          <a:latin typeface="+mn-lt"/>
                          <a:ea typeface="Open Sans Condensed Light" pitchFamily="34" charset="0"/>
                          <a:cs typeface="Open Sans Condensed Light" pitchFamily="34" charset="0"/>
                        </a:rPr>
                        <a:t>. </a:t>
                      </a:r>
                    </a:p>
                  </a:txBody>
                  <a:tcPr marL="17608" marR="17608" marT="13206" marB="132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F0"/>
                    </a:solidFill>
                  </a:tcPr>
                </a:tc>
              </a:tr>
              <a:tr h="649733">
                <a:tc>
                  <a:txBody>
                    <a:bodyPr/>
                    <a:lstStyle/>
                    <a:p>
                      <a:pPr fontAlgn="t"/>
                      <a:r>
                        <a:rPr lang="it-IT" sz="15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j-lt"/>
                          <a:ea typeface="Open Sans Condensed Light" pitchFamily="34" charset="0"/>
                          <a:cs typeface="Open Sans Condensed Light" pitchFamily="34" charset="0"/>
                        </a:rPr>
                        <a:t>media</a:t>
                      </a:r>
                      <a:endParaRPr lang="it-IT" sz="15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j-lt"/>
                        <a:ea typeface="Open Sans Condensed Light" pitchFamily="34" charset="0"/>
                        <a:cs typeface="Open Sans Condensed Light" pitchFamily="34" charset="0"/>
                      </a:endParaRPr>
                    </a:p>
                  </a:txBody>
                  <a:tcPr marL="17608" marR="17608" marT="13206" marB="132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F0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500" dirty="0">
                          <a:latin typeface="+mn-lt"/>
                          <a:ea typeface="Open Sans Condensed Light" pitchFamily="34" charset="0"/>
                          <a:cs typeface="Open Sans Condensed Light" pitchFamily="34" charset="0"/>
                        </a:rPr>
                        <a:t>con questo attributo si identifica il supporto (schermo, stampa, </a:t>
                      </a:r>
                      <a:r>
                        <a:rPr lang="it-IT" sz="1500" dirty="0" err="1">
                          <a:latin typeface="+mn-lt"/>
                          <a:ea typeface="Open Sans Condensed Light" pitchFamily="34" charset="0"/>
                          <a:cs typeface="Open Sans Condensed Light" pitchFamily="34" charset="0"/>
                        </a:rPr>
                        <a:t>etc</a:t>
                      </a:r>
                      <a:r>
                        <a:rPr lang="it-IT" sz="1500" dirty="0">
                          <a:latin typeface="+mn-lt"/>
                          <a:ea typeface="Open Sans Condensed Light" pitchFamily="34" charset="0"/>
                          <a:cs typeface="Open Sans Condensed Light" pitchFamily="34" charset="0"/>
                        </a:rPr>
                        <a:t>) cui applicare un particolare foglio di stile. Attributo </a:t>
                      </a:r>
                      <a:r>
                        <a:rPr lang="it-IT" sz="1500" b="1" dirty="0">
                          <a:latin typeface="+mn-lt"/>
                          <a:ea typeface="Open Sans Condensed Light" pitchFamily="34" charset="0"/>
                          <a:cs typeface="Open Sans Condensed Light" pitchFamily="34" charset="0"/>
                        </a:rPr>
                        <a:t>opzionale</a:t>
                      </a:r>
                      <a:r>
                        <a:rPr lang="it-IT" sz="1500" dirty="0">
                          <a:latin typeface="+mn-lt"/>
                          <a:ea typeface="Open Sans Condensed Light" pitchFamily="34" charset="0"/>
                          <a:cs typeface="Open Sans Condensed Light" pitchFamily="34" charset="0"/>
                        </a:rPr>
                        <a:t>. </a:t>
                      </a:r>
                    </a:p>
                  </a:txBody>
                  <a:tcPr marL="17608" marR="17608" marT="13206" marB="1320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F0"/>
                    </a:solidFill>
                  </a:tcPr>
                </a:tc>
              </a:tr>
            </a:tbl>
          </a:graphicData>
        </a:graphic>
      </p:graphicFrame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9522"/>
            <a:ext cx="7499176" cy="641226"/>
          </a:xfrm>
        </p:spPr>
        <p:txBody>
          <a:bodyPr/>
          <a:lstStyle/>
          <a:p>
            <a:pPr algn="r"/>
            <a:r>
              <a:rPr lang="it-IT" spc="600" dirty="0" smtClean="0">
                <a:solidFill>
                  <a:srgbClr val="006699"/>
                </a:solidFill>
                <a:latin typeface="+mn-lt"/>
              </a:rPr>
              <a:t>FLOAT</a:t>
            </a:r>
            <a:endParaRPr lang="it-IT" spc="600" dirty="0">
              <a:solidFill>
                <a:srgbClr val="006699"/>
              </a:solidFill>
              <a:latin typeface="+mn-lt"/>
            </a:endParaRPr>
          </a:p>
        </p:txBody>
      </p:sp>
      <p:grpSp>
        <p:nvGrpSpPr>
          <p:cNvPr id="3" name="Gruppo 26"/>
          <p:cNvGrpSpPr/>
          <p:nvPr/>
        </p:nvGrpSpPr>
        <p:grpSpPr>
          <a:xfrm>
            <a:off x="107504" y="573528"/>
            <a:ext cx="2520280" cy="2916324"/>
            <a:chOff x="107504" y="1628800"/>
            <a:chExt cx="2520280" cy="3888432"/>
          </a:xfrm>
        </p:grpSpPr>
        <p:grpSp>
          <p:nvGrpSpPr>
            <p:cNvPr id="8" name="Gruppo 7"/>
            <p:cNvGrpSpPr/>
            <p:nvPr/>
          </p:nvGrpSpPr>
          <p:grpSpPr>
            <a:xfrm rot="5400000">
              <a:off x="-576572" y="2312876"/>
              <a:ext cx="3888432" cy="2520280"/>
              <a:chOff x="3347864" y="1628800"/>
              <a:chExt cx="3888432" cy="2520280"/>
            </a:xfrm>
          </p:grpSpPr>
          <p:sp>
            <p:nvSpPr>
              <p:cNvPr id="9" name="Rettangolo 8"/>
              <p:cNvSpPr/>
              <p:nvPr/>
            </p:nvSpPr>
            <p:spPr>
              <a:xfrm>
                <a:off x="3347864" y="1628800"/>
                <a:ext cx="3888432" cy="2520280"/>
              </a:xfrm>
              <a:prstGeom prst="rect">
                <a:avLst/>
              </a:prstGeom>
              <a:noFill/>
              <a:ln w="127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Rettangolo 9"/>
              <p:cNvSpPr/>
              <p:nvPr/>
            </p:nvSpPr>
            <p:spPr>
              <a:xfrm>
                <a:off x="3635896" y="1916832"/>
                <a:ext cx="3312368" cy="1944216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/>
              <p:cNvSpPr/>
              <p:nvPr/>
            </p:nvSpPr>
            <p:spPr>
              <a:xfrm>
                <a:off x="3923928" y="2168860"/>
                <a:ext cx="2736304" cy="14401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" name="Rettangolo 11"/>
              <p:cNvSpPr/>
              <p:nvPr/>
            </p:nvSpPr>
            <p:spPr>
              <a:xfrm>
                <a:off x="4211960" y="2420888"/>
                <a:ext cx="2160240" cy="93610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6" name="Gruppo 25"/>
            <p:cNvGrpSpPr/>
            <p:nvPr/>
          </p:nvGrpSpPr>
          <p:grpSpPr>
            <a:xfrm>
              <a:off x="899592" y="1628800"/>
              <a:ext cx="936104" cy="3025130"/>
              <a:chOff x="899592" y="1628800"/>
              <a:chExt cx="936104" cy="3025130"/>
            </a:xfrm>
          </p:grpSpPr>
          <p:sp>
            <p:nvSpPr>
              <p:cNvPr id="13" name="CasellaDiTesto 12"/>
              <p:cNvSpPr txBox="1"/>
              <p:nvPr/>
            </p:nvSpPr>
            <p:spPr>
              <a:xfrm>
                <a:off x="1038868" y="1628800"/>
                <a:ext cx="6559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b="1" dirty="0" err="1" smtClean="0"/>
                  <a:t>margin</a:t>
                </a:r>
                <a:endParaRPr lang="it-IT" sz="1200" b="1" dirty="0"/>
              </a:p>
            </p:txBody>
          </p:sp>
          <p:sp>
            <p:nvSpPr>
              <p:cNvPr id="14" name="CasellaDiTesto 13"/>
              <p:cNvSpPr txBox="1"/>
              <p:nvPr/>
            </p:nvSpPr>
            <p:spPr>
              <a:xfrm>
                <a:off x="1057303" y="1916832"/>
                <a:ext cx="620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b="1" dirty="0" err="1" smtClean="0">
                    <a:solidFill>
                      <a:schemeClr val="bg1"/>
                    </a:solidFill>
                  </a:rPr>
                  <a:t>border</a:t>
                </a:r>
                <a:endParaRPr lang="it-IT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CasellaDiTesto 14"/>
              <p:cNvSpPr txBox="1"/>
              <p:nvPr/>
            </p:nvSpPr>
            <p:spPr>
              <a:xfrm>
                <a:off x="1007610" y="2204864"/>
                <a:ext cx="7200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dirty="0" err="1" smtClean="0"/>
                  <a:t>padding</a:t>
                </a:r>
                <a:endParaRPr lang="it-IT" sz="1200" dirty="0"/>
              </a:p>
            </p:txBody>
          </p:sp>
          <p:sp>
            <p:nvSpPr>
              <p:cNvPr id="17" name="CasellaDiTesto 16"/>
              <p:cNvSpPr txBox="1"/>
              <p:nvPr/>
            </p:nvSpPr>
            <p:spPr>
              <a:xfrm>
                <a:off x="1086157" y="2996952"/>
                <a:ext cx="5629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200" b="1" dirty="0" smtClean="0"/>
                  <a:t>width</a:t>
                </a:r>
                <a:endParaRPr lang="it-IT" sz="1200" b="1" dirty="0"/>
              </a:p>
            </p:txBody>
          </p:sp>
          <p:cxnSp>
            <p:nvCxnSpPr>
              <p:cNvPr id="21" name="Connettore 2 20"/>
              <p:cNvCxnSpPr/>
              <p:nvPr/>
            </p:nvCxnSpPr>
            <p:spPr>
              <a:xfrm>
                <a:off x="899592" y="3212976"/>
                <a:ext cx="936104" cy="1588"/>
              </a:xfrm>
              <a:prstGeom prst="straightConnector1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  <a:prstDash val="dash"/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ttore 2 22"/>
              <p:cNvCxnSpPr/>
              <p:nvPr/>
            </p:nvCxnSpPr>
            <p:spPr>
              <a:xfrm rot="5400000" flipH="1" flipV="1">
                <a:off x="36687" y="3573413"/>
                <a:ext cx="2159446" cy="1588"/>
              </a:xfrm>
              <a:prstGeom prst="straightConnector1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  <a:prstDash val="dash"/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CasellaDiTesto 24"/>
              <p:cNvSpPr txBox="1"/>
              <p:nvPr/>
            </p:nvSpPr>
            <p:spPr>
              <a:xfrm rot="16200000">
                <a:off x="645463" y="3658904"/>
                <a:ext cx="76986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100" b="1" dirty="0" smtClean="0"/>
                  <a:t>height</a:t>
                </a:r>
                <a:endParaRPr lang="it-IT" sz="1100" b="1" dirty="0"/>
              </a:p>
            </p:txBody>
          </p:sp>
        </p:grpSp>
      </p:grpSp>
      <p:grpSp>
        <p:nvGrpSpPr>
          <p:cNvPr id="18" name="Gruppo 37"/>
          <p:cNvGrpSpPr/>
          <p:nvPr/>
        </p:nvGrpSpPr>
        <p:grpSpPr>
          <a:xfrm>
            <a:off x="2411760" y="573528"/>
            <a:ext cx="3024336" cy="1890210"/>
            <a:chOff x="2411760" y="1628800"/>
            <a:chExt cx="3024336" cy="2520280"/>
          </a:xfrm>
        </p:grpSpPr>
        <p:grpSp>
          <p:nvGrpSpPr>
            <p:cNvPr id="19" name="Gruppo 2"/>
            <p:cNvGrpSpPr/>
            <p:nvPr/>
          </p:nvGrpSpPr>
          <p:grpSpPr>
            <a:xfrm>
              <a:off x="2411760" y="1628800"/>
              <a:ext cx="3024336" cy="2520280"/>
              <a:chOff x="3347864" y="1628800"/>
              <a:chExt cx="3888432" cy="2520280"/>
            </a:xfrm>
          </p:grpSpPr>
          <p:sp>
            <p:nvSpPr>
              <p:cNvPr id="4" name="Rettangolo 3"/>
              <p:cNvSpPr/>
              <p:nvPr/>
            </p:nvSpPr>
            <p:spPr>
              <a:xfrm>
                <a:off x="3347864" y="1628800"/>
                <a:ext cx="3888432" cy="2520280"/>
              </a:xfrm>
              <a:prstGeom prst="rect">
                <a:avLst/>
              </a:prstGeom>
              <a:noFill/>
              <a:ln w="127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" name="Rettangolo 4"/>
              <p:cNvSpPr/>
              <p:nvPr/>
            </p:nvSpPr>
            <p:spPr>
              <a:xfrm>
                <a:off x="3635896" y="1916832"/>
                <a:ext cx="3312368" cy="1944216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127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" name="Rettangolo 5"/>
              <p:cNvSpPr/>
              <p:nvPr/>
            </p:nvSpPr>
            <p:spPr>
              <a:xfrm>
                <a:off x="3923928" y="2168860"/>
                <a:ext cx="2736304" cy="1440160"/>
              </a:xfrm>
              <a:prstGeom prst="rect">
                <a:avLst/>
              </a:prstGeom>
              <a:ln w="127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" name="Rettangolo 6"/>
              <p:cNvSpPr/>
              <p:nvPr/>
            </p:nvSpPr>
            <p:spPr>
              <a:xfrm>
                <a:off x="4211960" y="2420888"/>
                <a:ext cx="2160240" cy="936104"/>
              </a:xfrm>
              <a:prstGeom prst="rect">
                <a:avLst/>
              </a:prstGeom>
              <a:noFill/>
              <a:ln w="12700"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28" name="CasellaDiTesto 27"/>
            <p:cNvSpPr txBox="1"/>
            <p:nvPr/>
          </p:nvSpPr>
          <p:spPr>
            <a:xfrm>
              <a:off x="3563888" y="1628800"/>
              <a:ext cx="6559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 err="1" smtClean="0"/>
                <a:t>margin</a:t>
              </a:r>
              <a:endParaRPr lang="it-IT" sz="1200" b="1" dirty="0"/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3582323" y="1916832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 err="1" smtClean="0">
                  <a:solidFill>
                    <a:schemeClr val="bg1"/>
                  </a:solidFill>
                </a:rPr>
                <a:t>border</a:t>
              </a:r>
              <a:endParaRPr lang="it-IT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3532630" y="2132856"/>
              <a:ext cx="720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err="1" smtClean="0"/>
                <a:t>padding</a:t>
              </a:r>
              <a:endParaRPr lang="it-IT" sz="1200" dirty="0"/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3246397" y="2924944"/>
              <a:ext cx="5629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/>
                <a:t>width</a:t>
              </a:r>
              <a:endParaRPr lang="it-IT" sz="1200" b="1" dirty="0"/>
            </a:p>
          </p:txBody>
        </p:sp>
        <p:cxnSp>
          <p:nvCxnSpPr>
            <p:cNvPr id="32" name="Connettore 2 31"/>
            <p:cNvCxnSpPr/>
            <p:nvPr/>
          </p:nvCxnSpPr>
          <p:spPr>
            <a:xfrm>
              <a:off x="3059832" y="3140968"/>
              <a:ext cx="1728192" cy="1588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2 32"/>
            <p:cNvCxnSpPr/>
            <p:nvPr/>
          </p:nvCxnSpPr>
          <p:spPr>
            <a:xfrm rot="5400000" flipH="1" flipV="1">
              <a:off x="2810186" y="2889734"/>
              <a:ext cx="934516" cy="1588"/>
            </a:xfrm>
            <a:prstGeom prst="straightConnector1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CasellaDiTesto 33"/>
            <p:cNvSpPr txBox="1"/>
            <p:nvPr/>
          </p:nvSpPr>
          <p:spPr>
            <a:xfrm rot="16200000">
              <a:off x="2746589" y="2662123"/>
              <a:ext cx="8881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100" b="1" dirty="0" smtClean="0"/>
                <a:t>height</a:t>
              </a:r>
              <a:endParaRPr lang="it-IT" sz="1100" b="1" dirty="0"/>
            </a:p>
          </p:txBody>
        </p:sp>
      </p:grpSp>
      <p:grpSp>
        <p:nvGrpSpPr>
          <p:cNvPr id="20" name="Gruppo 38"/>
          <p:cNvGrpSpPr/>
          <p:nvPr/>
        </p:nvGrpSpPr>
        <p:grpSpPr>
          <a:xfrm>
            <a:off x="107504" y="3273828"/>
            <a:ext cx="3024336" cy="1890210"/>
            <a:chOff x="2411760" y="1628800"/>
            <a:chExt cx="3024336" cy="2520280"/>
          </a:xfrm>
        </p:grpSpPr>
        <p:grpSp>
          <p:nvGrpSpPr>
            <p:cNvPr id="22" name="Gruppo 39"/>
            <p:cNvGrpSpPr/>
            <p:nvPr/>
          </p:nvGrpSpPr>
          <p:grpSpPr>
            <a:xfrm>
              <a:off x="2411760" y="1628800"/>
              <a:ext cx="3024336" cy="2520280"/>
              <a:chOff x="3347864" y="1628800"/>
              <a:chExt cx="3888432" cy="2520280"/>
            </a:xfrm>
          </p:grpSpPr>
          <p:sp>
            <p:nvSpPr>
              <p:cNvPr id="48" name="Rettangolo 47"/>
              <p:cNvSpPr/>
              <p:nvPr/>
            </p:nvSpPr>
            <p:spPr>
              <a:xfrm>
                <a:off x="3347864" y="1628800"/>
                <a:ext cx="3888432" cy="2520280"/>
              </a:xfrm>
              <a:prstGeom prst="rect">
                <a:avLst/>
              </a:prstGeom>
              <a:noFill/>
              <a:ln w="127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9" name="Rettangolo 48"/>
              <p:cNvSpPr/>
              <p:nvPr/>
            </p:nvSpPr>
            <p:spPr>
              <a:xfrm>
                <a:off x="3635896" y="1916832"/>
                <a:ext cx="3312368" cy="1944216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127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0" name="Rettangolo 49"/>
              <p:cNvSpPr/>
              <p:nvPr/>
            </p:nvSpPr>
            <p:spPr>
              <a:xfrm>
                <a:off x="3923928" y="2168860"/>
                <a:ext cx="2736304" cy="1440160"/>
              </a:xfrm>
              <a:prstGeom prst="rect">
                <a:avLst/>
              </a:prstGeom>
              <a:ln w="127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1" name="Rettangolo 50"/>
              <p:cNvSpPr/>
              <p:nvPr/>
            </p:nvSpPr>
            <p:spPr>
              <a:xfrm>
                <a:off x="4211960" y="2420888"/>
                <a:ext cx="2160240" cy="936104"/>
              </a:xfrm>
              <a:prstGeom prst="rect">
                <a:avLst/>
              </a:prstGeom>
              <a:noFill/>
              <a:ln w="12700"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41" name="CasellaDiTesto 40"/>
            <p:cNvSpPr txBox="1"/>
            <p:nvPr/>
          </p:nvSpPr>
          <p:spPr>
            <a:xfrm>
              <a:off x="3563888" y="1628800"/>
              <a:ext cx="6559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 err="1" smtClean="0"/>
                <a:t>margin</a:t>
              </a:r>
              <a:endParaRPr lang="it-IT" sz="1200" b="1" dirty="0"/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3582323" y="1916832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 err="1" smtClean="0">
                  <a:solidFill>
                    <a:schemeClr val="bg1"/>
                  </a:solidFill>
                </a:rPr>
                <a:t>border</a:t>
              </a:r>
              <a:endParaRPr lang="it-IT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CasellaDiTesto 42"/>
            <p:cNvSpPr txBox="1"/>
            <p:nvPr/>
          </p:nvSpPr>
          <p:spPr>
            <a:xfrm>
              <a:off x="3532630" y="2132856"/>
              <a:ext cx="720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err="1" smtClean="0"/>
                <a:t>padding</a:t>
              </a:r>
              <a:endParaRPr lang="it-IT" sz="1200" dirty="0"/>
            </a:p>
          </p:txBody>
        </p:sp>
        <p:sp>
          <p:nvSpPr>
            <p:cNvPr id="44" name="CasellaDiTesto 43"/>
            <p:cNvSpPr txBox="1"/>
            <p:nvPr/>
          </p:nvSpPr>
          <p:spPr>
            <a:xfrm>
              <a:off x="3246397" y="2924944"/>
              <a:ext cx="5629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/>
                <a:t>width</a:t>
              </a:r>
              <a:endParaRPr lang="it-IT" sz="1200" b="1" dirty="0"/>
            </a:p>
          </p:txBody>
        </p:sp>
        <p:cxnSp>
          <p:nvCxnSpPr>
            <p:cNvPr id="45" name="Connettore 2 44"/>
            <p:cNvCxnSpPr/>
            <p:nvPr/>
          </p:nvCxnSpPr>
          <p:spPr>
            <a:xfrm>
              <a:off x="3059832" y="3140968"/>
              <a:ext cx="1728192" cy="1588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2 45"/>
            <p:cNvCxnSpPr/>
            <p:nvPr/>
          </p:nvCxnSpPr>
          <p:spPr>
            <a:xfrm rot="5400000" flipH="1" flipV="1">
              <a:off x="2810186" y="2889734"/>
              <a:ext cx="934516" cy="1588"/>
            </a:xfrm>
            <a:prstGeom prst="straightConnector1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CasellaDiTesto 46"/>
            <p:cNvSpPr txBox="1"/>
            <p:nvPr/>
          </p:nvSpPr>
          <p:spPr>
            <a:xfrm rot="16200000">
              <a:off x="2770591" y="2734131"/>
              <a:ext cx="8400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100" b="1" dirty="0" smtClean="0"/>
                <a:t>height</a:t>
              </a:r>
              <a:endParaRPr lang="it-IT" sz="1100" b="1" dirty="0"/>
            </a:p>
          </p:txBody>
        </p:sp>
      </p:grpSp>
      <p:sp>
        <p:nvSpPr>
          <p:cNvPr id="53" name="Callout 2 52"/>
          <p:cNvSpPr/>
          <p:nvPr/>
        </p:nvSpPr>
        <p:spPr>
          <a:xfrm>
            <a:off x="3851920" y="3435846"/>
            <a:ext cx="1872208" cy="4320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30464"/>
              <a:gd name="adj6" fmla="val -110481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dirty="0" err="1" smtClean="0">
                <a:latin typeface="Courier New" pitchFamily="49" charset="0"/>
                <a:cs typeface="Courier New" pitchFamily="49" charset="0"/>
              </a:rPr>
              <a:t>float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:</a:t>
            </a:r>
            <a:r>
              <a:rPr lang="it-IT" dirty="0" err="1" smtClean="0">
                <a:latin typeface="Courier New" pitchFamily="49" charset="0"/>
                <a:cs typeface="Courier New" pitchFamily="49" charset="0"/>
              </a:rPr>
              <a:t>left</a:t>
            </a:r>
            <a:endParaRPr lang="it-IT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" name="Callout 2 54"/>
          <p:cNvSpPr/>
          <p:nvPr/>
        </p:nvSpPr>
        <p:spPr>
          <a:xfrm>
            <a:off x="5436096" y="2571750"/>
            <a:ext cx="1872208" cy="59406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23367"/>
              <a:gd name="adj6" fmla="val -39279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dirty="0" err="1" smtClean="0">
                <a:latin typeface="Courier New" pitchFamily="49" charset="0"/>
                <a:cs typeface="Courier New" pitchFamily="49" charset="0"/>
              </a:rPr>
              <a:t>float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:none;</a:t>
            </a:r>
          </a:p>
          <a:p>
            <a:r>
              <a:rPr lang="it-IT" dirty="0" err="1" smtClean="0">
                <a:latin typeface="Courier New" pitchFamily="49" charset="0"/>
                <a:cs typeface="Courier New" pitchFamily="49" charset="0"/>
              </a:rPr>
              <a:t>clear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:</a:t>
            </a:r>
            <a:r>
              <a:rPr lang="it-IT" dirty="0" err="1" smtClean="0">
                <a:latin typeface="Courier New" pitchFamily="49" charset="0"/>
                <a:cs typeface="Courier New" pitchFamily="49" charset="0"/>
              </a:rPr>
              <a:t>both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it-IT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DISPLAY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395536" y="1226235"/>
          <a:ext cx="8110438" cy="3125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6958310"/>
              </a:tblGrid>
              <a:tr h="316944">
                <a:tc>
                  <a:txBody>
                    <a:bodyPr/>
                    <a:lstStyle/>
                    <a:p>
                      <a:pPr algn="l" fontAlgn="t"/>
                      <a:r>
                        <a:rPr lang="it-IT" sz="1050" dirty="0" smtClean="0">
                          <a:solidFill>
                            <a:srgbClr val="FFFFFF"/>
                          </a:solidFill>
                          <a:latin typeface="verdana"/>
                        </a:rPr>
                        <a:t>Valore</a:t>
                      </a:r>
                      <a:endParaRPr lang="it-IT" sz="1050" dirty="0">
                        <a:solidFill>
                          <a:srgbClr val="FFFFFF"/>
                        </a:solidFill>
                        <a:latin typeface="verdana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050" dirty="0" smtClean="0">
                          <a:solidFill>
                            <a:srgbClr val="FFFFFF"/>
                          </a:solidFill>
                          <a:latin typeface="verdana"/>
                        </a:rPr>
                        <a:t>Descrizione</a:t>
                      </a:r>
                      <a:endParaRPr lang="it-IT" sz="1050" dirty="0">
                        <a:solidFill>
                          <a:srgbClr val="FFFFFF"/>
                        </a:solidFill>
                        <a:latin typeface="verdana"/>
                      </a:endParaRPr>
                    </a:p>
                  </a:txBody>
                  <a:tcPr marL="28575" marR="28575" marT="28575" marB="28575" anchor="ctr"/>
                </a:tc>
              </a:tr>
              <a:tr h="316944">
                <a:tc>
                  <a:txBody>
                    <a:bodyPr/>
                    <a:lstStyle/>
                    <a:p>
                      <a:pPr fontAlgn="t"/>
                      <a:r>
                        <a:rPr lang="it-IT" sz="1050">
                          <a:latin typeface="verdana"/>
                        </a:rPr>
                        <a:t>inline</a:t>
                      </a:r>
                    </a:p>
                  </a:txBody>
                  <a:tcPr marL="47625" marR="47625" marT="66675" marB="66675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050" dirty="0" smtClean="0">
                          <a:latin typeface="verdana"/>
                        </a:rPr>
                        <a:t>Valore predefinito. Visualizza un elemento come </a:t>
                      </a:r>
                      <a:r>
                        <a:rPr lang="it-IT" sz="1050" dirty="0" smtClean="0">
                          <a:latin typeface="verdana"/>
                        </a:rPr>
                        <a:t>elemento </a:t>
                      </a:r>
                      <a:r>
                        <a:rPr lang="it-IT" sz="1050" dirty="0" err="1" smtClean="0">
                          <a:latin typeface="verdana"/>
                        </a:rPr>
                        <a:t>inline</a:t>
                      </a:r>
                      <a:r>
                        <a:rPr lang="it-IT" sz="1050" dirty="0" smtClean="0">
                          <a:latin typeface="verdana"/>
                        </a:rPr>
                        <a:t> </a:t>
                      </a:r>
                      <a:r>
                        <a:rPr lang="en-US" sz="1050" dirty="0" smtClean="0">
                          <a:latin typeface="verdana"/>
                        </a:rPr>
                        <a:t>(</a:t>
                      </a:r>
                      <a:r>
                        <a:rPr lang="en-US" sz="1050" dirty="0" err="1" smtClean="0">
                          <a:latin typeface="verdana"/>
                        </a:rPr>
                        <a:t>es</a:t>
                      </a:r>
                      <a:r>
                        <a:rPr lang="en-US" sz="1050" dirty="0" smtClean="0">
                          <a:latin typeface="verdana"/>
                        </a:rPr>
                        <a:t>.: &lt;span</a:t>
                      </a:r>
                      <a:r>
                        <a:rPr lang="en-US" sz="1050" dirty="0">
                          <a:latin typeface="verdana"/>
                        </a:rPr>
                        <a:t>&gt;)</a:t>
                      </a:r>
                    </a:p>
                  </a:txBody>
                  <a:tcPr marL="47625" marR="47625" marT="66675" marB="66675" anchor="ctr"/>
                </a:tc>
              </a:tr>
              <a:tr h="316944">
                <a:tc>
                  <a:txBody>
                    <a:bodyPr/>
                    <a:lstStyle/>
                    <a:p>
                      <a:pPr fontAlgn="t"/>
                      <a:r>
                        <a:rPr lang="it-IT" sz="1050">
                          <a:latin typeface="verdana"/>
                        </a:rPr>
                        <a:t>block</a:t>
                      </a:r>
                    </a:p>
                  </a:txBody>
                  <a:tcPr marL="47625" marR="47625" marT="66675" marB="66675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050" dirty="0" smtClean="0">
                          <a:latin typeface="verdana"/>
                        </a:rPr>
                        <a:t>Visualizza un elemento come un elemento block </a:t>
                      </a:r>
                      <a:r>
                        <a:rPr lang="en-US" sz="1050" dirty="0" smtClean="0">
                          <a:latin typeface="verdana"/>
                        </a:rPr>
                        <a:t>(e.: &lt;p</a:t>
                      </a:r>
                      <a:r>
                        <a:rPr lang="en-US" sz="1050" dirty="0">
                          <a:latin typeface="verdana"/>
                        </a:rPr>
                        <a:t>&gt;)</a:t>
                      </a:r>
                    </a:p>
                  </a:txBody>
                  <a:tcPr marL="47625" marR="47625" marT="66675" marB="66675" anchor="ctr"/>
                </a:tc>
              </a:tr>
              <a:tr h="316944">
                <a:tc>
                  <a:txBody>
                    <a:bodyPr/>
                    <a:lstStyle/>
                    <a:p>
                      <a:pPr fontAlgn="t"/>
                      <a:r>
                        <a:rPr lang="it-IT" sz="1050">
                          <a:latin typeface="verdana"/>
                        </a:rPr>
                        <a:t>flex</a:t>
                      </a:r>
                    </a:p>
                  </a:txBody>
                  <a:tcPr marL="47625" marR="47625" marT="66675" marB="66675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050" dirty="0" smtClean="0">
                          <a:latin typeface="verdana"/>
                        </a:rPr>
                        <a:t>Visualizza un elemento come un contenitore secondo</a:t>
                      </a:r>
                      <a:r>
                        <a:rPr lang="it-IT" sz="1050" baseline="0" dirty="0" smtClean="0">
                          <a:latin typeface="verdana"/>
                        </a:rPr>
                        <a:t> il modello</a:t>
                      </a:r>
                      <a:r>
                        <a:rPr lang="it-IT" sz="1050" dirty="0" smtClean="0">
                          <a:latin typeface="verdana"/>
                        </a:rPr>
                        <a:t> </a:t>
                      </a:r>
                      <a:r>
                        <a:rPr lang="it-IT" sz="1050" dirty="0" err="1" smtClean="0">
                          <a:latin typeface="verdana"/>
                        </a:rPr>
                        <a:t>box-flex</a:t>
                      </a:r>
                      <a:r>
                        <a:rPr lang="en-US" sz="1050" dirty="0" smtClean="0">
                          <a:latin typeface="verdana"/>
                        </a:rPr>
                        <a:t>. </a:t>
                      </a:r>
                      <a:r>
                        <a:rPr lang="en-US" sz="1050" dirty="0" err="1" smtClean="0">
                          <a:latin typeface="verdana"/>
                        </a:rPr>
                        <a:t>Nuovo</a:t>
                      </a:r>
                      <a:r>
                        <a:rPr lang="en-US" sz="1050" dirty="0" smtClean="0">
                          <a:latin typeface="verdana"/>
                        </a:rPr>
                        <a:t> in </a:t>
                      </a:r>
                      <a:r>
                        <a:rPr lang="en-US" sz="1050" dirty="0">
                          <a:latin typeface="verdana"/>
                        </a:rPr>
                        <a:t>CSS3</a:t>
                      </a:r>
                    </a:p>
                  </a:txBody>
                  <a:tcPr marL="47625" marR="47625" marT="66675" marB="66675" anchor="ctr"/>
                </a:tc>
              </a:tr>
              <a:tr h="437779">
                <a:tc>
                  <a:txBody>
                    <a:bodyPr/>
                    <a:lstStyle/>
                    <a:p>
                      <a:pPr fontAlgn="t"/>
                      <a:r>
                        <a:rPr lang="it-IT" sz="1050" dirty="0" err="1">
                          <a:latin typeface="verdana"/>
                        </a:rPr>
                        <a:t>inline-block</a:t>
                      </a:r>
                      <a:endParaRPr lang="it-IT" sz="1050" dirty="0">
                        <a:latin typeface="verdana"/>
                      </a:endParaRPr>
                    </a:p>
                  </a:txBody>
                  <a:tcPr marL="47625" marR="47625" marT="66675" marB="66675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050" dirty="0" smtClean="0">
                          <a:latin typeface="verdana"/>
                        </a:rPr>
                        <a:t>Visualizza un elemento come un contenitore di tipo </a:t>
                      </a:r>
                      <a:r>
                        <a:rPr lang="it-IT" sz="1050" dirty="0" err="1" smtClean="0">
                          <a:latin typeface="verdana"/>
                        </a:rPr>
                        <a:t>inline</a:t>
                      </a:r>
                      <a:r>
                        <a:rPr lang="it-IT" sz="1050" dirty="0" smtClean="0">
                          <a:latin typeface="verdana"/>
                        </a:rPr>
                        <a:t> block. Gli</a:t>
                      </a:r>
                      <a:r>
                        <a:rPr lang="it-IT" sz="1050" baseline="0" dirty="0" smtClean="0">
                          <a:latin typeface="verdana"/>
                        </a:rPr>
                        <a:t> </a:t>
                      </a:r>
                      <a:r>
                        <a:rPr lang="it-IT" sz="1050" baseline="0" dirty="0" err="1" smtClean="0">
                          <a:latin typeface="verdana"/>
                        </a:rPr>
                        <a:t>elemnti</a:t>
                      </a:r>
                      <a:r>
                        <a:rPr lang="it-IT" sz="1050" baseline="0" dirty="0" smtClean="0">
                          <a:latin typeface="verdana"/>
                        </a:rPr>
                        <a:t> contenuti all'interno si comportano come in un blocco</a:t>
                      </a:r>
                      <a:r>
                        <a:rPr lang="it-IT" sz="1050" dirty="0" smtClean="0">
                          <a:latin typeface="verdana"/>
                        </a:rPr>
                        <a:t>, ma l'elemento stesso si comporta come elemento </a:t>
                      </a:r>
                      <a:r>
                        <a:rPr lang="it-IT" sz="1050" dirty="0" err="1" smtClean="0">
                          <a:latin typeface="verdana"/>
                        </a:rPr>
                        <a:t>inline</a:t>
                      </a:r>
                      <a:endParaRPr lang="en-US" sz="1050" dirty="0">
                        <a:latin typeface="verdana"/>
                      </a:endParaRPr>
                    </a:p>
                  </a:txBody>
                  <a:tcPr marL="47625" marR="47625" marT="66675" marB="66675" anchor="ctr"/>
                </a:tc>
              </a:tr>
              <a:tr h="374472">
                <a:tc>
                  <a:txBody>
                    <a:bodyPr/>
                    <a:lstStyle/>
                    <a:p>
                      <a:pPr fontAlgn="t"/>
                      <a:r>
                        <a:rPr lang="it-IT" sz="1050">
                          <a:latin typeface="verdana"/>
                        </a:rPr>
                        <a:t>inline-flex</a:t>
                      </a:r>
                    </a:p>
                  </a:txBody>
                  <a:tcPr marL="47625" marR="47625" marT="66675" marB="66675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050" dirty="0" smtClean="0">
                          <a:latin typeface="verdana"/>
                        </a:rPr>
                        <a:t>Visualizza un elemento Ma che si posiziona come </a:t>
                      </a:r>
                      <a:r>
                        <a:rPr lang="it-IT" sz="1050" dirty="0" err="1" smtClean="0">
                          <a:latin typeface="verdana"/>
                        </a:rPr>
                        <a:t>inlinecome</a:t>
                      </a:r>
                      <a:r>
                        <a:rPr lang="it-IT" sz="1050" dirty="0" smtClean="0">
                          <a:latin typeface="verdana"/>
                        </a:rPr>
                        <a:t> un contenitore secondo</a:t>
                      </a:r>
                      <a:r>
                        <a:rPr lang="it-IT" sz="1050" baseline="0" dirty="0" smtClean="0">
                          <a:latin typeface="verdana"/>
                        </a:rPr>
                        <a:t> il modello</a:t>
                      </a:r>
                      <a:r>
                        <a:rPr lang="it-IT" sz="1050" dirty="0" smtClean="0">
                          <a:latin typeface="verdana"/>
                        </a:rPr>
                        <a:t> </a:t>
                      </a:r>
                      <a:r>
                        <a:rPr lang="it-IT" sz="1050" dirty="0" err="1" smtClean="0">
                          <a:latin typeface="verdana"/>
                        </a:rPr>
                        <a:t>box-flex</a:t>
                      </a:r>
                      <a:r>
                        <a:rPr lang="en-US" sz="1050" dirty="0" smtClean="0">
                          <a:latin typeface="verdana"/>
                        </a:rPr>
                        <a:t>. </a:t>
                      </a:r>
                      <a:endParaRPr lang="en-US" sz="1050" dirty="0">
                        <a:latin typeface="verdana"/>
                      </a:endParaRPr>
                    </a:p>
                  </a:txBody>
                  <a:tcPr marL="47625" marR="47625" marT="66675" marB="66675" anchor="ctr"/>
                </a:tc>
              </a:tr>
              <a:tr h="316944">
                <a:tc>
                  <a:txBody>
                    <a:bodyPr/>
                    <a:lstStyle/>
                    <a:p>
                      <a:pPr fontAlgn="t"/>
                      <a:r>
                        <a:rPr lang="it-IT" sz="1050">
                          <a:latin typeface="verdana"/>
                        </a:rPr>
                        <a:t>inline-table</a:t>
                      </a:r>
                    </a:p>
                  </a:txBody>
                  <a:tcPr marL="47625" marR="47625" marT="66675" marB="66675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050" dirty="0" smtClean="0">
                          <a:latin typeface="verdana"/>
                        </a:rPr>
                        <a:t>L'elemento viene visualizzato come una tabella </a:t>
                      </a:r>
                      <a:r>
                        <a:rPr lang="it-IT" sz="1050" dirty="0" err="1" smtClean="0">
                          <a:latin typeface="verdana"/>
                        </a:rPr>
                        <a:t>inline</a:t>
                      </a:r>
                      <a:endParaRPr lang="en-US" sz="1050" dirty="0">
                        <a:latin typeface="verdana"/>
                      </a:endParaRPr>
                    </a:p>
                  </a:txBody>
                  <a:tcPr marL="47625" marR="47625" marT="66675" marB="66675" anchor="ctr"/>
                </a:tc>
              </a:tr>
              <a:tr h="316944">
                <a:tc>
                  <a:txBody>
                    <a:bodyPr/>
                    <a:lstStyle/>
                    <a:p>
                      <a:pPr fontAlgn="t"/>
                      <a:r>
                        <a:rPr lang="it-IT" sz="1050">
                          <a:latin typeface="verdana"/>
                        </a:rPr>
                        <a:t>list-item</a:t>
                      </a:r>
                    </a:p>
                  </a:txBody>
                  <a:tcPr marL="47625" marR="47625" marT="66675" marB="66675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050" dirty="0" smtClean="0">
                          <a:latin typeface="verdana"/>
                        </a:rPr>
                        <a:t>L'elemento si comporta come un elemento</a:t>
                      </a:r>
                      <a:r>
                        <a:rPr lang="en-US" sz="1050" dirty="0" smtClean="0">
                          <a:latin typeface="verdana"/>
                        </a:rPr>
                        <a:t>&lt;</a:t>
                      </a:r>
                      <a:r>
                        <a:rPr lang="en-US" sz="1050" dirty="0" err="1" smtClean="0">
                          <a:latin typeface="verdana"/>
                        </a:rPr>
                        <a:t>li</a:t>
                      </a:r>
                      <a:r>
                        <a:rPr lang="en-US" sz="1050" dirty="0" smtClean="0">
                          <a:latin typeface="verdana"/>
                        </a:rPr>
                        <a:t>&gt;.</a:t>
                      </a:r>
                      <a:endParaRPr lang="en-US" sz="1050" dirty="0">
                        <a:latin typeface="verdana"/>
                      </a:endParaRPr>
                    </a:p>
                  </a:txBody>
                  <a:tcPr marL="47625" marR="47625" marT="66675" marB="66675" anchor="ctr"/>
                </a:tc>
              </a:tr>
              <a:tr h="316944">
                <a:tc>
                  <a:txBody>
                    <a:bodyPr/>
                    <a:lstStyle/>
                    <a:p>
                      <a:pPr fontAlgn="t"/>
                      <a:r>
                        <a:rPr lang="it-IT" sz="1050" dirty="0" err="1">
                          <a:latin typeface="verdana"/>
                        </a:rPr>
                        <a:t>table</a:t>
                      </a:r>
                      <a:endParaRPr lang="it-IT" sz="1050" dirty="0">
                        <a:latin typeface="verdana"/>
                      </a:endParaRPr>
                    </a:p>
                  </a:txBody>
                  <a:tcPr marL="47625" marR="47625" marT="66675" marB="66675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050" dirty="0" smtClean="0">
                          <a:latin typeface="verdana"/>
                        </a:rPr>
                        <a:t>L'elemento si comporta come un elemento</a:t>
                      </a:r>
                      <a:r>
                        <a:rPr lang="en-US" sz="1050" dirty="0" smtClean="0">
                          <a:latin typeface="verdana"/>
                        </a:rPr>
                        <a:t>&lt;table&gt;.</a:t>
                      </a:r>
                      <a:endParaRPr lang="en-US" sz="1050" dirty="0">
                        <a:latin typeface="verdana"/>
                      </a:endParaRPr>
                    </a:p>
                  </a:txBody>
                  <a:tcPr marL="47625" marR="47625" marT="66675" marB="66675" anchor="ctr"/>
                </a:tc>
              </a:tr>
            </a:tbl>
          </a:graphicData>
        </a:graphic>
      </p:graphicFrame>
      <p:sp>
        <p:nvSpPr>
          <p:cNvPr id="5" name="Rettangolo 4"/>
          <p:cNvSpPr/>
          <p:nvPr/>
        </p:nvSpPr>
        <p:spPr>
          <a:xfrm>
            <a:off x="5119688" y="-362853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err="1" smtClean="0">
                <a:hlinkClick r:id="rId2"/>
              </a:rPr>
              <a:t>border-top-right-radius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DISPLAY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395536" y="1226235"/>
          <a:ext cx="8280920" cy="3505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6624736"/>
              </a:tblGrid>
              <a:tr h="316944">
                <a:tc>
                  <a:txBody>
                    <a:bodyPr/>
                    <a:lstStyle/>
                    <a:p>
                      <a:pPr algn="l" fontAlgn="t"/>
                      <a:r>
                        <a:rPr lang="it-IT" sz="1050" dirty="0" smtClean="0">
                          <a:solidFill>
                            <a:srgbClr val="FFFFFF"/>
                          </a:solidFill>
                          <a:latin typeface="verdana"/>
                        </a:rPr>
                        <a:t>Valore</a:t>
                      </a:r>
                      <a:endParaRPr lang="it-IT" sz="1050" dirty="0">
                        <a:solidFill>
                          <a:srgbClr val="FFFFFF"/>
                        </a:solidFill>
                        <a:latin typeface="verdana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050" dirty="0" smtClean="0">
                          <a:solidFill>
                            <a:srgbClr val="FFFFFF"/>
                          </a:solidFill>
                          <a:latin typeface="verdana"/>
                        </a:rPr>
                        <a:t>Descrizione</a:t>
                      </a:r>
                      <a:endParaRPr lang="it-IT" sz="1050" dirty="0">
                        <a:solidFill>
                          <a:srgbClr val="FFFFFF"/>
                        </a:solidFill>
                        <a:latin typeface="verdana"/>
                      </a:endParaRPr>
                    </a:p>
                  </a:txBody>
                  <a:tcPr marL="28575" marR="28575" marT="28575" marB="28575" anchor="ctr"/>
                </a:tc>
              </a:tr>
              <a:tr h="316944">
                <a:tc>
                  <a:txBody>
                    <a:bodyPr/>
                    <a:lstStyle/>
                    <a:p>
                      <a:pPr fontAlgn="t"/>
                      <a:r>
                        <a:rPr lang="it-IT" sz="1050" dirty="0" err="1">
                          <a:latin typeface="verdana"/>
                        </a:rPr>
                        <a:t>table-caption</a:t>
                      </a:r>
                      <a:endParaRPr lang="it-IT" sz="1050" dirty="0">
                        <a:latin typeface="verdana"/>
                      </a:endParaRPr>
                    </a:p>
                  </a:txBody>
                  <a:tcPr marL="47625" marR="47625" marT="66675" marB="66675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050" dirty="0" smtClean="0">
                          <a:latin typeface="verdana"/>
                        </a:rPr>
                        <a:t>L'elemento si comporta come un elemento </a:t>
                      </a:r>
                      <a:r>
                        <a:rPr lang="en-US" sz="1050" dirty="0" smtClean="0">
                          <a:latin typeface="verdana"/>
                        </a:rPr>
                        <a:t>&lt;caption&gt;.</a:t>
                      </a:r>
                      <a:endParaRPr lang="en-US" sz="1050" dirty="0">
                        <a:latin typeface="verdana"/>
                      </a:endParaRPr>
                    </a:p>
                  </a:txBody>
                  <a:tcPr marL="47625" marR="47625" marT="66675" marB="66675" anchor="ctr"/>
                </a:tc>
              </a:tr>
              <a:tr h="316944">
                <a:tc>
                  <a:txBody>
                    <a:bodyPr/>
                    <a:lstStyle/>
                    <a:p>
                      <a:pPr fontAlgn="t"/>
                      <a:r>
                        <a:rPr lang="it-IT" sz="1050" dirty="0" err="1">
                          <a:latin typeface="verdana"/>
                        </a:rPr>
                        <a:t>table-column-group</a:t>
                      </a:r>
                      <a:endParaRPr lang="it-IT" sz="1050" dirty="0">
                        <a:latin typeface="verdana"/>
                      </a:endParaRPr>
                    </a:p>
                  </a:txBody>
                  <a:tcPr marL="47625" marR="47625" marT="66675" marB="66675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050" dirty="0" smtClean="0">
                          <a:latin typeface="verdana"/>
                        </a:rPr>
                        <a:t>L'elemento si comporta come un elemento</a:t>
                      </a:r>
                      <a:r>
                        <a:rPr lang="en-US" sz="1050" dirty="0" smtClean="0">
                          <a:latin typeface="verdana"/>
                        </a:rPr>
                        <a:t>&lt;</a:t>
                      </a:r>
                      <a:r>
                        <a:rPr lang="en-US" sz="1050" dirty="0" err="1" smtClean="0">
                          <a:latin typeface="verdana"/>
                        </a:rPr>
                        <a:t>colgroup</a:t>
                      </a:r>
                      <a:r>
                        <a:rPr lang="en-US" sz="1050" dirty="0" smtClean="0">
                          <a:latin typeface="verdana"/>
                        </a:rPr>
                        <a:t>&gt;.</a:t>
                      </a:r>
                      <a:endParaRPr lang="en-US" sz="1050" dirty="0">
                        <a:latin typeface="verdana"/>
                      </a:endParaRPr>
                    </a:p>
                  </a:txBody>
                  <a:tcPr marL="47625" marR="47625" marT="66675" marB="66675" anchor="ctr"/>
                </a:tc>
              </a:tr>
              <a:tr h="316944">
                <a:tc>
                  <a:txBody>
                    <a:bodyPr/>
                    <a:lstStyle/>
                    <a:p>
                      <a:pPr fontAlgn="t"/>
                      <a:r>
                        <a:rPr lang="it-IT" sz="1050">
                          <a:latin typeface="verdana"/>
                        </a:rPr>
                        <a:t>table-header-group</a:t>
                      </a:r>
                    </a:p>
                  </a:txBody>
                  <a:tcPr marL="47625" marR="47625" marT="66675" marB="66675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050" dirty="0" smtClean="0">
                          <a:latin typeface="verdana"/>
                        </a:rPr>
                        <a:t>L'elemento si comporta come un elemento</a:t>
                      </a:r>
                      <a:r>
                        <a:rPr lang="en-US" sz="1050" dirty="0" smtClean="0">
                          <a:latin typeface="verdana"/>
                        </a:rPr>
                        <a:t>&lt;</a:t>
                      </a:r>
                      <a:r>
                        <a:rPr lang="en-US" sz="1050" dirty="0" err="1" smtClean="0">
                          <a:latin typeface="verdana"/>
                        </a:rPr>
                        <a:t>thead</a:t>
                      </a:r>
                      <a:r>
                        <a:rPr lang="en-US" sz="1050" dirty="0" smtClean="0">
                          <a:latin typeface="verdana"/>
                        </a:rPr>
                        <a:t>&gt;.</a:t>
                      </a:r>
                      <a:endParaRPr lang="en-US" sz="1050" dirty="0">
                        <a:latin typeface="verdana"/>
                      </a:endParaRPr>
                    </a:p>
                  </a:txBody>
                  <a:tcPr marL="47625" marR="47625" marT="66675" marB="66675" anchor="ctr"/>
                </a:tc>
              </a:tr>
              <a:tr h="595732">
                <a:tc>
                  <a:txBody>
                    <a:bodyPr/>
                    <a:lstStyle/>
                    <a:p>
                      <a:pPr fontAlgn="t"/>
                      <a:r>
                        <a:rPr lang="it-IT" sz="1050">
                          <a:latin typeface="verdana"/>
                        </a:rPr>
                        <a:t>table-footer-group</a:t>
                      </a:r>
                    </a:p>
                  </a:txBody>
                  <a:tcPr marL="47625" marR="47625" marT="66675" marB="66675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050" dirty="0" smtClean="0">
                          <a:latin typeface="verdana"/>
                        </a:rPr>
                        <a:t>L'elemento si comporta come un elemento </a:t>
                      </a:r>
                      <a:r>
                        <a:rPr lang="en-US" sz="1050" dirty="0" smtClean="0">
                          <a:latin typeface="verdana"/>
                        </a:rPr>
                        <a:t>&lt;</a:t>
                      </a:r>
                      <a:r>
                        <a:rPr lang="en-US" sz="1050" dirty="0" err="1" smtClean="0">
                          <a:latin typeface="verdana"/>
                        </a:rPr>
                        <a:t>tfoot</a:t>
                      </a:r>
                      <a:r>
                        <a:rPr lang="en-US" sz="1050" dirty="0" smtClean="0">
                          <a:latin typeface="verdana"/>
                        </a:rPr>
                        <a:t>&gt;.</a:t>
                      </a:r>
                      <a:endParaRPr lang="en-US" sz="1050" dirty="0">
                        <a:latin typeface="verdana"/>
                      </a:endParaRPr>
                    </a:p>
                  </a:txBody>
                  <a:tcPr marL="47625" marR="47625" marT="66675" marB="66675" anchor="ctr"/>
                </a:tc>
              </a:tr>
              <a:tr h="374472">
                <a:tc>
                  <a:txBody>
                    <a:bodyPr/>
                    <a:lstStyle/>
                    <a:p>
                      <a:pPr fontAlgn="t"/>
                      <a:r>
                        <a:rPr lang="it-IT" sz="1050">
                          <a:latin typeface="verdana"/>
                        </a:rPr>
                        <a:t>table-row-group</a:t>
                      </a:r>
                    </a:p>
                  </a:txBody>
                  <a:tcPr marL="47625" marR="47625" marT="66675" marB="66675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050" dirty="0" smtClean="0">
                          <a:latin typeface="verdana"/>
                        </a:rPr>
                        <a:t>L'elemento si comporta come un elemento </a:t>
                      </a:r>
                      <a:r>
                        <a:rPr lang="en-US" sz="1050" dirty="0" smtClean="0">
                          <a:latin typeface="verdana"/>
                        </a:rPr>
                        <a:t>&lt;</a:t>
                      </a:r>
                      <a:r>
                        <a:rPr lang="en-US" sz="1050" dirty="0" err="1" smtClean="0">
                          <a:latin typeface="verdana"/>
                        </a:rPr>
                        <a:t>tbody</a:t>
                      </a:r>
                      <a:r>
                        <a:rPr lang="en-US" sz="1050" dirty="0" smtClean="0">
                          <a:latin typeface="verdana"/>
                        </a:rPr>
                        <a:t>&gt;.</a:t>
                      </a:r>
                      <a:endParaRPr lang="en-US" sz="1050" dirty="0">
                        <a:latin typeface="verdana"/>
                      </a:endParaRPr>
                    </a:p>
                  </a:txBody>
                  <a:tcPr marL="47625" marR="47625" marT="66675" marB="66675" anchor="ctr"/>
                </a:tc>
              </a:tr>
              <a:tr h="316944">
                <a:tc>
                  <a:txBody>
                    <a:bodyPr/>
                    <a:lstStyle/>
                    <a:p>
                      <a:pPr fontAlgn="t"/>
                      <a:r>
                        <a:rPr lang="it-IT" sz="1050">
                          <a:latin typeface="verdana"/>
                        </a:rPr>
                        <a:t>table-cell</a:t>
                      </a:r>
                    </a:p>
                  </a:txBody>
                  <a:tcPr marL="47625" marR="47625" marT="66675" marB="66675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050" dirty="0" smtClean="0">
                          <a:latin typeface="verdana"/>
                        </a:rPr>
                        <a:t>L'elemento si comporta come un elemento </a:t>
                      </a:r>
                      <a:r>
                        <a:rPr lang="en-US" sz="1050" dirty="0" smtClean="0">
                          <a:latin typeface="verdana"/>
                        </a:rPr>
                        <a:t>&lt;td&gt;.</a:t>
                      </a:r>
                      <a:endParaRPr lang="en-US" sz="1050" dirty="0">
                        <a:latin typeface="verdana"/>
                      </a:endParaRPr>
                    </a:p>
                  </a:txBody>
                  <a:tcPr marL="47625" marR="47625" marT="66675" marB="66675" anchor="ctr"/>
                </a:tc>
              </a:tr>
              <a:tr h="316944">
                <a:tc>
                  <a:txBody>
                    <a:bodyPr/>
                    <a:lstStyle/>
                    <a:p>
                      <a:pPr fontAlgn="t"/>
                      <a:r>
                        <a:rPr lang="it-IT" sz="1050">
                          <a:latin typeface="verdana"/>
                        </a:rPr>
                        <a:t>table-column</a:t>
                      </a:r>
                    </a:p>
                  </a:txBody>
                  <a:tcPr marL="47625" marR="47625" marT="66675" marB="66675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050" dirty="0" smtClean="0">
                          <a:latin typeface="verdana"/>
                        </a:rPr>
                        <a:t>L'elemento si comporta come un elemento </a:t>
                      </a:r>
                      <a:r>
                        <a:rPr lang="en-US" sz="1050" dirty="0" smtClean="0">
                          <a:latin typeface="verdana"/>
                        </a:rPr>
                        <a:t>&lt;</a:t>
                      </a:r>
                      <a:r>
                        <a:rPr lang="en-US" sz="1050" dirty="0" err="1" smtClean="0">
                          <a:latin typeface="verdana"/>
                        </a:rPr>
                        <a:t>col</a:t>
                      </a:r>
                      <a:r>
                        <a:rPr lang="en-US" sz="1050" dirty="0" smtClean="0">
                          <a:latin typeface="verdana"/>
                        </a:rPr>
                        <a:t>&gt;.</a:t>
                      </a:r>
                      <a:endParaRPr lang="en-US" sz="1050" dirty="0">
                        <a:latin typeface="verdana"/>
                      </a:endParaRPr>
                    </a:p>
                  </a:txBody>
                  <a:tcPr marL="47625" marR="47625" marT="66675" marB="66675" anchor="ctr"/>
                </a:tc>
              </a:tr>
              <a:tr h="316944">
                <a:tc>
                  <a:txBody>
                    <a:bodyPr/>
                    <a:lstStyle/>
                    <a:p>
                      <a:pPr fontAlgn="t"/>
                      <a:r>
                        <a:rPr lang="it-IT" sz="1050">
                          <a:latin typeface="verdana"/>
                        </a:rPr>
                        <a:t>table-row</a:t>
                      </a:r>
                    </a:p>
                  </a:txBody>
                  <a:tcPr marL="47625" marR="47625" marT="66675" marB="66675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 sz="1050" dirty="0" smtClean="0">
                          <a:latin typeface="verdana"/>
                        </a:rPr>
                        <a:t>L'elemento si comporta come un elemento </a:t>
                      </a:r>
                      <a:r>
                        <a:rPr lang="en-US" sz="1050" dirty="0" smtClean="0">
                          <a:latin typeface="verdana"/>
                        </a:rPr>
                        <a:t>&lt;</a:t>
                      </a:r>
                      <a:r>
                        <a:rPr lang="en-US" sz="1050" dirty="0" err="1" smtClean="0">
                          <a:latin typeface="verdana"/>
                        </a:rPr>
                        <a:t>tr</a:t>
                      </a:r>
                      <a:r>
                        <a:rPr lang="en-US" sz="1050" dirty="0" smtClean="0">
                          <a:latin typeface="verdana"/>
                        </a:rPr>
                        <a:t>&gt;.</a:t>
                      </a:r>
                      <a:endParaRPr lang="en-US" sz="1050" dirty="0">
                        <a:latin typeface="verdana"/>
                      </a:endParaRPr>
                    </a:p>
                  </a:txBody>
                  <a:tcPr marL="47625" marR="47625" marT="66675" marB="66675" anchor="ctr"/>
                </a:tc>
              </a:tr>
              <a:tr h="316944">
                <a:tc>
                  <a:txBody>
                    <a:bodyPr/>
                    <a:lstStyle/>
                    <a:p>
                      <a:pPr fontAlgn="t"/>
                      <a:r>
                        <a:rPr lang="it-IT" sz="1050">
                          <a:latin typeface="verdana"/>
                        </a:rPr>
                        <a:t>none</a:t>
                      </a:r>
                    </a:p>
                  </a:txBody>
                  <a:tcPr marL="47625" marR="47625" marT="66675" marB="66675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50" dirty="0" err="1" smtClean="0">
                          <a:latin typeface="verdana"/>
                        </a:rPr>
                        <a:t>L'elemento</a:t>
                      </a:r>
                      <a:r>
                        <a:rPr lang="en-US" sz="1050" dirty="0" smtClean="0">
                          <a:latin typeface="verdana"/>
                        </a:rPr>
                        <a:t> non </a:t>
                      </a:r>
                      <a:r>
                        <a:rPr lang="en-US" sz="1050" dirty="0" err="1" smtClean="0">
                          <a:latin typeface="verdana"/>
                        </a:rPr>
                        <a:t>viene</a:t>
                      </a:r>
                      <a:r>
                        <a:rPr lang="en-US" sz="1050" dirty="0" smtClean="0">
                          <a:latin typeface="verdana"/>
                        </a:rPr>
                        <a:t> </a:t>
                      </a:r>
                      <a:r>
                        <a:rPr lang="en-US" sz="1050" dirty="0" err="1" smtClean="0">
                          <a:latin typeface="verdana"/>
                        </a:rPr>
                        <a:t>visualizzato</a:t>
                      </a:r>
                      <a:r>
                        <a:rPr lang="en-US" sz="1050" dirty="0" smtClean="0">
                          <a:latin typeface="verdana"/>
                        </a:rPr>
                        <a:t>.</a:t>
                      </a:r>
                      <a:endParaRPr lang="en-US" sz="1050" dirty="0">
                        <a:latin typeface="verdana"/>
                      </a:endParaRPr>
                    </a:p>
                  </a:txBody>
                  <a:tcPr marL="47625" marR="47625" marT="66675" marB="66675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57504"/>
            <a:ext cx="8229600" cy="756084"/>
          </a:xfrm>
        </p:spPr>
        <p:txBody>
          <a:bodyPr>
            <a:noAutofit/>
          </a:bodyPr>
          <a:lstStyle/>
          <a:p>
            <a:r>
              <a:rPr lang="it-IT" sz="4000" spc="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FOGLI COLLEGATI</a:t>
            </a:r>
            <a:endParaRPr lang="it-IT" sz="4000" spc="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323528" y="1275606"/>
            <a:ext cx="8424936" cy="352839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it-IT" sz="1800" dirty="0" smtClean="0"/>
              <a:t>Un altro modo per caricare CSS esterni è usare la direttiva </a:t>
            </a:r>
            <a:r>
              <a:rPr lang="it-IT" sz="1800" dirty="0" err="1" smtClean="0"/>
              <a:t>@import</a:t>
            </a:r>
            <a:r>
              <a:rPr lang="it-IT" sz="1800" dirty="0" smtClean="0"/>
              <a:t> .</a:t>
            </a:r>
          </a:p>
          <a:p>
            <a:pPr>
              <a:lnSpc>
                <a:spcPct val="120000"/>
              </a:lnSpc>
            </a:pPr>
            <a:r>
              <a:rPr lang="it-IT" sz="1800" dirty="0" smtClean="0"/>
              <a:t>La direttiva </a:t>
            </a:r>
            <a:r>
              <a:rPr lang="it-IT" sz="1800" dirty="0" err="1" smtClean="0"/>
              <a:t>@import</a:t>
            </a:r>
            <a:r>
              <a:rPr lang="it-IT" sz="1800" dirty="0" smtClean="0"/>
              <a:t> può essere usata all'interno dell'elemento &lt;style&gt;:</a:t>
            </a:r>
          </a:p>
          <a:p>
            <a:pPr lvl="2">
              <a:lnSpc>
                <a:spcPct val="120000"/>
              </a:lnSpc>
              <a:buNone/>
            </a:pPr>
            <a:r>
              <a:rPr lang="it-IT" sz="1600" dirty="0" smtClean="0">
                <a:solidFill>
                  <a:schemeClr val="accent2">
                    <a:lumMod val="50000"/>
                  </a:schemeClr>
                </a:solidFill>
                <a:latin typeface="Source Code Pro" pitchFamily="49" charset="0"/>
              </a:rPr>
              <a:t>&lt;style&gt;</a:t>
            </a:r>
          </a:p>
          <a:p>
            <a:pPr lvl="2">
              <a:lnSpc>
                <a:spcPct val="120000"/>
              </a:lnSpc>
              <a:buNone/>
            </a:pPr>
            <a:r>
              <a:rPr lang="it-IT" sz="1600" dirty="0" smtClean="0">
                <a:solidFill>
                  <a:schemeClr val="accent2">
                    <a:lumMod val="50000"/>
                  </a:schemeClr>
                </a:solidFill>
                <a:latin typeface="Source Code Pro" pitchFamily="49" charset="0"/>
              </a:rPr>
              <a:t>	</a:t>
            </a:r>
            <a:r>
              <a:rPr lang="it-IT" sz="1600" dirty="0" err="1" smtClean="0">
                <a:solidFill>
                  <a:schemeClr val="accent2">
                    <a:lumMod val="50000"/>
                  </a:schemeClr>
                </a:solidFill>
                <a:latin typeface="Source Code Pro" pitchFamily="49" charset="0"/>
              </a:rPr>
              <a:t>@import</a:t>
            </a:r>
            <a:r>
              <a:rPr lang="it-IT" sz="1600" dirty="0" smtClean="0">
                <a:solidFill>
                  <a:schemeClr val="accent2">
                    <a:lumMod val="50000"/>
                  </a:schemeClr>
                </a:solidFill>
                <a:latin typeface="Source Code Pro" pitchFamily="49" charset="0"/>
              </a:rPr>
              <a:t> url(</a:t>
            </a:r>
            <a:r>
              <a:rPr lang="it-IT" sz="1600" dirty="0" err="1" smtClean="0">
                <a:solidFill>
                  <a:schemeClr val="accent2">
                    <a:lumMod val="50000"/>
                  </a:schemeClr>
                </a:solidFill>
                <a:latin typeface="Source Code Pro" pitchFamily="49" charset="0"/>
              </a:rPr>
              <a:t>stile.css</a:t>
            </a:r>
            <a:r>
              <a:rPr lang="it-IT" sz="1600" dirty="0" smtClean="0">
                <a:solidFill>
                  <a:schemeClr val="accent2">
                    <a:lumMod val="50000"/>
                  </a:schemeClr>
                </a:solidFill>
                <a:latin typeface="Source Code Pro" pitchFamily="49" charset="0"/>
              </a:rPr>
              <a:t>);</a:t>
            </a:r>
          </a:p>
          <a:p>
            <a:pPr lvl="2">
              <a:lnSpc>
                <a:spcPct val="120000"/>
              </a:lnSpc>
              <a:buNone/>
            </a:pPr>
            <a:r>
              <a:rPr lang="it-IT" sz="1600" dirty="0" smtClean="0">
                <a:solidFill>
                  <a:schemeClr val="accent2">
                    <a:lumMod val="50000"/>
                  </a:schemeClr>
                </a:solidFill>
                <a:latin typeface="Source Code Pro" pitchFamily="49" charset="0"/>
              </a:rPr>
              <a:t>&lt;/style</a:t>
            </a:r>
            <a:r>
              <a:rPr lang="it-IT" sz="1200" dirty="0" smtClean="0">
                <a:latin typeface="Source Code Pro" pitchFamily="49" charset="0"/>
              </a:rPr>
              <a:t>&gt;</a:t>
            </a:r>
          </a:p>
          <a:p>
            <a:pPr>
              <a:lnSpc>
                <a:spcPct val="120000"/>
              </a:lnSpc>
            </a:pPr>
            <a:r>
              <a:rPr lang="it-IT" sz="1600" dirty="0" smtClean="0">
                <a:cs typeface="Courier New" pitchFamily="49" charset="0"/>
              </a:rPr>
              <a:t>Oppure all’interno di un foglio di stile:</a:t>
            </a:r>
          </a:p>
          <a:p>
            <a:pPr>
              <a:lnSpc>
                <a:spcPct val="120000"/>
              </a:lnSpc>
              <a:buNone/>
            </a:pPr>
            <a:r>
              <a:rPr lang="it-IT" sz="1600" dirty="0" smtClean="0">
                <a:cs typeface="Courier New" pitchFamily="49" charset="0"/>
              </a:rPr>
              <a:t>		</a:t>
            </a:r>
            <a:r>
              <a:rPr lang="it-IT" sz="1600" dirty="0" smtClean="0"/>
              <a:t> </a:t>
            </a:r>
            <a:r>
              <a:rPr lang="it-IT" sz="1600" dirty="0" err="1" smtClean="0">
                <a:solidFill>
                  <a:schemeClr val="accent2">
                    <a:lumMod val="50000"/>
                  </a:schemeClr>
                </a:solidFill>
                <a:latin typeface="Source Code Pro" pitchFamily="49" charset="0"/>
              </a:rPr>
              <a:t>@import</a:t>
            </a:r>
            <a:r>
              <a:rPr lang="it-IT" sz="1600" dirty="0" smtClean="0">
                <a:solidFill>
                  <a:schemeClr val="accent2">
                    <a:lumMod val="50000"/>
                  </a:schemeClr>
                </a:solidFill>
                <a:latin typeface="Source Code Pro" pitchFamily="49" charset="0"/>
              </a:rPr>
              <a:t> url(</a:t>
            </a:r>
            <a:r>
              <a:rPr lang="it-IT" sz="1600" dirty="0" err="1" smtClean="0">
                <a:solidFill>
                  <a:schemeClr val="accent2">
                    <a:lumMod val="50000"/>
                  </a:schemeClr>
                </a:solidFill>
                <a:latin typeface="Source Code Pro" pitchFamily="49" charset="0"/>
              </a:rPr>
              <a:t>stile.css</a:t>
            </a:r>
            <a:r>
              <a:rPr lang="it-IT" sz="1600" dirty="0" smtClean="0">
                <a:solidFill>
                  <a:schemeClr val="accent2">
                    <a:lumMod val="50000"/>
                  </a:schemeClr>
                </a:solidFill>
                <a:latin typeface="Source Code Pro" pitchFamily="49" charset="0"/>
              </a:rPr>
              <a:t>);</a:t>
            </a:r>
          </a:p>
          <a:p>
            <a:pPr>
              <a:lnSpc>
                <a:spcPct val="120000"/>
              </a:lnSpc>
            </a:pPr>
            <a:r>
              <a:rPr lang="it-IT" sz="1600" dirty="0" smtClean="0">
                <a:cs typeface="Courier New" pitchFamily="49" charset="0"/>
              </a:rPr>
              <a:t>In entrambi i casi le regole contenute nel foglio di stile saranno importate, aggiunte a quelle già caricate.</a:t>
            </a:r>
            <a:endParaRPr lang="it-IT" sz="1600" dirty="0"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57504"/>
            <a:ext cx="8229600" cy="756084"/>
          </a:xfrm>
        </p:spPr>
        <p:txBody>
          <a:bodyPr>
            <a:noAutofit/>
          </a:bodyPr>
          <a:lstStyle/>
          <a:p>
            <a:r>
              <a:rPr lang="it-IT" sz="4000" spc="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FOGLI INCORPORATI</a:t>
            </a:r>
            <a:endParaRPr lang="it-IT" sz="4000" spc="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323528" y="1059582"/>
            <a:ext cx="8424936" cy="3816424"/>
          </a:xfrm>
        </p:spPr>
        <p:txBody>
          <a:bodyPr>
            <a:noAutofit/>
          </a:bodyPr>
          <a:lstStyle/>
          <a:p>
            <a:r>
              <a:rPr lang="it-IT" sz="2000" dirty="0" smtClean="0"/>
              <a:t>I fogli incorporati sono quelli inseriti direttamente nel documento (X)HTML tramite l'elemento &lt;style&gt;. Anche in questo caso la dichiarazione va posta all'interno della sezione &lt;head&gt;:</a:t>
            </a:r>
          </a:p>
          <a:p>
            <a:pPr lvl="2">
              <a:buNone/>
            </a:pPr>
            <a:r>
              <a:rPr lang="it-IT" sz="1400" dirty="0" smtClean="0">
                <a:latin typeface="Source Code Pro" pitchFamily="49" charset="0"/>
                <a:cs typeface="Courier New" pitchFamily="49" charset="0"/>
              </a:rPr>
              <a:t>&lt;html&gt;</a:t>
            </a:r>
          </a:p>
          <a:p>
            <a:pPr lvl="2">
              <a:buNone/>
            </a:pPr>
            <a:r>
              <a:rPr lang="it-IT" sz="1400" dirty="0" smtClean="0">
                <a:latin typeface="Source Code Pro" pitchFamily="49" charset="0"/>
                <a:cs typeface="Courier New" pitchFamily="49" charset="0"/>
              </a:rPr>
              <a:t>   &lt;head&gt;</a:t>
            </a:r>
          </a:p>
          <a:p>
            <a:pPr lvl="2">
              <a:buNone/>
            </a:pPr>
            <a:r>
              <a:rPr lang="it-IT" sz="1400" dirty="0" smtClean="0">
                <a:latin typeface="Source Code Pro" pitchFamily="49" charset="0"/>
                <a:cs typeface="Courier New" pitchFamily="49" charset="0"/>
              </a:rPr>
              <a:t>       &lt;</a:t>
            </a:r>
            <a:r>
              <a:rPr lang="it-IT" sz="1400" dirty="0" err="1" smtClean="0">
                <a:latin typeface="Source Code Pro" pitchFamily="49" charset="0"/>
                <a:cs typeface="Courier New" pitchFamily="49" charset="0"/>
              </a:rPr>
              <a:t>title</a:t>
            </a:r>
            <a:r>
              <a:rPr lang="it-IT" sz="1400" dirty="0" smtClean="0">
                <a:latin typeface="Source Code Pro" pitchFamily="49" charset="0"/>
                <a:cs typeface="Courier New" pitchFamily="49" charset="0"/>
              </a:rPr>
              <a:t>&gt;Inserire i fogli di stile in un documento&lt;/</a:t>
            </a:r>
            <a:r>
              <a:rPr lang="it-IT" sz="1400" dirty="0" err="1" smtClean="0">
                <a:latin typeface="Source Code Pro" pitchFamily="49" charset="0"/>
                <a:cs typeface="Courier New" pitchFamily="49" charset="0"/>
              </a:rPr>
              <a:t>title</a:t>
            </a:r>
            <a:r>
              <a:rPr lang="it-IT" sz="1400" dirty="0" smtClean="0">
                <a:latin typeface="Source Code Pro" pitchFamily="49" charset="0"/>
                <a:cs typeface="Courier New" pitchFamily="49" charset="0"/>
              </a:rPr>
              <a:t>&gt;</a:t>
            </a:r>
          </a:p>
          <a:p>
            <a:pPr lvl="2">
              <a:buNone/>
            </a:pPr>
            <a:r>
              <a:rPr lang="it-IT" sz="1400" b="1" dirty="0" smtClean="0">
                <a:solidFill>
                  <a:schemeClr val="accent1">
                    <a:lumMod val="75000"/>
                  </a:schemeClr>
                </a:solidFill>
                <a:latin typeface="Source Code Pro" pitchFamily="49" charset="0"/>
                <a:cs typeface="Courier New" pitchFamily="49" charset="0"/>
              </a:rPr>
              <a:t>	    &lt;style </a:t>
            </a:r>
            <a:r>
              <a:rPr lang="it-IT" sz="1400" b="1" dirty="0" err="1" smtClean="0">
                <a:solidFill>
                  <a:schemeClr val="accent1">
                    <a:lumMod val="75000"/>
                  </a:schemeClr>
                </a:solidFill>
                <a:latin typeface="Source Code Pro" pitchFamily="49" charset="0"/>
                <a:cs typeface="Courier New" pitchFamily="49" charset="0"/>
              </a:rPr>
              <a:t>type=</a:t>
            </a:r>
            <a:r>
              <a:rPr lang="it-IT" sz="1400" b="1" dirty="0" smtClean="0">
                <a:solidFill>
                  <a:schemeClr val="accent1">
                    <a:lumMod val="75000"/>
                  </a:schemeClr>
                </a:solidFill>
                <a:latin typeface="Source Code Pro" pitchFamily="49" charset="0"/>
                <a:cs typeface="Courier New" pitchFamily="49" charset="0"/>
              </a:rPr>
              <a:t>"text/</a:t>
            </a:r>
            <a:r>
              <a:rPr lang="it-IT" sz="1400" b="1" dirty="0" err="1" smtClean="0">
                <a:solidFill>
                  <a:schemeClr val="accent1">
                    <a:lumMod val="75000"/>
                  </a:schemeClr>
                </a:solidFill>
                <a:latin typeface="Source Code Pro" pitchFamily="49" charset="0"/>
                <a:cs typeface="Courier New" pitchFamily="49" charset="0"/>
              </a:rPr>
              <a:t>css</a:t>
            </a:r>
            <a:r>
              <a:rPr lang="it-IT" sz="1400" b="1" dirty="0" smtClean="0">
                <a:solidFill>
                  <a:schemeClr val="accent1">
                    <a:lumMod val="75000"/>
                  </a:schemeClr>
                </a:solidFill>
                <a:latin typeface="Source Code Pro" pitchFamily="49" charset="0"/>
                <a:cs typeface="Courier New" pitchFamily="49" charset="0"/>
              </a:rPr>
              <a:t>"&gt; </a:t>
            </a:r>
          </a:p>
          <a:p>
            <a:pPr lvl="2">
              <a:buNone/>
            </a:pPr>
            <a:r>
              <a:rPr lang="it-IT" sz="1400" b="1" dirty="0" smtClean="0">
                <a:solidFill>
                  <a:schemeClr val="accent1">
                    <a:lumMod val="75000"/>
                  </a:schemeClr>
                </a:solidFill>
                <a:latin typeface="Source Code Pro" pitchFamily="49" charset="0"/>
                <a:cs typeface="Courier New" pitchFamily="49" charset="0"/>
              </a:rPr>
              <a:t>	         body {</a:t>
            </a:r>
          </a:p>
          <a:p>
            <a:pPr lvl="2">
              <a:buNone/>
            </a:pPr>
            <a:r>
              <a:rPr lang="it-IT" sz="1400" b="1" dirty="0" smtClean="0">
                <a:solidFill>
                  <a:schemeClr val="accent1">
                    <a:lumMod val="75000"/>
                  </a:schemeClr>
                </a:solidFill>
                <a:latin typeface="Source Code Pro" pitchFamily="49" charset="0"/>
                <a:cs typeface="Courier New" pitchFamily="49" charset="0"/>
              </a:rPr>
              <a:t>  	               background: </a:t>
            </a:r>
            <a:r>
              <a:rPr lang="it-IT" sz="1400" b="1" dirty="0" err="1" smtClean="0">
                <a:solidFill>
                  <a:schemeClr val="accent1">
                    <a:lumMod val="75000"/>
                  </a:schemeClr>
                </a:solidFill>
                <a:latin typeface="Source Code Pro" pitchFamily="49" charset="0"/>
                <a:cs typeface="Courier New" pitchFamily="49" charset="0"/>
              </a:rPr>
              <a:t>#FFFFCC</a:t>
            </a:r>
            <a:r>
              <a:rPr lang="it-IT" sz="1400" b="1" dirty="0" smtClean="0">
                <a:solidFill>
                  <a:schemeClr val="accent1">
                    <a:lumMod val="75000"/>
                  </a:schemeClr>
                </a:solidFill>
                <a:latin typeface="Source Code Pro" pitchFamily="49" charset="0"/>
                <a:cs typeface="Courier New" pitchFamily="49" charset="0"/>
              </a:rPr>
              <a:t>;</a:t>
            </a:r>
          </a:p>
          <a:p>
            <a:pPr lvl="2">
              <a:buNone/>
            </a:pPr>
            <a:r>
              <a:rPr lang="it-IT" sz="1400" b="1" dirty="0" smtClean="0">
                <a:solidFill>
                  <a:schemeClr val="accent1">
                    <a:lumMod val="75000"/>
                  </a:schemeClr>
                </a:solidFill>
                <a:latin typeface="Source Code Pro" pitchFamily="49" charset="0"/>
                <a:cs typeface="Courier New" pitchFamily="49" charset="0"/>
              </a:rPr>
              <a:t>	          }</a:t>
            </a:r>
          </a:p>
          <a:p>
            <a:pPr lvl="2">
              <a:buNone/>
            </a:pPr>
            <a:r>
              <a:rPr lang="it-IT" sz="1400" b="1" dirty="0" smtClean="0">
                <a:solidFill>
                  <a:schemeClr val="accent1">
                    <a:lumMod val="75000"/>
                  </a:schemeClr>
                </a:solidFill>
                <a:latin typeface="Source Code Pro" pitchFamily="49" charset="0"/>
                <a:cs typeface="Courier New" pitchFamily="49" charset="0"/>
              </a:rPr>
              <a:t>	     &lt;/style&gt;</a:t>
            </a:r>
          </a:p>
          <a:p>
            <a:pPr lvl="2">
              <a:buNone/>
            </a:pPr>
            <a:r>
              <a:rPr lang="it-IT" sz="1400" dirty="0" smtClean="0">
                <a:latin typeface="Source Code Pro" pitchFamily="49" charset="0"/>
                <a:cs typeface="Courier New" pitchFamily="49" charset="0"/>
              </a:rPr>
              <a:t>    &lt;/head&gt;</a:t>
            </a:r>
          </a:p>
          <a:p>
            <a:pPr lvl="2">
              <a:buNone/>
            </a:pPr>
            <a:r>
              <a:rPr lang="it-IT" sz="1400" dirty="0" smtClean="0">
                <a:latin typeface="Source Code Pro" pitchFamily="49" charset="0"/>
                <a:cs typeface="Courier New" pitchFamily="49" charset="0"/>
              </a:rPr>
              <a:t>&lt;body&gt;</a:t>
            </a:r>
          </a:p>
          <a:p>
            <a:pPr lvl="2">
              <a:buNone/>
            </a:pPr>
            <a:r>
              <a:rPr lang="it-IT" sz="1400" dirty="0" smtClean="0"/>
              <a:t>.. .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57504"/>
            <a:ext cx="8229600" cy="756084"/>
          </a:xfrm>
        </p:spPr>
        <p:txBody>
          <a:bodyPr>
            <a:noAutofit/>
          </a:bodyPr>
          <a:lstStyle/>
          <a:p>
            <a:r>
              <a:rPr lang="it-IT" sz="4000" spc="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STILE IN LINEA</a:t>
            </a:r>
            <a:endParaRPr lang="it-IT" sz="4000" spc="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323528" y="1203598"/>
            <a:ext cx="8424936" cy="367240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it-IT" sz="2000" dirty="0" smtClean="0"/>
              <a:t>L'ultimo modo per formattare un elemento con </a:t>
            </a:r>
            <a:r>
              <a:rPr lang="it-IT" sz="2000" dirty="0" smtClean="0"/>
              <a:t>regole di </a:t>
            </a:r>
            <a:r>
              <a:rPr lang="it-IT" sz="2000" dirty="0" smtClean="0"/>
              <a:t>stile consiste nell'uso dell'attributo 'style'. </a:t>
            </a:r>
          </a:p>
          <a:p>
            <a:pPr>
              <a:lnSpc>
                <a:spcPct val="120000"/>
              </a:lnSpc>
            </a:pPr>
            <a:r>
              <a:rPr lang="it-IT" sz="2000" dirty="0" smtClean="0"/>
              <a:t>Esso fa parte della collezione di attributi </a:t>
            </a:r>
            <a:r>
              <a:rPr lang="it-IT" sz="2000" dirty="0" smtClean="0"/>
              <a:t>HTML </a:t>
            </a:r>
            <a:r>
              <a:rPr lang="it-IT" sz="2000" dirty="0" smtClean="0"/>
              <a:t>definita Common: si tratta di quegli attributi applicabili a tutti gli elementi. </a:t>
            </a:r>
          </a:p>
          <a:p>
            <a:pPr>
              <a:lnSpc>
                <a:spcPct val="120000"/>
              </a:lnSpc>
            </a:pPr>
            <a:r>
              <a:rPr lang="it-IT" sz="2000" dirty="0" smtClean="0"/>
              <a:t>La dichiarazione avviene a livello dei singoli </a:t>
            </a:r>
            <a:r>
              <a:rPr lang="it-IT" sz="2000" dirty="0" err="1" smtClean="0"/>
              <a:t>tag</a:t>
            </a:r>
            <a:r>
              <a:rPr lang="it-IT" sz="2000" dirty="0" smtClean="0"/>
              <a:t> contenuti nella pagina e per questo si parla di fogli di stile in linea. La sintassi generica è la seguente:</a:t>
            </a:r>
          </a:p>
          <a:p>
            <a:pPr lvl="1">
              <a:lnSpc>
                <a:spcPct val="120000"/>
              </a:lnSpc>
              <a:buNone/>
            </a:pPr>
            <a:r>
              <a:rPr lang="it-IT" dirty="0" smtClean="0">
                <a:latin typeface="Source Code Pro" pitchFamily="49" charset="0"/>
              </a:rPr>
              <a:t>&lt;elemento </a:t>
            </a:r>
            <a:r>
              <a:rPr lang="it-IT" dirty="0" err="1" smtClean="0">
                <a:latin typeface="Source Code Pro" pitchFamily="49" charset="0"/>
              </a:rPr>
              <a:t>style=</a:t>
            </a:r>
            <a:r>
              <a:rPr lang="it-IT" dirty="0" smtClean="0">
                <a:latin typeface="Source Code Pro" pitchFamily="49" charset="0"/>
              </a:rPr>
              <a:t>"regole_di_stile"&gt;</a:t>
            </a:r>
            <a:endParaRPr lang="it-IT" sz="2000" dirty="0" smtClean="0">
              <a:latin typeface="Source Code Pro" pitchFamily="49" charset="0"/>
            </a:endParaRPr>
          </a:p>
        </p:txBody>
      </p:sp>
      <p:sp>
        <p:nvSpPr>
          <p:cNvPr id="4" name="Esplosione 1 3"/>
          <p:cNvSpPr/>
          <p:nvPr/>
        </p:nvSpPr>
        <p:spPr>
          <a:xfrm rot="20607268">
            <a:off x="38076" y="152584"/>
            <a:ext cx="2428305" cy="1382623"/>
          </a:xfrm>
          <a:prstGeom prst="irregularSeal1">
            <a:avLst/>
          </a:prstGeom>
          <a:gradFill flip="none"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latin typeface="+mj-lt"/>
              </a:rPr>
              <a:t>deprecato!</a:t>
            </a:r>
            <a:endParaRPr lang="it-IT" sz="1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03498"/>
            <a:ext cx="8229600" cy="756084"/>
          </a:xfrm>
        </p:spPr>
        <p:txBody>
          <a:bodyPr>
            <a:noAutofit/>
          </a:bodyPr>
          <a:lstStyle/>
          <a:p>
            <a:r>
              <a:rPr lang="it-IT" sz="4000" spc="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REGOLE</a:t>
            </a:r>
            <a:endParaRPr lang="it-IT" sz="4000" spc="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323528" y="1203598"/>
            <a:ext cx="8424936" cy="3744416"/>
          </a:xfrm>
        </p:spPr>
        <p:txBody>
          <a:bodyPr>
            <a:noAutofit/>
          </a:bodyPr>
          <a:lstStyle/>
          <a:p>
            <a:r>
              <a:rPr lang="it-IT" sz="2800" dirty="0" smtClean="0">
                <a:latin typeface="TitilliumText22L" pitchFamily="50" charset="0"/>
              </a:rPr>
              <a:t>Un foglio di stile è costituito da una serie di regole che stabiliscono come un elemento (identificato da un selettore) viene reso su un media.</a:t>
            </a:r>
            <a:br>
              <a:rPr lang="it-IT" sz="2800" dirty="0" smtClean="0">
                <a:latin typeface="TitilliumText22L" pitchFamily="50" charset="0"/>
              </a:rPr>
            </a:br>
            <a:endParaRPr lang="it-IT" sz="2800" dirty="0" smtClean="0">
              <a:latin typeface="TitilliumText22L" pitchFamily="50" charset="0"/>
            </a:endParaRPr>
          </a:p>
          <a:p>
            <a:endParaRPr lang="it-IT" sz="2800" dirty="0" smtClean="0">
              <a:latin typeface="TitilliumText22L" pitchFamily="50" charset="0"/>
            </a:endParaRPr>
          </a:p>
          <a:p>
            <a:pPr>
              <a:buNone/>
            </a:pPr>
            <a:endParaRPr lang="it-IT" sz="2800" dirty="0" smtClean="0">
              <a:latin typeface="TitilliumText22L" pitchFamily="50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83568" y="3090903"/>
            <a:ext cx="1224136" cy="540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TitilliumText22L" pitchFamily="50" charset="0"/>
              </a:rPr>
              <a:t>selettore</a:t>
            </a:r>
            <a:endParaRPr lang="it-IT" dirty="0">
              <a:latin typeface="TitilliumText22L" pitchFamily="50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267744" y="3090903"/>
            <a:ext cx="1224136" cy="5400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TitilliumText22L" pitchFamily="50" charset="0"/>
              </a:rPr>
              <a:t>proprietà1</a:t>
            </a:r>
            <a:endParaRPr lang="it-IT" dirty="0">
              <a:latin typeface="TitilliumText22L" pitchFamily="50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707904" y="3090903"/>
            <a:ext cx="1224136" cy="540060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TitilliumText22L" pitchFamily="50" charset="0"/>
              </a:rPr>
              <a:t>valore</a:t>
            </a:r>
            <a:endParaRPr lang="it-IT" dirty="0">
              <a:latin typeface="TitilliumText22L" pitchFamily="50" charset="0"/>
            </a:endParaRPr>
          </a:p>
        </p:txBody>
      </p:sp>
      <p:sp>
        <p:nvSpPr>
          <p:cNvPr id="10" name="Parentesi graffa aperta 9"/>
          <p:cNvSpPr/>
          <p:nvPr/>
        </p:nvSpPr>
        <p:spPr>
          <a:xfrm>
            <a:off x="1979712" y="3036897"/>
            <a:ext cx="216024" cy="648072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Parentesi graffa aperta 10"/>
          <p:cNvSpPr/>
          <p:nvPr/>
        </p:nvSpPr>
        <p:spPr>
          <a:xfrm flipH="1">
            <a:off x="8028384" y="3036897"/>
            <a:ext cx="216024" cy="648072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3425328" y="2892881"/>
            <a:ext cx="2936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 smtClean="0"/>
              <a:t>:</a:t>
            </a:r>
            <a:endParaRPr lang="it-IT" sz="48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4860032" y="2892881"/>
            <a:ext cx="3064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 smtClean="0"/>
              <a:t>;</a:t>
            </a:r>
            <a:endParaRPr lang="it-IT" sz="4800" dirty="0"/>
          </a:p>
        </p:txBody>
      </p:sp>
      <p:sp>
        <p:nvSpPr>
          <p:cNvPr id="15" name="Rettangolo 14"/>
          <p:cNvSpPr/>
          <p:nvPr/>
        </p:nvSpPr>
        <p:spPr>
          <a:xfrm>
            <a:off x="5220072" y="3090903"/>
            <a:ext cx="1224136" cy="5400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TitilliumText22L" pitchFamily="50" charset="0"/>
              </a:rPr>
              <a:t>proprietà2</a:t>
            </a:r>
            <a:endParaRPr lang="it-IT" dirty="0">
              <a:latin typeface="TitilliumText22L" pitchFamily="50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6660232" y="3090903"/>
            <a:ext cx="1224136" cy="540060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TitilliumText22L" pitchFamily="50" charset="0"/>
              </a:rPr>
              <a:t>valore</a:t>
            </a:r>
            <a:endParaRPr lang="it-IT" dirty="0">
              <a:latin typeface="TitilliumText22L" pitchFamily="50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6377656" y="2892881"/>
            <a:ext cx="2936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 smtClean="0"/>
              <a:t>:</a:t>
            </a:r>
            <a:endParaRPr lang="it-IT" sz="48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7812360" y="2892881"/>
            <a:ext cx="3064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 smtClean="0"/>
              <a:t>;</a:t>
            </a:r>
            <a:endParaRPr lang="it-IT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steminterattivi_2012">
  <a:themeElements>
    <a:clrScheme name="Satellit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Accademia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2867</TotalTime>
  <Words>2552</Words>
  <Application>Microsoft Office PowerPoint</Application>
  <PresentationFormat>Presentazione su schermo (16:9)</PresentationFormat>
  <Paragraphs>703</Paragraphs>
  <Slides>52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52</vt:i4>
      </vt:variant>
    </vt:vector>
  </HeadingPairs>
  <TitlesOfParts>
    <vt:vector size="53" baseType="lpstr">
      <vt:lpstr>Sisteminterattivi_2012</vt:lpstr>
      <vt:lpstr>CSS</vt:lpstr>
      <vt:lpstr>I FOGLI DI STILE</vt:lpstr>
      <vt:lpstr>INSERIMENTO</vt:lpstr>
      <vt:lpstr>FOGLI COLLEGATI</vt:lpstr>
      <vt:lpstr>FOGLI COLLEGATI</vt:lpstr>
      <vt:lpstr>FOGLI COLLEGATI</vt:lpstr>
      <vt:lpstr>FOGLI INCORPORATI</vt:lpstr>
      <vt:lpstr>STILE IN LINEA</vt:lpstr>
      <vt:lpstr>REGOLE</vt:lpstr>
      <vt:lpstr>REGOLE</vt:lpstr>
      <vt:lpstr>REGOLE</vt:lpstr>
      <vt:lpstr>REGOLE</vt:lpstr>
      <vt:lpstr>REGOLE</vt:lpstr>
      <vt:lpstr>REGOLE</vt:lpstr>
      <vt:lpstr>REGOLE</vt:lpstr>
      <vt:lpstr>REGOLE</vt:lpstr>
      <vt:lpstr>CODIFICA A BASSO LIVELLO</vt:lpstr>
      <vt:lpstr>CODIFICA AD ALTO LIVELLO</vt:lpstr>
      <vt:lpstr>UTILIZZO DI UN LINGUAGGIO</vt:lpstr>
      <vt:lpstr>LA PUNTEGGIATURA</vt:lpstr>
      <vt:lpstr>SELETTORI</vt:lpstr>
      <vt:lpstr>SELETTORI</vt:lpstr>
      <vt:lpstr>SELETTORI</vt:lpstr>
      <vt:lpstr>SELETTORI</vt:lpstr>
      <vt:lpstr>SELETTORI</vt:lpstr>
      <vt:lpstr>SELETTORI</vt:lpstr>
      <vt:lpstr>SELETTORI</vt:lpstr>
      <vt:lpstr>SELETTORI</vt:lpstr>
      <vt:lpstr>SELETTORI</vt:lpstr>
      <vt:lpstr>PSEUDO-CLASSI</vt:lpstr>
      <vt:lpstr>DETTAGLI</vt:lpstr>
      <vt:lpstr>PROPRIETÀ</vt:lpstr>
      <vt:lpstr>VALORI</vt:lpstr>
      <vt:lpstr>COLORI PREDEFINITI</vt:lpstr>
      <vt:lpstr>COLOR PICKER</vt:lpstr>
      <vt:lpstr>COLORE</vt:lpstr>
      <vt:lpstr>BACKGROUND</vt:lpstr>
      <vt:lpstr>BACKGROUND</vt:lpstr>
      <vt:lpstr>BACKGROUND</vt:lpstr>
      <vt:lpstr>FONT e TESTO</vt:lpstr>
      <vt:lpstr>FONT e TESTO</vt:lpstr>
      <vt:lpstr>CSS BOX MODEL</vt:lpstr>
      <vt:lpstr>SINTASSI ABBREVIATA</vt:lpstr>
      <vt:lpstr>BOX MODEL</vt:lpstr>
      <vt:lpstr>DIMENSIONI</vt:lpstr>
      <vt:lpstr>ALTRE PROPRIETÀ</vt:lpstr>
      <vt:lpstr>FLOAT</vt:lpstr>
      <vt:lpstr>FLOAT</vt:lpstr>
      <vt:lpstr>FLOAT</vt:lpstr>
      <vt:lpstr>FLOAT</vt:lpstr>
      <vt:lpstr>DISPLAY</vt:lpstr>
      <vt:lpstr>DISPLAY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</dc:title>
  <dc:creator>Bruno Migliaretti</dc:creator>
  <cp:lastModifiedBy>Bruno Migliaretti</cp:lastModifiedBy>
  <cp:revision>17</cp:revision>
  <dcterms:created xsi:type="dcterms:W3CDTF">2012-03-25T13:31:46Z</dcterms:created>
  <dcterms:modified xsi:type="dcterms:W3CDTF">2015-03-16T15:37:37Z</dcterms:modified>
</cp:coreProperties>
</file>